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0"/>
  </p:notesMasterIdLst>
  <p:sldIdLst>
    <p:sldId id="257" r:id="rId2"/>
    <p:sldId id="31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23" r:id="rId12"/>
    <p:sldId id="328" r:id="rId13"/>
    <p:sldId id="329" r:id="rId14"/>
    <p:sldId id="330" r:id="rId15"/>
    <p:sldId id="325" r:id="rId16"/>
    <p:sldId id="326" r:id="rId17"/>
    <p:sldId id="327" r:id="rId18"/>
    <p:sldId id="320" r:id="rId19"/>
    <p:sldId id="331" r:id="rId20"/>
    <p:sldId id="267" r:id="rId21"/>
    <p:sldId id="268" r:id="rId22"/>
    <p:sldId id="315" r:id="rId23"/>
    <p:sldId id="312" r:id="rId24"/>
    <p:sldId id="313" r:id="rId25"/>
    <p:sldId id="314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316" r:id="rId39"/>
    <p:sldId id="283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336" r:id="rId48"/>
    <p:sldId id="337" r:id="rId49"/>
    <p:sldId id="338" r:id="rId50"/>
    <p:sldId id="339" r:id="rId51"/>
    <p:sldId id="341" r:id="rId52"/>
    <p:sldId id="342" r:id="rId53"/>
    <p:sldId id="343" r:id="rId54"/>
    <p:sldId id="344" r:id="rId55"/>
    <p:sldId id="345" r:id="rId56"/>
    <p:sldId id="347" r:id="rId57"/>
    <p:sldId id="348" r:id="rId58"/>
    <p:sldId id="349" r:id="rId59"/>
    <p:sldId id="350" r:id="rId60"/>
    <p:sldId id="351" r:id="rId61"/>
    <p:sldId id="352" r:id="rId62"/>
    <p:sldId id="353" r:id="rId63"/>
    <p:sldId id="354" r:id="rId64"/>
    <p:sldId id="355" r:id="rId65"/>
    <p:sldId id="356" r:id="rId66"/>
    <p:sldId id="357" r:id="rId67"/>
    <p:sldId id="317" r:id="rId68"/>
    <p:sldId id="311" r:id="rId69"/>
  </p:sldIdLst>
  <p:sldSz cx="9720263" cy="64801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660AC6-609F-C141-8971-B08C77070301}" v="42" dt="2025-09-23T13:05:46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774"/>
    <p:restoredTop sz="96327"/>
  </p:normalViewPr>
  <p:slideViewPr>
    <p:cSldViewPr>
      <p:cViewPr varScale="1">
        <p:scale>
          <a:sx n="136" d="100"/>
          <a:sy n="136" d="100"/>
        </p:scale>
        <p:origin x="1120" y="19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444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2T22:32:35.00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720119B1-BE20-6925-3ED3-81ED21E2DDD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43A049-42A4-D802-FA03-1BD5E706C457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D511C11-6295-6905-1946-38DC14C6B01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A22E0B5-FF94-36F9-8BF5-7F3666A8EB0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22A55348-E8FF-1A63-AAED-6FC8C6C53AE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483AA021-151B-FBD0-934B-AEFF0D6139E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D78466-36A1-8D45-8038-6A2C2EF951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7C867026-020E-4E6C-7508-8C9B3A00BD9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E3073F37-623B-9349-B666-05D940AD8AD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8C589876-C034-FE9F-EFC8-A0D2ACA5EDD3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62177AE0-9E78-7040-1DE6-07344C05DF7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5876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Organizational Modeling &amp; Strategic Planning Workshop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May 3, put on by the </a:t>
            </a:r>
            <a:r>
              <a:rPr lang="en-US" altLang="en-US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Presbytary</a:t>
            </a: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Principal speaker was Michael Gable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Minister of First Presbyterian Church, Angleton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>
            <a:extLst>
              <a:ext uri="{FF2B5EF4-FFF2-40B4-BE49-F238E27FC236}">
                <a16:creationId xmlns:a16="http://schemas.microsoft.com/office/drawing/2014/main" id="{70F2D9EC-3198-BF14-49E9-0BDAF5FF10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87C8C996-DEA7-1649-9C67-E7E440E27BD5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Text Box 1">
            <a:extLst>
              <a:ext uri="{FF2B5EF4-FFF2-40B4-BE49-F238E27FC236}">
                <a16:creationId xmlns:a16="http://schemas.microsoft.com/office/drawing/2014/main" id="{7F0EB85A-4D1F-BB2B-F104-9087820B72C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Text Box 2">
            <a:extLst>
              <a:ext uri="{FF2B5EF4-FFF2-40B4-BE49-F238E27FC236}">
                <a16:creationId xmlns:a16="http://schemas.microsoft.com/office/drawing/2014/main" id="{011ACCE7-3308-99E8-5BE9-1BE7C513DCA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C46134-E83A-F6BC-0641-8C277888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0D024E0A-77AE-8AE1-B1C1-F4955F4C4A6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E7795CCB-A4ED-83D6-2DC2-900E656F10D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B7A25769-356E-648D-1120-3B5927B0A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579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61DF5E-3485-597D-DB57-E18A4F068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14C40DCC-B5B9-86BA-15A9-E4B42AB1D1E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475738FB-CC99-AE7A-6633-EA132FF6A60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93AB6611-F66B-44E4-D432-EAFBB2FDAD0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082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DD9D77-25A2-57C8-528F-080779282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5F2E19F9-C497-D7E0-A01A-224BB318AD0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2CED06A8-A8DC-58E3-5BC2-FEB9010BCE2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A64F9E13-FA0D-8C09-0A6C-8B59D7FA1BC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292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E2FD4C-30BD-1C19-B42A-A12B18E4C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B18C084B-13F6-C8FC-DA0C-F00047C81DC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35C9F574-7538-EF6D-C52F-F2DDDD9DA0E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D49F468B-C2A6-CC93-F45F-1F06DF88096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7111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BB3882-6535-8A88-082D-6EB714844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926BB98F-9A7E-5675-6D4F-EF08A32945A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A78A8342-B216-3505-9AF8-18899702450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A3839C6F-E55B-EDAE-5F8B-6462E08336C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1362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C6ACDF-3AC2-E672-2233-853B228B8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FD572748-0B02-ACC1-6A7C-74FF4C4CB09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47BBA474-F70F-990E-9191-2000E26F6A3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F8FE0C81-54DC-E561-279C-0F273485841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828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4A6148-322C-E6A4-1727-5959F07CD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D03A120A-03A1-C935-72FC-42355319DE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C2CD0AA4-9816-CDDB-81C5-673FAE5DB2AC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F33A1F59-3246-31C4-18B1-43A51275126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775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98DB41-5B69-209D-290F-6839238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35C6AE25-E8D8-F1BE-0B72-E0EBF7765A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9C826223-80F5-39D6-2BB2-569ACC4D2F6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C300CD13-3C24-2B61-87C9-57DFF92EF99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28281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43926F-F6A2-76B1-0E72-574443265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E14A6C54-FD4F-4F11-7668-5677E581776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A6D03F8-5EA2-884B-A34D-E2C40189038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DDD06BCB-5A4D-4CBE-EA00-BE1681470282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B5D57164-8684-DFB2-5804-46219E2666D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734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6DB51C-45FB-005D-6802-1BEFB3CDB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A0E083C4-AE6E-F0A3-E9AC-84DB9770ED2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E3073F37-623B-9349-B666-05D940AD8AD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BF654149-2E42-B718-8897-37EFD89B375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89DAC046-3035-D757-F329-12BAE673D20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5876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Organizational Modeling &amp; Strategic Planning Workshop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May 3, put on by the </a:t>
            </a:r>
            <a:r>
              <a:rPr lang="en-US" altLang="en-US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Presbytary</a:t>
            </a: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Principal speaker was Michael Gable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Minister of First Presbyterian Church, Angleton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77480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>
            <a:extLst>
              <a:ext uri="{FF2B5EF4-FFF2-40B4-BE49-F238E27FC236}">
                <a16:creationId xmlns:a16="http://schemas.microsoft.com/office/drawing/2014/main" id="{C1D9A5C6-2B63-283E-D7ED-15CC403049A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6F43706F-9623-1A45-996A-20541B1AE9F7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Text Box 1">
            <a:extLst>
              <a:ext uri="{FF2B5EF4-FFF2-40B4-BE49-F238E27FC236}">
                <a16:creationId xmlns:a16="http://schemas.microsoft.com/office/drawing/2014/main" id="{E58F36E1-D548-1503-12AE-40427EAC643C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Text Box 2">
            <a:extLst>
              <a:ext uri="{FF2B5EF4-FFF2-40B4-BE49-F238E27FC236}">
                <a16:creationId xmlns:a16="http://schemas.microsoft.com/office/drawing/2014/main" id="{71AF40E3-967E-0D05-A816-A710781FBAA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>
            <a:extLst>
              <a:ext uri="{FF2B5EF4-FFF2-40B4-BE49-F238E27FC236}">
                <a16:creationId xmlns:a16="http://schemas.microsoft.com/office/drawing/2014/main" id="{D325314A-4B39-C8C5-0265-EE11DD366BC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78E10889-5AF6-EA4C-BA7A-8A35224C2CB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Text Box 1">
            <a:extLst>
              <a:ext uri="{FF2B5EF4-FFF2-40B4-BE49-F238E27FC236}">
                <a16:creationId xmlns:a16="http://schemas.microsoft.com/office/drawing/2014/main" id="{1B8DDEAC-2072-6182-C43E-012039F1909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Text Box 2">
            <a:extLst>
              <a:ext uri="{FF2B5EF4-FFF2-40B4-BE49-F238E27FC236}">
                <a16:creationId xmlns:a16="http://schemas.microsoft.com/office/drawing/2014/main" id="{970A2E38-D486-D7EF-6792-92B79719A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C787F3-21DC-151E-765D-7D2631165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>
            <a:extLst>
              <a:ext uri="{FF2B5EF4-FFF2-40B4-BE49-F238E27FC236}">
                <a16:creationId xmlns:a16="http://schemas.microsoft.com/office/drawing/2014/main" id="{466D03C7-A9AE-A19E-044A-300F11351F4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78E10889-5AF6-EA4C-BA7A-8A35224C2CB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Text Box 1">
            <a:extLst>
              <a:ext uri="{FF2B5EF4-FFF2-40B4-BE49-F238E27FC236}">
                <a16:creationId xmlns:a16="http://schemas.microsoft.com/office/drawing/2014/main" id="{58AE7E4A-3600-CAFC-4070-40B74F2D64F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Text Box 2">
            <a:extLst>
              <a:ext uri="{FF2B5EF4-FFF2-40B4-BE49-F238E27FC236}">
                <a16:creationId xmlns:a16="http://schemas.microsoft.com/office/drawing/2014/main" id="{C4C9826D-AA72-9FF9-690B-FD5B84D1A4A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4669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2459CB-5BF0-43CA-81FA-1B953A745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>
            <a:extLst>
              <a:ext uri="{FF2B5EF4-FFF2-40B4-BE49-F238E27FC236}">
                <a16:creationId xmlns:a16="http://schemas.microsoft.com/office/drawing/2014/main" id="{8F83FA52-FC35-BB5B-9513-A5932C39078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78E10889-5AF6-EA4C-BA7A-8A35224C2CB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Text Box 1">
            <a:extLst>
              <a:ext uri="{FF2B5EF4-FFF2-40B4-BE49-F238E27FC236}">
                <a16:creationId xmlns:a16="http://schemas.microsoft.com/office/drawing/2014/main" id="{920E3966-C483-A1C6-3FB2-3A7C8DBC04B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Text Box 2">
            <a:extLst>
              <a:ext uri="{FF2B5EF4-FFF2-40B4-BE49-F238E27FC236}">
                <a16:creationId xmlns:a16="http://schemas.microsoft.com/office/drawing/2014/main" id="{B68B7DBF-0BCB-BCE1-6CF9-C25950C3D19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4244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DA9369-1678-DFC4-75EE-2BAA1DEE8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>
            <a:extLst>
              <a:ext uri="{FF2B5EF4-FFF2-40B4-BE49-F238E27FC236}">
                <a16:creationId xmlns:a16="http://schemas.microsoft.com/office/drawing/2014/main" id="{4F42FA60-FD7A-3712-A92D-5704473F278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78E10889-5AF6-EA4C-BA7A-8A35224C2CB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Text Box 1">
            <a:extLst>
              <a:ext uri="{FF2B5EF4-FFF2-40B4-BE49-F238E27FC236}">
                <a16:creationId xmlns:a16="http://schemas.microsoft.com/office/drawing/2014/main" id="{70E9DE70-FFB1-05C3-7813-F2726B950DA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Text Box 2">
            <a:extLst>
              <a:ext uri="{FF2B5EF4-FFF2-40B4-BE49-F238E27FC236}">
                <a16:creationId xmlns:a16="http://schemas.microsoft.com/office/drawing/2014/main" id="{EA69FC47-48A5-6FCA-16A1-2DF33A5AEEB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7068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>
            <a:extLst>
              <a:ext uri="{FF2B5EF4-FFF2-40B4-BE49-F238E27FC236}">
                <a16:creationId xmlns:a16="http://schemas.microsoft.com/office/drawing/2014/main" id="{4E73218B-7BE3-5E42-C7CD-6027759FCDE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14BF9AD0-FAB0-1E4D-BF14-66C96EFEC62C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19" name="Text Box 1">
            <a:extLst>
              <a:ext uri="{FF2B5EF4-FFF2-40B4-BE49-F238E27FC236}">
                <a16:creationId xmlns:a16="http://schemas.microsoft.com/office/drawing/2014/main" id="{C729F68B-D5C5-E93C-D87A-B679B0C6F331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Text Box 2">
            <a:extLst>
              <a:ext uri="{FF2B5EF4-FFF2-40B4-BE49-F238E27FC236}">
                <a16:creationId xmlns:a16="http://schemas.microsoft.com/office/drawing/2014/main" id="{ABDE23EE-BDA9-72F5-40F2-D99ADF48F99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>
            <a:extLst>
              <a:ext uri="{FF2B5EF4-FFF2-40B4-BE49-F238E27FC236}">
                <a16:creationId xmlns:a16="http://schemas.microsoft.com/office/drawing/2014/main" id="{777E1BB2-5991-9C9D-9A51-6B5E7FB039D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4FC2C3DE-36B6-F747-9AE0-0870CDF9F822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7" name="Text Box 1">
            <a:extLst>
              <a:ext uri="{FF2B5EF4-FFF2-40B4-BE49-F238E27FC236}">
                <a16:creationId xmlns:a16="http://schemas.microsoft.com/office/drawing/2014/main" id="{63D9DF0E-B439-D01A-84CC-FB01F415E3F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Text Box 2">
            <a:extLst>
              <a:ext uri="{FF2B5EF4-FFF2-40B4-BE49-F238E27FC236}">
                <a16:creationId xmlns:a16="http://schemas.microsoft.com/office/drawing/2014/main" id="{2C463349-5F9E-6846-6A65-CFDFC652A49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>
            <a:extLst>
              <a:ext uri="{FF2B5EF4-FFF2-40B4-BE49-F238E27FC236}">
                <a16:creationId xmlns:a16="http://schemas.microsoft.com/office/drawing/2014/main" id="{A08D408E-9A4B-A839-E2CF-3C2CD4F9D9D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E2A9DD01-89E6-CE4C-AC15-F370277A79B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Text Box 1">
            <a:extLst>
              <a:ext uri="{FF2B5EF4-FFF2-40B4-BE49-F238E27FC236}">
                <a16:creationId xmlns:a16="http://schemas.microsoft.com/office/drawing/2014/main" id="{0F179571-9F5F-130B-F990-35C93053C80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Text Box 2">
            <a:extLst>
              <a:ext uri="{FF2B5EF4-FFF2-40B4-BE49-F238E27FC236}">
                <a16:creationId xmlns:a16="http://schemas.microsoft.com/office/drawing/2014/main" id="{908D82F3-EB94-677A-8F17-51B9B6D628D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>
            <a:extLst>
              <a:ext uri="{FF2B5EF4-FFF2-40B4-BE49-F238E27FC236}">
                <a16:creationId xmlns:a16="http://schemas.microsoft.com/office/drawing/2014/main" id="{054D7EE7-07D7-9F2F-B0EE-E003EFAD1BD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F3B10674-044A-6543-8AB0-6D805FB35562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Text Box 1">
            <a:extLst>
              <a:ext uri="{FF2B5EF4-FFF2-40B4-BE49-F238E27FC236}">
                <a16:creationId xmlns:a16="http://schemas.microsoft.com/office/drawing/2014/main" id="{81E69674-9A36-CA96-582B-98DE6EDF44F5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Text Box 2">
            <a:extLst>
              <a:ext uri="{FF2B5EF4-FFF2-40B4-BE49-F238E27FC236}">
                <a16:creationId xmlns:a16="http://schemas.microsoft.com/office/drawing/2014/main" id="{3D8E0480-413B-6FC1-B546-B3350FC0536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>
            <a:extLst>
              <a:ext uri="{FF2B5EF4-FFF2-40B4-BE49-F238E27FC236}">
                <a16:creationId xmlns:a16="http://schemas.microsoft.com/office/drawing/2014/main" id="{87ECE74B-F9EB-B15A-E122-E08F28968FA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8C4A5610-0AD5-5B49-B6DC-FEDFDA8713EE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1" name="Text Box 1">
            <a:extLst>
              <a:ext uri="{FF2B5EF4-FFF2-40B4-BE49-F238E27FC236}">
                <a16:creationId xmlns:a16="http://schemas.microsoft.com/office/drawing/2014/main" id="{96D56CEC-EDCC-FC66-C901-1F6A0403A851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Text Box 2">
            <a:extLst>
              <a:ext uri="{FF2B5EF4-FFF2-40B4-BE49-F238E27FC236}">
                <a16:creationId xmlns:a16="http://schemas.microsoft.com/office/drawing/2014/main" id="{5A6C63CF-D86A-E9D7-6D16-84942392C64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DC8CB69A-129F-DFA5-BA38-49FC4D92A77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328926D5-4A40-B74D-9AD2-8FFAC85F9287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6C420E02-9067-EC01-CB82-A39CE2DE960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Text Box 2">
            <a:extLst>
              <a:ext uri="{FF2B5EF4-FFF2-40B4-BE49-F238E27FC236}">
                <a16:creationId xmlns:a16="http://schemas.microsoft.com/office/drawing/2014/main" id="{B7280A67-3852-3124-7957-0AF55EB753C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16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>
            <a:extLst>
              <a:ext uri="{FF2B5EF4-FFF2-40B4-BE49-F238E27FC236}">
                <a16:creationId xmlns:a16="http://schemas.microsoft.com/office/drawing/2014/main" id="{F978A702-A09B-E9CF-0E00-019ED810A60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944C2B79-A6B3-D442-BA19-9FBC63F47908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59" name="Text Box 1">
            <a:extLst>
              <a:ext uri="{FF2B5EF4-FFF2-40B4-BE49-F238E27FC236}">
                <a16:creationId xmlns:a16="http://schemas.microsoft.com/office/drawing/2014/main" id="{6C1E4BC3-642D-704D-B790-C8B69834CA9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Text Box 2">
            <a:extLst>
              <a:ext uri="{FF2B5EF4-FFF2-40B4-BE49-F238E27FC236}">
                <a16:creationId xmlns:a16="http://schemas.microsoft.com/office/drawing/2014/main" id="{B2668899-2C4A-C20A-B63F-79839E27BF2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>
            <a:extLst>
              <a:ext uri="{FF2B5EF4-FFF2-40B4-BE49-F238E27FC236}">
                <a16:creationId xmlns:a16="http://schemas.microsoft.com/office/drawing/2014/main" id="{D855B50D-D6FC-EF0F-0CCD-63CCCA42686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E0F641EC-D5CB-C546-A69D-4C8D7656C396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7" name="Text Box 1">
            <a:extLst>
              <a:ext uri="{FF2B5EF4-FFF2-40B4-BE49-F238E27FC236}">
                <a16:creationId xmlns:a16="http://schemas.microsoft.com/office/drawing/2014/main" id="{44A873B5-3434-C0F1-33A7-BE7D9BEB7D0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8" name="Text Box 2">
            <a:extLst>
              <a:ext uri="{FF2B5EF4-FFF2-40B4-BE49-F238E27FC236}">
                <a16:creationId xmlns:a16="http://schemas.microsoft.com/office/drawing/2014/main" id="{A70C83C0-6A71-3D3B-E5B3-6449D5CC3C6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>
            <a:extLst>
              <a:ext uri="{FF2B5EF4-FFF2-40B4-BE49-F238E27FC236}">
                <a16:creationId xmlns:a16="http://schemas.microsoft.com/office/drawing/2014/main" id="{C5248F28-914B-8808-BCFC-703E4B00C4D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1E26BA8D-C172-714D-A298-35DC47D9DB0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5" name="Text Box 1">
            <a:extLst>
              <a:ext uri="{FF2B5EF4-FFF2-40B4-BE49-F238E27FC236}">
                <a16:creationId xmlns:a16="http://schemas.microsoft.com/office/drawing/2014/main" id="{F0250059-2D91-354F-FB15-008EC3FB6C3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Text Box 2">
            <a:extLst>
              <a:ext uri="{FF2B5EF4-FFF2-40B4-BE49-F238E27FC236}">
                <a16:creationId xmlns:a16="http://schemas.microsoft.com/office/drawing/2014/main" id="{D545B4D2-BF41-3C2A-13F6-E6E1202528F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>
            <a:extLst>
              <a:ext uri="{FF2B5EF4-FFF2-40B4-BE49-F238E27FC236}">
                <a16:creationId xmlns:a16="http://schemas.microsoft.com/office/drawing/2014/main" id="{2C14C8DA-19F1-2A46-37AE-27C9BC821FB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4C029E7B-4E64-0845-B583-7062F96041D0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3" name="Text Box 1">
            <a:extLst>
              <a:ext uri="{FF2B5EF4-FFF2-40B4-BE49-F238E27FC236}">
                <a16:creationId xmlns:a16="http://schemas.microsoft.com/office/drawing/2014/main" id="{B497C17F-DD62-047C-8A24-82E19B6E3402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Text Box 2">
            <a:extLst>
              <a:ext uri="{FF2B5EF4-FFF2-40B4-BE49-F238E27FC236}">
                <a16:creationId xmlns:a16="http://schemas.microsoft.com/office/drawing/2014/main" id="{F8EE4E75-8EEE-E94C-7373-302E57AF01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>
            <a:extLst>
              <a:ext uri="{FF2B5EF4-FFF2-40B4-BE49-F238E27FC236}">
                <a16:creationId xmlns:a16="http://schemas.microsoft.com/office/drawing/2014/main" id="{E022595D-9170-C2D5-9C99-F339076A270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A7F18DE8-B258-6B4B-8221-92FCF498D7F4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1" name="Text Box 1">
            <a:extLst>
              <a:ext uri="{FF2B5EF4-FFF2-40B4-BE49-F238E27FC236}">
                <a16:creationId xmlns:a16="http://schemas.microsoft.com/office/drawing/2014/main" id="{00775616-D62B-2567-B222-9DB98FDBCBD0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2" name="Text Box 2">
            <a:extLst>
              <a:ext uri="{FF2B5EF4-FFF2-40B4-BE49-F238E27FC236}">
                <a16:creationId xmlns:a16="http://schemas.microsoft.com/office/drawing/2014/main" id="{F25EA3B3-4478-DE90-7C47-797CA1D5D8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>
            <a:extLst>
              <a:ext uri="{FF2B5EF4-FFF2-40B4-BE49-F238E27FC236}">
                <a16:creationId xmlns:a16="http://schemas.microsoft.com/office/drawing/2014/main" id="{6C6939DA-FDDB-52C1-F5A3-18475FAC23E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B3F7180D-A076-4B45-8991-72F919122FEA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299" name="Text Box 1">
            <a:extLst>
              <a:ext uri="{FF2B5EF4-FFF2-40B4-BE49-F238E27FC236}">
                <a16:creationId xmlns:a16="http://schemas.microsoft.com/office/drawing/2014/main" id="{9181C4EC-CEC1-781E-CC60-81DBC039D8D0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Text Box 2">
            <a:extLst>
              <a:ext uri="{FF2B5EF4-FFF2-40B4-BE49-F238E27FC236}">
                <a16:creationId xmlns:a16="http://schemas.microsoft.com/office/drawing/2014/main" id="{5DEAD68A-B1A2-C14F-F353-739FAE1B222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>
            <a:extLst>
              <a:ext uri="{FF2B5EF4-FFF2-40B4-BE49-F238E27FC236}">
                <a16:creationId xmlns:a16="http://schemas.microsoft.com/office/drawing/2014/main" id="{607335DD-5D83-7E69-1C9E-BDDB775F049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23465F54-6AC3-E84D-9C71-24B54275B11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7" name="Text Box 1">
            <a:extLst>
              <a:ext uri="{FF2B5EF4-FFF2-40B4-BE49-F238E27FC236}">
                <a16:creationId xmlns:a16="http://schemas.microsoft.com/office/drawing/2014/main" id="{A4EABEB6-4E65-83CF-DE8C-AA3D4090BD3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Text Box 2">
            <a:extLst>
              <a:ext uri="{FF2B5EF4-FFF2-40B4-BE49-F238E27FC236}">
                <a16:creationId xmlns:a16="http://schemas.microsoft.com/office/drawing/2014/main" id="{E60AD657-33AC-F3B2-96D9-C550A73FC62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>
            <a:extLst>
              <a:ext uri="{FF2B5EF4-FFF2-40B4-BE49-F238E27FC236}">
                <a16:creationId xmlns:a16="http://schemas.microsoft.com/office/drawing/2014/main" id="{A6EE3B9C-3A0E-310D-9AA0-1AD8701C473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381C1197-476E-3C44-BB42-9C0916D81645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5" name="Text Box 1">
            <a:extLst>
              <a:ext uri="{FF2B5EF4-FFF2-40B4-BE49-F238E27FC236}">
                <a16:creationId xmlns:a16="http://schemas.microsoft.com/office/drawing/2014/main" id="{0BA6CB18-66DC-FED4-FD81-2AE39DCD507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6" name="Text Box 2">
            <a:extLst>
              <a:ext uri="{FF2B5EF4-FFF2-40B4-BE49-F238E27FC236}">
                <a16:creationId xmlns:a16="http://schemas.microsoft.com/office/drawing/2014/main" id="{7B8E8B50-0AD9-A9ED-C182-8B7D5F94AC2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>
            <a:extLst>
              <a:ext uri="{FF2B5EF4-FFF2-40B4-BE49-F238E27FC236}">
                <a16:creationId xmlns:a16="http://schemas.microsoft.com/office/drawing/2014/main" id="{DA2AB503-907C-D7B7-81F6-4519324590C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AF1E4EF9-F536-8C4D-9353-26D446DB44B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39" name="Text Box 1">
            <a:extLst>
              <a:ext uri="{FF2B5EF4-FFF2-40B4-BE49-F238E27FC236}">
                <a16:creationId xmlns:a16="http://schemas.microsoft.com/office/drawing/2014/main" id="{AE2F7478-C465-F4B6-B312-811864011581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Text Box 2">
            <a:extLst>
              <a:ext uri="{FF2B5EF4-FFF2-40B4-BE49-F238E27FC236}">
                <a16:creationId xmlns:a16="http://schemas.microsoft.com/office/drawing/2014/main" id="{B8CCDC4A-029F-8391-5669-674B31A6592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>
            <a:extLst>
              <a:ext uri="{FF2B5EF4-FFF2-40B4-BE49-F238E27FC236}">
                <a16:creationId xmlns:a16="http://schemas.microsoft.com/office/drawing/2014/main" id="{76E71D8C-98C7-509B-828B-647030330AE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A13F4939-50B8-F749-B493-59CD370BA55B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587" name="Text Box 1">
            <a:extLst>
              <a:ext uri="{FF2B5EF4-FFF2-40B4-BE49-F238E27FC236}">
                <a16:creationId xmlns:a16="http://schemas.microsoft.com/office/drawing/2014/main" id="{03E9DFD7-658D-B61B-CA7B-50E0E743C35C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Text Box 2">
            <a:extLst>
              <a:ext uri="{FF2B5EF4-FFF2-40B4-BE49-F238E27FC236}">
                <a16:creationId xmlns:a16="http://schemas.microsoft.com/office/drawing/2014/main" id="{21FEAEFB-86B8-92D0-9317-E403465295D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2CBA1E5F-8E85-A5C5-003F-F8C3F3E2590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2B5881FE-E4E3-CB43-85E6-4D0B78108D77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AABBDDD7-AAF2-B4CC-0B19-2C5BF7C4013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Text Box 2">
            <a:extLst>
              <a:ext uri="{FF2B5EF4-FFF2-40B4-BE49-F238E27FC236}">
                <a16:creationId xmlns:a16="http://schemas.microsoft.com/office/drawing/2014/main" id="{90B04168-A4E4-8FD8-993E-EC7480F9CF5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>
            <a:extLst>
              <a:ext uri="{FF2B5EF4-FFF2-40B4-BE49-F238E27FC236}">
                <a16:creationId xmlns:a16="http://schemas.microsoft.com/office/drawing/2014/main" id="{F87FE6DF-C4FE-41FB-2A48-7BD8DF254B5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308CC62-A606-6A4F-AA95-2CB6E4534E72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5" name="Text Box 1">
            <a:extLst>
              <a:ext uri="{FF2B5EF4-FFF2-40B4-BE49-F238E27FC236}">
                <a16:creationId xmlns:a16="http://schemas.microsoft.com/office/drawing/2014/main" id="{8B69764F-F234-2DC8-90E2-68BF3114156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6" name="Text Box 2">
            <a:extLst>
              <a:ext uri="{FF2B5EF4-FFF2-40B4-BE49-F238E27FC236}">
                <a16:creationId xmlns:a16="http://schemas.microsoft.com/office/drawing/2014/main" id="{FAC20374-E509-3BE6-FEB8-3E129E234A7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>
            <a:extLst>
              <a:ext uri="{FF2B5EF4-FFF2-40B4-BE49-F238E27FC236}">
                <a16:creationId xmlns:a16="http://schemas.microsoft.com/office/drawing/2014/main" id="{D2489E1F-91A8-0D77-89FC-A8BE21FD97B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F66728DB-4209-9D4A-BF67-616A04360A8C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683" name="Text Box 1">
            <a:extLst>
              <a:ext uri="{FF2B5EF4-FFF2-40B4-BE49-F238E27FC236}">
                <a16:creationId xmlns:a16="http://schemas.microsoft.com/office/drawing/2014/main" id="{F60D1979-8731-97CF-663F-1EDB77ABFB92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4" name="Text Box 2">
            <a:extLst>
              <a:ext uri="{FF2B5EF4-FFF2-40B4-BE49-F238E27FC236}">
                <a16:creationId xmlns:a16="http://schemas.microsoft.com/office/drawing/2014/main" id="{90D00F05-84ED-6C19-0210-914F93905F3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>
            <a:extLst>
              <a:ext uri="{FF2B5EF4-FFF2-40B4-BE49-F238E27FC236}">
                <a16:creationId xmlns:a16="http://schemas.microsoft.com/office/drawing/2014/main" id="{2C17D512-A9A7-A158-2295-99B9EC310D3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CF1C8C90-B764-7A41-8DE9-3D445EC009E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1" name="Text Box 1">
            <a:extLst>
              <a:ext uri="{FF2B5EF4-FFF2-40B4-BE49-F238E27FC236}">
                <a16:creationId xmlns:a16="http://schemas.microsoft.com/office/drawing/2014/main" id="{5C6BC448-3CC5-DF8F-059C-0789697A6060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Text Box 2">
            <a:extLst>
              <a:ext uri="{FF2B5EF4-FFF2-40B4-BE49-F238E27FC236}">
                <a16:creationId xmlns:a16="http://schemas.microsoft.com/office/drawing/2014/main" id="{2375B9B0-E5F1-9188-2F93-3004B476666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">
            <a:extLst>
              <a:ext uri="{FF2B5EF4-FFF2-40B4-BE49-F238E27FC236}">
                <a16:creationId xmlns:a16="http://schemas.microsoft.com/office/drawing/2014/main" id="{D79BE25D-4890-BA4E-C944-040DCEBA0C4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15D6ABDF-BD84-604D-9A03-FA8CADE24074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779" name="Text Box 1">
            <a:extLst>
              <a:ext uri="{FF2B5EF4-FFF2-40B4-BE49-F238E27FC236}">
                <a16:creationId xmlns:a16="http://schemas.microsoft.com/office/drawing/2014/main" id="{9DAC8218-004E-4A17-5E38-CFF1030A004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Text Box 2">
            <a:extLst>
              <a:ext uri="{FF2B5EF4-FFF2-40B4-BE49-F238E27FC236}">
                <a16:creationId xmlns:a16="http://schemas.microsoft.com/office/drawing/2014/main" id="{29ECB3AA-BFA8-AA9C-55EA-AA73D35E2E6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1B9741E1-E173-4229-66E4-FC40F2A0F15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8A4E758C-B4A4-2B76-69B4-443A6ED9F0CD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918599B5-3B50-08ED-27F1-BA2C3975105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4390DA-A024-B1E7-D2E1-FAA010863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505463EB-84E9-9930-2ABC-0421D3FA6C2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7DDBAE03-29FD-7210-CD99-A880C6245D2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56812B4B-0093-FDAF-56E5-3C42847BDF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8705949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09DA8F-2BDC-84E5-0FE0-F5FBA3C4E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2C97D9FB-E7C7-9058-05AE-3F223AB78DB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2F64AF4F-FA93-688C-9E69-9141BF4C052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28536A3D-C5F6-7716-308A-044872DDDDB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30397297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F9B53A-AAAC-6EC4-654B-E3F51D5C6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5E5C89B9-84C2-FAAF-3509-0AA768F15F7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AF8A498C-31D8-3CEA-549C-5C8B4D13722E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809B54F8-0221-2F42-7686-D074D0E0A2B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2809166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B39A6A-EFB9-6EB0-D40A-8A5381385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B361BF07-18E6-DF94-6F66-FFC4547678B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8DF38CDB-E5E9-3090-CEC1-97E94EA53C1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835D0E86-927A-B1E1-FB4C-1CC0671D67A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01354190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DD31DF-727F-76CB-A1DE-118D4E3AD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9A64BD94-0825-DA1C-CB9D-60672F73CC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B2583F14-210C-AA4A-C430-6EC1C789F280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F5F77D73-AF24-916D-A1BC-17B87346ADE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280075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F78604F0-6F0E-5F58-0B15-850FFD641A4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1EF7E1EC-C52F-DB49-95D1-65E4CD79646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Text Box 1">
            <a:extLst>
              <a:ext uri="{FF2B5EF4-FFF2-40B4-BE49-F238E27FC236}">
                <a16:creationId xmlns:a16="http://schemas.microsoft.com/office/drawing/2014/main" id="{6DC39BD4-82F8-4BB8-8060-723E5A44E753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Text Box 2">
            <a:extLst>
              <a:ext uri="{FF2B5EF4-FFF2-40B4-BE49-F238E27FC236}">
                <a16:creationId xmlns:a16="http://schemas.microsoft.com/office/drawing/2014/main" id="{43B0E1CA-6182-7926-767F-E3E73565707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F95155-F83F-E6E2-BF73-FDC67F12D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6D877383-673C-845D-7028-3150521523F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D2A7F2C2-7D3C-F0CE-9C62-2025C834333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B6887304-15F4-6771-1A77-39DAEDF73C0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53914549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C437A4-C118-DEC9-B52E-AA1724D74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A1F7FA61-7AF4-D3B5-822B-3F7BD3183C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4F264B3C-187F-936B-D231-4F7408080391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D40AC5C3-F8DE-827D-89BC-B0B87B2F52F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421393115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ED2B68-1819-424E-5C71-0790B2D54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C93DE515-9CD7-105B-AE56-E3D7FF204E0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63748D90-6778-2C64-D2EA-A917F89F04E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8CA94BBC-E129-9401-6802-8F1817BED78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260496425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4933D8-5DD6-4AB6-86AD-777394576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EFE15302-97EF-33DA-C776-273848C80A2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536652A0-E902-4E63-0298-4BADCFABA7D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C9F553BD-3861-2468-59CB-0BD88C60FEC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80064280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B35447-3EF2-1718-D7C0-F7213A1F7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CCD38B74-8AF3-992A-4B4B-F35DBFA8507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F5B34BF2-F18B-E5BB-DF30-44AEFB4809FD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C64C51A3-7088-A11D-CEEB-448018750E5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63970541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2479-A96B-D635-3A44-CF9F6BA0B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A60A9C98-799D-6B8F-DE95-6828C75B49F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6B178E88-6583-C3FA-EC67-219C2027424C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B7902CF4-1F9A-A863-0FA9-40B58DC21EB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221287062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353F36-6F75-1F07-98A1-62281D545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64705210-DDBB-4ACA-E7FA-1BA6E0DA75D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8F93C48C-E267-EC4C-842F-1611456C5EA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72B32941-A4D9-966B-8E09-6489676543B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266850532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7B4A40-5566-4807-8F37-A8F1C03BC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ECAEA07E-E58D-12EB-166A-B6025BE5DE3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ABCDFC54-A5FC-D1DA-8241-F9AA608E2252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F48B8271-C33E-26F9-444B-958BB7D4AC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66475510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30BC64-E581-E379-BBF5-383098F8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5B8CFF5E-71D3-54D3-48AF-BE85CDF2BD6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06A13E63-C546-5AE5-5498-423053D27B3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7872E951-F47F-66DE-19F5-05197B78454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26131665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585E50-B7AD-159C-8B04-9357A9036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4CD1957E-3E8F-F831-920E-6BF680934DC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9D486E2B-0D39-AFEA-35B0-871853EDA433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9E5B5D4E-A0E0-BCFF-1DE2-3220E52E845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640355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6AB8CC1A-506D-F57F-55D3-9F45EA7F14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9C02C37D-2DED-104B-9114-187DB814AEA7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Text Box 1">
            <a:extLst>
              <a:ext uri="{FF2B5EF4-FFF2-40B4-BE49-F238E27FC236}">
                <a16:creationId xmlns:a16="http://schemas.microsoft.com/office/drawing/2014/main" id="{DE06B89C-6EB6-0107-69EE-67F21AF3241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Text Box 2">
            <a:extLst>
              <a:ext uri="{FF2B5EF4-FFF2-40B4-BE49-F238E27FC236}">
                <a16:creationId xmlns:a16="http://schemas.microsoft.com/office/drawing/2014/main" id="{326452AC-C08B-8895-2553-96846B13680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8F12A7-6953-96E7-6580-8F4A88AF9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8C02CD1E-7E5E-0D42-DDD2-D232A001DA7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93E103FB-1BBD-A7AA-1753-EDF63E8C3F40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CC80C03D-E441-290C-9074-811D369D2F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30064261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E703EB-F515-B357-5421-B29ADD4B6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C8C992B9-292A-7703-7EF8-A02EC62B6AD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AC51495F-300D-D75A-11B2-0A4B6E22066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E3EDB87E-616C-A491-15E8-98B2BAB4CD8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41827782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79D56B-5048-51E4-4C1D-EEF18737B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AD6E7776-2495-948E-EC1C-D40FA0366F7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AD314B9D-B802-95BE-71B6-457265E7C64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E3963147-AC42-3CCA-5149-3E286FD901A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263745399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F5DC6D-8F00-3FB0-28E4-DED9F8EAD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5B923700-DC50-44AC-0C99-55CC1CCD33E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54FC4111-A2E1-F90C-F10C-232A37678CE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3ACDC524-F780-7EE7-8C16-6BA5C193DF7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39369793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B1123F-A00F-864E-D99D-D98C595E2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>
            <a:extLst>
              <a:ext uri="{FF2B5EF4-FFF2-40B4-BE49-F238E27FC236}">
                <a16:creationId xmlns:a16="http://schemas.microsoft.com/office/drawing/2014/main" id="{622A6119-FD7F-A931-CC2D-3884F35AAF9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0C8DF99-9DAD-AE41-9889-B6A6613F9F1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Text Box 1">
            <a:extLst>
              <a:ext uri="{FF2B5EF4-FFF2-40B4-BE49-F238E27FC236}">
                <a16:creationId xmlns:a16="http://schemas.microsoft.com/office/drawing/2014/main" id="{DC6E3E4B-55DC-73E5-A6DD-10DC1FD9A20C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Text Box 2">
            <a:extLst>
              <a:ext uri="{FF2B5EF4-FFF2-40B4-BE49-F238E27FC236}">
                <a16:creationId xmlns:a16="http://schemas.microsoft.com/office/drawing/2014/main" id="{6F6F52F5-1415-E1D2-A55B-59B88C3C567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48524823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E2216D-5BBA-32FC-6EEC-D3FA55968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>
            <a:extLst>
              <a:ext uri="{FF2B5EF4-FFF2-40B4-BE49-F238E27FC236}">
                <a16:creationId xmlns:a16="http://schemas.microsoft.com/office/drawing/2014/main" id="{169F0B9A-1DC9-3E10-8B43-87555CF2F92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AF1E4EF9-F536-8C4D-9353-26D446DB44B9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39" name="Text Box 1">
            <a:extLst>
              <a:ext uri="{FF2B5EF4-FFF2-40B4-BE49-F238E27FC236}">
                <a16:creationId xmlns:a16="http://schemas.microsoft.com/office/drawing/2014/main" id="{04D450EA-1BF2-551C-3C20-EAEC85A19638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Text Box 2">
            <a:extLst>
              <a:ext uri="{FF2B5EF4-FFF2-40B4-BE49-F238E27FC236}">
                <a16:creationId xmlns:a16="http://schemas.microsoft.com/office/drawing/2014/main" id="{7B9B7C6C-B788-82BE-C8B0-12917CF500B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tIns="17640"/>
          <a:lstStyle/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 How Do We Grow?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Are we dependent on our Core Group?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New Minister?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Investment?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Outreach Programs?</a:t>
            </a: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altLang="en-US" sz="200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15900" indent="-214313" eaLnBrk="1">
              <a:lnSpc>
                <a:spcPct val="93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US" altLang="en-US" sz="20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 Can't Start From A Clean Plate!</a:t>
            </a:r>
          </a:p>
        </p:txBody>
      </p:sp>
    </p:spTree>
    <p:extLst>
      <p:ext uri="{BB962C8B-B14F-4D97-AF65-F5344CB8AC3E}">
        <p14:creationId xmlns:p14="http://schemas.microsoft.com/office/powerpoint/2010/main" val="172533323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6">
            <a:extLst>
              <a:ext uri="{FF2B5EF4-FFF2-40B4-BE49-F238E27FC236}">
                <a16:creationId xmlns:a16="http://schemas.microsoft.com/office/drawing/2014/main" id="{1FC662D5-FC46-2E86-EAC2-6818AAF270B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2E2CE3D9-7539-9B46-8B2D-00B7CCBAD673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739" name="Text Box 1">
            <a:extLst>
              <a:ext uri="{FF2B5EF4-FFF2-40B4-BE49-F238E27FC236}">
                <a16:creationId xmlns:a16="http://schemas.microsoft.com/office/drawing/2014/main" id="{D93DDF57-34B6-894A-06EC-FC4CCEBB936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6740" name="Text Box 2">
            <a:extLst>
              <a:ext uri="{FF2B5EF4-FFF2-40B4-BE49-F238E27FC236}">
                <a16:creationId xmlns:a16="http://schemas.microsoft.com/office/drawing/2014/main" id="{DF1FB608-8D83-6D70-444C-458F8D9CC48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FD7D919E-6E28-0399-7193-F841E14C556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534F8CD4-2ADC-A142-980D-A5B7A06BE50F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D129260E-9AB6-08BB-9824-C5F78BDE2B10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E563A13F-823C-9C09-4C8D-3EAD5638367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>
            <a:extLst>
              <a:ext uri="{FF2B5EF4-FFF2-40B4-BE49-F238E27FC236}">
                <a16:creationId xmlns:a16="http://schemas.microsoft.com/office/drawing/2014/main" id="{E912F39B-3FA2-E1BF-E464-1D4D72C6B44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D662F601-4A97-7F4A-BB76-DC0B84D0093C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Text Box 1">
            <a:extLst>
              <a:ext uri="{FF2B5EF4-FFF2-40B4-BE49-F238E27FC236}">
                <a16:creationId xmlns:a16="http://schemas.microsoft.com/office/drawing/2014/main" id="{BA749067-5F1C-224D-6576-C6E0127325E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Text Box 2">
            <a:extLst>
              <a:ext uri="{FF2B5EF4-FFF2-40B4-BE49-F238E27FC236}">
                <a16:creationId xmlns:a16="http://schemas.microsoft.com/office/drawing/2014/main" id="{B69B32EF-DC2C-F54D-8514-AD62D56AC73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>
            <a:extLst>
              <a:ext uri="{FF2B5EF4-FFF2-40B4-BE49-F238E27FC236}">
                <a16:creationId xmlns:a16="http://schemas.microsoft.com/office/drawing/2014/main" id="{17C1D04C-DC79-0466-2920-673C322DC78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fld id="{68AD7F60-B972-784C-9AF6-A58E41CC5CB5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Text Box 1">
            <a:extLst>
              <a:ext uri="{FF2B5EF4-FFF2-40B4-BE49-F238E27FC236}">
                <a16:creationId xmlns:a16="http://schemas.microsoft.com/office/drawing/2014/main" id="{ADFC3516-8E61-1AFF-2159-4C426819FBE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Text Box 2">
            <a:extLst>
              <a:ext uri="{FF2B5EF4-FFF2-40B4-BE49-F238E27FC236}">
                <a16:creationId xmlns:a16="http://schemas.microsoft.com/office/drawing/2014/main" id="{D8EDD2E4-7D64-DBC3-BDBA-8A91C532E80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438" y="1060450"/>
            <a:ext cx="7291387" cy="2255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38" y="3403600"/>
            <a:ext cx="7291387" cy="1565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021FC7-3351-EAF8-3FCB-1E6487D6349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698471-2A14-27F2-6EAA-77300C886E0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37211C-F5A6-1FA7-ACE9-78DAE8964B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3D4C3-9138-8242-B99D-377902A83F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25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0326B8-A854-164F-4C71-6D628BCF264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3A43B1-8A4A-1717-CE46-53C90A3A16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2FB677-C417-BDE5-416F-5678689504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221F9-D9CB-2441-97EC-198B97D88A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94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5325" y="257175"/>
            <a:ext cx="2185988" cy="49863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5775" y="257175"/>
            <a:ext cx="6407150" cy="49863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7995-6579-A27A-12BD-669F72B5C4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87A80C-701B-34DB-A64B-B1F8F580E0A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C80EE2-D49A-30ED-7DD1-0358421FE2B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8AEB-CCC1-274A-A969-C65A3E6C7C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927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745538" cy="1081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382EF57-087B-931C-C6B1-FA4746A6EA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94BEF8-BDEC-777D-A812-115020A93BF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15E0D2-2805-F73D-8212-1A21BB8447C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F34E7-D04B-BE48-959E-03FD5D548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04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DB5D70-8AE3-29F2-2A75-1610100BE98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721A0F-83BC-D0BA-5AE8-B70DFDF35D4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1A09C0-4B4C-1B5C-01CD-1381EA36E65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69FD4-6DA3-DC4B-8FC2-7D1B7055C6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71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575" y="1616075"/>
            <a:ext cx="8383588" cy="26955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575" y="4337050"/>
            <a:ext cx="8383588" cy="14176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ED4748-0A0C-92C5-FB1D-61F84A41E4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F76A16-327B-054E-DD14-792D519C2EF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E0F711-8E79-5870-D7D0-C5405205568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F26FF-BCEC-6949-9825-52292FC43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70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1697038"/>
            <a:ext cx="4192587" cy="3546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25" y="1697038"/>
            <a:ext cx="4192588" cy="3546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28BF807-B259-0047-95BF-095712D156C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C924982-16BB-D56C-74B8-DC2D770BABF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5BE7470-2812-BFFD-C0B6-085CA3454B6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4CDDB-E681-4742-B974-3DE99B510C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78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925" y="344488"/>
            <a:ext cx="8383588" cy="12525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925" y="1589088"/>
            <a:ext cx="41116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925" y="2366963"/>
            <a:ext cx="41116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1250" y="1589088"/>
            <a:ext cx="4132263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1250" y="2366963"/>
            <a:ext cx="4132263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394A7D2-DD9D-E7F5-91E0-7BE027F5D2F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44FC3A3F-8DEB-1883-5DCE-72AC275626A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F24EF93-E8EF-EF93-2046-1F88FE615F3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24E42-BE44-A244-AD88-27388AFFFF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98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D9FC0A0-A5E1-43A4-9F11-9C518E4B58B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99A556-1C50-E7E6-0CF3-D34487A041D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C1E398-D3EE-70B4-B441-E3D166C6214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2429F-C6FB-AC41-8B42-217C3DBF2C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03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8F5A7F1-EF08-9632-78CF-BC192DD095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D99ACE6-FA61-0B03-ACAF-B1485A09F8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7C4438-4A99-D64C-138E-D5EB589F1A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D72F0-FC68-9545-A84E-CDAA0D3BE3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4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925" y="431800"/>
            <a:ext cx="3135313" cy="151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263" y="933450"/>
            <a:ext cx="4921250" cy="4605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925" y="1944688"/>
            <a:ext cx="3135313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C67B673-FDC9-2A16-9D68-AE77C33C459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EB33877-EAEA-F88E-995B-19696CED26B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EF33717-A55B-4173-0E34-414B47D94BA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5D695-61AC-4347-9DFB-74253B2A92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23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925" y="431800"/>
            <a:ext cx="3135313" cy="151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32263" y="933450"/>
            <a:ext cx="4921250" cy="4605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925" y="1944688"/>
            <a:ext cx="3135313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1E5204C-131D-8C46-C90A-B771F31A6FD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E9A5970-A32B-772B-7827-877F63023F6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A150E61-86C6-F162-1156-4CA7F2CB7CF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0081A-8A29-9446-90DD-AC58C45E4D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66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F658BD12-3723-A1D6-4F87-F77D905732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5775" y="257175"/>
            <a:ext cx="8745538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7D31C85A-F676-DECD-3A58-5F01ED83A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1697038"/>
            <a:ext cx="8537575" cy="354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381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991867C-EB45-B367-0AFD-8F0688CC4E2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90550" y="5624513"/>
            <a:ext cx="2262188" cy="444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255E68A-A0EF-0044-3F43-0686ECCBA8E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29000" y="5624513"/>
            <a:ext cx="3079750" cy="444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D1BE3D1-B340-A6F0-6BCA-F80C4484569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073900" y="5624513"/>
            <a:ext cx="2262188" cy="444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41D319-8645-C541-9629-2625ADCACE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 kern="1200">
          <a:solidFill>
            <a:srgbClr val="280099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280099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975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8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725"/>
        </a:spcAft>
        <a:buClr>
          <a:srgbClr val="000000"/>
        </a:buClr>
        <a:buSzPct val="100000"/>
        <a:buFont typeface="Times New Roman" panose="02020603050405020304" pitchFamily="18" charset="0"/>
        <a:defRPr sz="2100" kern="1200">
          <a:solidFill>
            <a:srgbClr val="00008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488"/>
        </a:spcAft>
        <a:buClr>
          <a:srgbClr val="000000"/>
        </a:buClr>
        <a:buSzPct val="100000"/>
        <a:buFont typeface="Times New Roman" panose="02020603050405020304" pitchFamily="18" charset="0"/>
        <a:defRPr sz="1700" kern="1200">
          <a:solidFill>
            <a:srgbClr val="00008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38"/>
        </a:spcAft>
        <a:buClr>
          <a:srgbClr val="000000"/>
        </a:buClr>
        <a:buSzPct val="100000"/>
        <a:buFont typeface="Times New Roman" panose="02020603050405020304" pitchFamily="18" charset="0"/>
        <a:defRPr sz="1700" kern="1200">
          <a:solidFill>
            <a:srgbClr val="00008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AEC21129-518F-B110-C407-5440C8718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331" y="268287"/>
            <a:ext cx="8747125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3200" dirty="0">
                <a:solidFill>
                  <a:srgbClr val="280099"/>
                </a:solidFill>
              </a:rPr>
              <a:t>LIFE CYCLE OF AN ORGANIZATION</a:t>
            </a:r>
          </a:p>
          <a:p>
            <a:pPr algn="ctr" eaLnBrk="1"/>
            <a:endParaRPr lang="en-US" altLang="en-US" sz="3200" dirty="0">
              <a:solidFill>
                <a:srgbClr val="280099"/>
              </a:solidFill>
            </a:endParaRPr>
          </a:p>
          <a:p>
            <a:pPr algn="ctr" eaLnBrk="1"/>
            <a:endParaRPr lang="en-US" altLang="en-US" sz="3200" dirty="0">
              <a:solidFill>
                <a:srgbClr val="2800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>
            <a:extLst>
              <a:ext uri="{FF2B5EF4-FFF2-40B4-BE49-F238E27FC236}">
                <a16:creationId xmlns:a16="http://schemas.microsoft.com/office/drawing/2014/main" id="{911F8689-F8C6-39D2-6AF9-A6E2648CDC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ABB18B3-F7C7-D655-6145-3E10CB347C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/>
          </a:p>
        </p:txBody>
      </p:sp>
      <p:sp>
        <p:nvSpPr>
          <p:cNvPr id="21507" name="Line 3">
            <a:extLst>
              <a:ext uri="{FF2B5EF4-FFF2-40B4-BE49-F238E27FC236}">
                <a16:creationId xmlns:a16="http://schemas.microsoft.com/office/drawing/2014/main" id="{3B7A6E79-162C-D947-545E-9EE9AB079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103438"/>
            <a:ext cx="1588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15DBFD9F-1D73-F2E6-809D-22C34451F8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479925"/>
            <a:ext cx="56689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CC310689-0058-8DC3-39FE-B80BA3A20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2651125"/>
            <a:ext cx="995362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Culture</a:t>
            </a:r>
          </a:p>
          <a:p>
            <a:pPr eaLnBrk="1"/>
            <a:r>
              <a:rPr lang="en-US" altLang="en-US">
                <a:solidFill>
                  <a:srgbClr val="000000"/>
                </a:solidFill>
              </a:rPr>
              <a:t>Building</a:t>
            </a:r>
          </a:p>
        </p:txBody>
      </p:sp>
      <p:sp>
        <p:nvSpPr>
          <p:cNvPr id="21510" name="Line 6">
            <a:extLst>
              <a:ext uri="{FF2B5EF4-FFF2-40B4-BE49-F238E27FC236}">
                <a16:creationId xmlns:a16="http://schemas.microsoft.com/office/drawing/2014/main" id="{AF402BE0-ABB8-D403-34DD-41877F4071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CBB6B607-33CB-AE99-300B-E4E376FD98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7400" y="2111375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30DD3FCD-913A-478D-4BB8-5CD30FACD5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9">
            <a:extLst>
              <a:ext uri="{FF2B5EF4-FFF2-40B4-BE49-F238E27FC236}">
                <a16:creationId xmlns:a16="http://schemas.microsoft.com/office/drawing/2014/main" id="{35CFD621-1AD7-6566-0546-3CE62B1854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2100263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59D8D8E2-D4C3-EB7C-3E00-4E36988A0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21515" name="Freeform 11">
            <a:extLst>
              <a:ext uri="{FF2B5EF4-FFF2-40B4-BE49-F238E27FC236}">
                <a16:creationId xmlns:a16="http://schemas.microsoft.com/office/drawing/2014/main" id="{7552AE2C-5ADE-4883-B208-2E4A659A1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8563" y="2286000"/>
            <a:ext cx="2128837" cy="1828800"/>
          </a:xfrm>
          <a:custGeom>
            <a:avLst/>
            <a:gdLst>
              <a:gd name="T0" fmla="*/ 0 w 5914"/>
              <a:gd name="T1" fmla="*/ 1828440 h 5081"/>
              <a:gd name="T2" fmla="*/ 2128477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Freeform 12">
            <a:extLst>
              <a:ext uri="{FF2B5EF4-FFF2-40B4-BE49-F238E27FC236}">
                <a16:creationId xmlns:a16="http://schemas.microsoft.com/office/drawing/2014/main" id="{9E319867-98E1-0399-1FC7-AB4E95343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2286000"/>
            <a:ext cx="2078038" cy="1828800"/>
          </a:xfrm>
          <a:custGeom>
            <a:avLst/>
            <a:gdLst>
              <a:gd name="T0" fmla="*/ 2077678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9DEE3866-D6C6-DE0C-3410-02FF27CDC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122488"/>
            <a:ext cx="1122362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21518" name="Line 14">
            <a:extLst>
              <a:ext uri="{FF2B5EF4-FFF2-40B4-BE49-F238E27FC236}">
                <a16:creationId xmlns:a16="http://schemas.microsoft.com/office/drawing/2014/main" id="{A3C690DE-4A33-FF62-C115-5C9088E370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68563" y="2741613"/>
            <a:ext cx="922337" cy="1374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Text Box 15">
            <a:extLst>
              <a:ext uri="{FF2B5EF4-FFF2-40B4-BE49-F238E27FC236}">
                <a16:creationId xmlns:a16="http://schemas.microsoft.com/office/drawing/2014/main" id="{FBFF4379-FCB4-CC14-F869-6B6DB4830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3441700"/>
            <a:ext cx="620713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584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200">
                <a:solidFill>
                  <a:srgbClr val="000000"/>
                </a:solidFill>
              </a:rPr>
              <a:t>Incline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8654C8B-D2A8-E613-3F07-A5DB7D27EC7E}"/>
                  </a:ext>
                </a:extLst>
              </p14:cNvPr>
              <p14:cNvContentPartPr/>
              <p14:nvPr/>
            </p14:nvContentPartPr>
            <p14:xfrm>
              <a:off x="-916200" y="357898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8654C8B-D2A8-E613-3F07-A5DB7D27EC7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922320" y="351778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67036-958A-846B-8F0E-DB3EB50D7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A4892A86-0DC6-0D59-9DC2-F15842D88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21B8A968-CADF-050D-F02B-C7B0C385AB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C40D9B9-3A67-2C42-C4B9-995DAFB19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752976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86860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A2AD7-1C2E-5693-1502-C8AD26BBF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D328A412-5325-E1DA-5836-D6F44EAA2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98C6871-C599-8AB1-A9E2-C27A7064A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ECFD889-4148-5C1F-48F6-F55E53ED7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34293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5629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EFBAB-D488-E8F4-BC0D-55D7DFEA5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D3D3B118-BEDC-9685-E83A-AE472CC8C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8FC344DA-0C72-9FDE-0194-4198CD7D05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85A846-E758-440F-969E-0F0381B71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251957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1557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B3AA5-8A7D-BADB-6EDB-620008B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76D294BD-DF66-49CB-9BAF-B6F38B8CB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C4B14ED-29E7-1062-8D3D-2093E8540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22AB4E-96E1-97AF-FF5C-9302B274E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614129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INNOVATIVE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5468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E1414-EF4D-3C7C-431C-6F7AC1EBD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D8171D39-1E47-835F-7478-5F97D67CB1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C0102006-BD5B-80AA-ECA5-DDF18B0CC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A579C7E-ACE4-6FB3-A600-4B963B7CC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736773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HIGH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1816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1076E-37CD-2415-844D-BD43B0AB8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99057F76-5C48-1269-CDE5-4F68A16C2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B26DE8B-34C3-723A-4764-1DCA59ACE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275C597-5534-0614-699D-AAC7B7E6B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299"/>
              </p:ext>
            </p:extLst>
          </p:nvPr>
        </p:nvGraphicFramePr>
        <p:xfrm>
          <a:off x="485775" y="1639887"/>
          <a:ext cx="4953000" cy="4494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$= Investor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4656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F623B-F389-8E9C-DFE7-FF1DD2794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4AB7413F-5613-4DB5-EA4B-8827F117F2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052535BA-1CD1-96D7-FAF8-C128743041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BBD2FB2-77E5-F353-2CCB-F7BF68183C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276787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$=INVESTOR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New, Outside (Experiment)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1501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698F6-83F6-750D-B869-BF879078A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0E0DA839-46D2-9AF9-1139-D0EB2B5B5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D901287-5518-682D-7F4E-4EA22464F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6F2377B-1156-CD16-A9CB-F09471DA2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96006"/>
              </p:ext>
            </p:extLst>
          </p:nvPr>
        </p:nvGraphicFramePr>
        <p:xfrm>
          <a:off x="485775" y="1639887"/>
          <a:ext cx="4953000" cy="4309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NEW, OUTSIDE (EXPERIMENTAL)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Faith/Church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072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BE38F-3944-FA93-FC74-78BEF571D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E0036C5E-3777-6848-1014-44BD0309C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r>
              <a:rPr lang="en-US" altLang="en-US" dirty="0"/>
              <a:t>Culture of a Congregation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43EBFC0A-3AFA-CA05-8909-699AF63B99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C043824-FAD1-62CF-D329-68214326F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657777"/>
              </p:ext>
            </p:extLst>
          </p:nvPr>
        </p:nvGraphicFramePr>
        <p:xfrm>
          <a:off x="485775" y="1639887"/>
          <a:ext cx="4953000" cy="4494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61521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799075358"/>
                    </a:ext>
                  </a:extLst>
                </a:gridCol>
              </a:tblGrid>
              <a:tr h="65554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2224987"/>
                  </a:ext>
                </a:extLst>
              </a:tr>
              <a:tr h="3878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Future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665202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Vision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522664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Community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14516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92935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71609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942356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7091"/>
                  </a:ext>
                </a:extLst>
              </a:tr>
              <a:tr h="6555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New, Outside (Experimental)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2971667"/>
                  </a:ext>
                </a:extLst>
              </a:tr>
              <a:tr h="3728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NEW TO FAITH and CHURCH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539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6155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1B3E2-A334-A19C-5D16-D7A7AFE1D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3BCAA1B2-8A65-2259-8EA9-36579D513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331" y="268287"/>
            <a:ext cx="8747125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3200" dirty="0">
                <a:solidFill>
                  <a:srgbClr val="280099"/>
                </a:solidFill>
              </a:rPr>
              <a:t>LIFE CYCLE OF A CONGREGATION</a:t>
            </a:r>
          </a:p>
          <a:p>
            <a:pPr algn="ctr" eaLnBrk="1"/>
            <a:endParaRPr lang="en-US" altLang="en-US" sz="3200" dirty="0">
              <a:solidFill>
                <a:srgbClr val="280099"/>
              </a:solidFill>
            </a:endParaRPr>
          </a:p>
          <a:p>
            <a:pPr algn="ctr" eaLnBrk="1"/>
            <a:endParaRPr lang="en-US" altLang="en-US" sz="3200" dirty="0">
              <a:solidFill>
                <a:srgbClr val="28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7302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FEFC765B-AAC4-6442-9BE7-1F4223D0A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25603" name="Line 3">
            <a:extLst>
              <a:ext uri="{FF2B5EF4-FFF2-40B4-BE49-F238E27FC236}">
                <a16:creationId xmlns:a16="http://schemas.microsoft.com/office/drawing/2014/main" id="{E31E8A50-66F3-1590-15C3-5371B4BEA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103438"/>
            <a:ext cx="1588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4">
            <a:extLst>
              <a:ext uri="{FF2B5EF4-FFF2-40B4-BE49-F238E27FC236}">
                <a16:creationId xmlns:a16="http://schemas.microsoft.com/office/drawing/2014/main" id="{69377D5E-FED1-F754-D448-0F3BD7D0B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479925"/>
            <a:ext cx="56689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5">
            <a:extLst>
              <a:ext uri="{FF2B5EF4-FFF2-40B4-BE49-F238E27FC236}">
                <a16:creationId xmlns:a16="http://schemas.microsoft.com/office/drawing/2014/main" id="{D01D32CF-205D-96F8-8A1D-AD8BF886AF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>
            <a:extLst>
              <a:ext uri="{FF2B5EF4-FFF2-40B4-BE49-F238E27FC236}">
                <a16:creationId xmlns:a16="http://schemas.microsoft.com/office/drawing/2014/main" id="{EBA12EBD-6C46-4278-85CE-DA02A89766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2111375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>
            <a:extLst>
              <a:ext uri="{FF2B5EF4-FFF2-40B4-BE49-F238E27FC236}">
                <a16:creationId xmlns:a16="http://schemas.microsoft.com/office/drawing/2014/main" id="{92BF4ED4-0860-C014-400C-041249EAC0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>
            <a:extLst>
              <a:ext uri="{FF2B5EF4-FFF2-40B4-BE49-F238E27FC236}">
                <a16:creationId xmlns:a16="http://schemas.microsoft.com/office/drawing/2014/main" id="{B910B445-AA41-D021-93CB-44B6589597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2100263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>
            <a:extLst>
              <a:ext uri="{FF2B5EF4-FFF2-40B4-BE49-F238E27FC236}">
                <a16:creationId xmlns:a16="http://schemas.microsoft.com/office/drawing/2014/main" id="{C96661E6-A0FC-C327-8E51-A20C93F53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25610" name="Freeform 10">
            <a:extLst>
              <a:ext uri="{FF2B5EF4-FFF2-40B4-BE49-F238E27FC236}">
                <a16:creationId xmlns:a16="http://schemas.microsoft.com/office/drawing/2014/main" id="{10403EDF-B533-F5D0-AB34-4A9DAD33D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286000"/>
            <a:ext cx="2128838" cy="1828800"/>
          </a:xfrm>
          <a:custGeom>
            <a:avLst/>
            <a:gdLst>
              <a:gd name="T0" fmla="*/ 0 w 5914"/>
              <a:gd name="T1" fmla="*/ 1828440 h 5081"/>
              <a:gd name="T2" fmla="*/ 2128478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Freeform 11">
            <a:extLst>
              <a:ext uri="{FF2B5EF4-FFF2-40B4-BE49-F238E27FC236}">
                <a16:creationId xmlns:a16="http://schemas.microsoft.com/office/drawing/2014/main" id="{5AAC5661-B39F-4746-EA4A-FF713CE15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988" y="2286000"/>
            <a:ext cx="2078037" cy="1828800"/>
          </a:xfrm>
          <a:custGeom>
            <a:avLst/>
            <a:gdLst>
              <a:gd name="T0" fmla="*/ 2077677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29C3DA92-4A12-BD6D-CDDA-E3D5B31F5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122488"/>
            <a:ext cx="112236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25613" name="Text Box 13">
            <a:extLst>
              <a:ext uri="{FF2B5EF4-FFF2-40B4-BE49-F238E27FC236}">
                <a16:creationId xmlns:a16="http://schemas.microsoft.com/office/drawing/2014/main" id="{948199AC-7445-9D02-4CE9-AF9C194BE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2085975"/>
            <a:ext cx="12604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Organization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13BE1DF4-FD6A-0F9F-3A12-6E1327094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F776049-A8A9-DF9B-5BA9-04CA30483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C3D6039A-5DF7-1729-ACD9-9502906006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2103438"/>
            <a:ext cx="1587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E25121D7-98E9-A2D4-DE7D-1B46BC549F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4479925"/>
            <a:ext cx="56689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97A2601C-62BD-7AD9-F329-9543304948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E4081A2F-B75A-11E8-3D59-5ED3B86EAC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2111375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B95D70D6-D832-D4C2-5FD7-BDD0ED6D3A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033B4FE1-2C8D-8141-12AB-0E4FDB52A6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958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D9544680-31C5-1FAC-6E60-C0670DC99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27658" name="Freeform 10">
            <a:extLst>
              <a:ext uri="{FF2B5EF4-FFF2-40B4-BE49-F238E27FC236}">
                <a16:creationId xmlns:a16="http://schemas.microsoft.com/office/drawing/2014/main" id="{641971ED-D88E-B751-C978-BB6452140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286000"/>
            <a:ext cx="2128838" cy="1828800"/>
          </a:xfrm>
          <a:custGeom>
            <a:avLst/>
            <a:gdLst>
              <a:gd name="T0" fmla="*/ 0 w 5914"/>
              <a:gd name="T1" fmla="*/ 1828440 h 5081"/>
              <a:gd name="T2" fmla="*/ 2128478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Freeform 11">
            <a:extLst>
              <a:ext uri="{FF2B5EF4-FFF2-40B4-BE49-F238E27FC236}">
                <a16:creationId xmlns:a16="http://schemas.microsoft.com/office/drawing/2014/main" id="{BEF5A327-BF11-5849-8F35-67A410C1D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988" y="2286000"/>
            <a:ext cx="2078037" cy="1828800"/>
          </a:xfrm>
          <a:custGeom>
            <a:avLst/>
            <a:gdLst>
              <a:gd name="T0" fmla="*/ 2077677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440B1ACD-9499-F960-F453-2969819DE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122488"/>
            <a:ext cx="124936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92A10AC6-C03D-6C3F-B058-7AE6C8273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2085975"/>
            <a:ext cx="12604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Organization</a:t>
            </a: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7037462D-93CD-0F44-8E11-F5906311B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2085975"/>
            <a:ext cx="13350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Complacency</a:t>
            </a: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AF1DFDFB-09D0-7C87-1C6C-E463C6C12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5038" y="2595563"/>
            <a:ext cx="2286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4BC0A49A-E5D9-0A03-895E-374526E73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2671763"/>
            <a:ext cx="6889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584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200">
                <a:solidFill>
                  <a:srgbClr val="000000"/>
                </a:solidFill>
              </a:rPr>
              <a:t>Recline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18381-530B-0111-3D89-46347982E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F6E27A-942A-5D91-8CDA-0E4827B7D8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374291"/>
              </p:ext>
            </p:extLst>
          </p:nvPr>
        </p:nvGraphicFramePr>
        <p:xfrm>
          <a:off x="885825" y="1893253"/>
          <a:ext cx="8153400" cy="3394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53083669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70335091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7315794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RECLINE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8362564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Future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Present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185821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Vision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Program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585306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Community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018389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Actions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Innovative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Routine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308228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Mid-Low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196629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Faith &amp; Grow in Faith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Resources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426750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 Investor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$=Provider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329625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New, Outside (Experiment)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Established - Track Record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362716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New to Faith/Church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Transfer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895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104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28308-9F8F-C5F6-6ACA-A9444877D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EA4036EE-F4CF-C313-8B32-0C2D9E3DD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30E456A-D099-6943-BCDF-7FEC50B8C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182E8371-50E0-9EE1-8F61-C0E8203A31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2103438"/>
            <a:ext cx="1587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17CBFD4A-5436-12DD-A9E1-0009AB3CB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4479925"/>
            <a:ext cx="56689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6D9BFAD2-C750-A71F-0650-837AAF8B21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0087F7C1-2620-D366-9ABF-31F9B623FF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2111375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21C9A8BE-F35E-940D-2F69-FF83879559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71B8BC93-5FB5-461D-FA3E-D91BD4C665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958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6548CAF4-056B-9A33-7A93-037101B96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27658" name="Freeform 10">
            <a:extLst>
              <a:ext uri="{FF2B5EF4-FFF2-40B4-BE49-F238E27FC236}">
                <a16:creationId xmlns:a16="http://schemas.microsoft.com/office/drawing/2014/main" id="{44FCE5D0-060D-EB1F-7C6B-3CA2A97CF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286000"/>
            <a:ext cx="2128838" cy="1828800"/>
          </a:xfrm>
          <a:custGeom>
            <a:avLst/>
            <a:gdLst>
              <a:gd name="T0" fmla="*/ 0 w 5914"/>
              <a:gd name="T1" fmla="*/ 1828440 h 5081"/>
              <a:gd name="T2" fmla="*/ 2128478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Freeform 11">
            <a:extLst>
              <a:ext uri="{FF2B5EF4-FFF2-40B4-BE49-F238E27FC236}">
                <a16:creationId xmlns:a16="http://schemas.microsoft.com/office/drawing/2014/main" id="{30377F76-09E9-DD18-7EF7-441012228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988" y="2286000"/>
            <a:ext cx="2078037" cy="1828800"/>
          </a:xfrm>
          <a:custGeom>
            <a:avLst/>
            <a:gdLst>
              <a:gd name="T0" fmla="*/ 2077677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341B272F-4A1F-2696-6861-6E24AA779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122488"/>
            <a:ext cx="124936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E7B527C8-610A-43C4-7083-C9A5C141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2085975"/>
            <a:ext cx="12604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Organization</a:t>
            </a: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388B7BDB-F73E-CCFD-3765-7B190E702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2085975"/>
            <a:ext cx="13350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Complacency</a:t>
            </a: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E131988B-05FF-0BBD-D215-7AE298EC15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5038" y="2595563"/>
            <a:ext cx="2286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C91CD902-1862-6D88-C333-203AB9CEB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2671763"/>
            <a:ext cx="6889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584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200">
                <a:solidFill>
                  <a:srgbClr val="000000"/>
                </a:solidFill>
              </a:rPr>
              <a:t>Recline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37B6FC-2917-ACFE-1A8F-8B2DC6FC94BC}"/>
              </a:ext>
            </a:extLst>
          </p:cNvPr>
          <p:cNvSpPr txBox="1"/>
          <p:nvPr/>
        </p:nvSpPr>
        <p:spPr>
          <a:xfrm>
            <a:off x="3659769" y="3217307"/>
            <a:ext cx="1988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Lagging Indicator</a:t>
            </a:r>
          </a:p>
        </p:txBody>
      </p:sp>
    </p:spTree>
    <p:extLst>
      <p:ext uri="{BB962C8B-B14F-4D97-AF65-F5344CB8AC3E}">
        <p14:creationId xmlns:p14="http://schemas.microsoft.com/office/powerpoint/2010/main" val="29413436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BD301-6B95-0A25-00E5-0942575A1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AF568208-3DA9-A566-1D3A-284B65BE1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26F37C3-F79D-8F78-CE96-92472026C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1C5B21AD-AFA0-946E-C172-67F57BFB33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2103438"/>
            <a:ext cx="1587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2D2D64BB-F76E-BBD3-94B8-410E9BECD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4479925"/>
            <a:ext cx="56689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5C614EBC-B9BD-B335-DE4F-F290BBDF84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EA20290B-1D41-CAB9-A5EC-E1488E4479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2111375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C2AC74A1-1ABE-A73F-15AB-041177DD5F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AB03C788-782D-1659-DF1D-1B22D59CE1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958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ACD21BAF-B1CC-3A5E-E9CF-3EEFB9C7D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27658" name="Freeform 10">
            <a:extLst>
              <a:ext uri="{FF2B5EF4-FFF2-40B4-BE49-F238E27FC236}">
                <a16:creationId xmlns:a16="http://schemas.microsoft.com/office/drawing/2014/main" id="{F2DFE52F-7187-A885-25FF-1515F4B77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286000"/>
            <a:ext cx="2128838" cy="1828800"/>
          </a:xfrm>
          <a:custGeom>
            <a:avLst/>
            <a:gdLst>
              <a:gd name="T0" fmla="*/ 0 w 5914"/>
              <a:gd name="T1" fmla="*/ 1828440 h 5081"/>
              <a:gd name="T2" fmla="*/ 2128478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Freeform 11">
            <a:extLst>
              <a:ext uri="{FF2B5EF4-FFF2-40B4-BE49-F238E27FC236}">
                <a16:creationId xmlns:a16="http://schemas.microsoft.com/office/drawing/2014/main" id="{A2729BA2-BAC2-20A5-2239-9A09EA485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988" y="2286000"/>
            <a:ext cx="2078037" cy="1828800"/>
          </a:xfrm>
          <a:custGeom>
            <a:avLst/>
            <a:gdLst>
              <a:gd name="T0" fmla="*/ 2077677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CE515156-FF52-80AD-B226-551BB0851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122488"/>
            <a:ext cx="124936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E32F54B2-A3CD-E6EA-F1A6-A1E88C6A3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2085975"/>
            <a:ext cx="12604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Organization</a:t>
            </a: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F85B293C-557B-0688-0958-BC119EB6F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2085975"/>
            <a:ext cx="13350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Complacency</a:t>
            </a: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D6283D8A-B8E9-A75E-FF9B-C2F73E69B3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5038" y="2595563"/>
            <a:ext cx="2286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21068804-58F3-12A0-7A1B-EC50853E3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2671763"/>
            <a:ext cx="6889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584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200">
                <a:solidFill>
                  <a:srgbClr val="000000"/>
                </a:solidFill>
              </a:rPr>
              <a:t>Recline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ABFC99-FB2D-5AF6-D52A-349CE4FDF908}"/>
              </a:ext>
            </a:extLst>
          </p:cNvPr>
          <p:cNvSpPr txBox="1"/>
          <p:nvPr/>
        </p:nvSpPr>
        <p:spPr>
          <a:xfrm>
            <a:off x="3659769" y="3217307"/>
            <a:ext cx="1988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Lagging Indicator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0BE533-60E4-BB50-E5E0-A8A4D5A310D8}"/>
              </a:ext>
            </a:extLst>
          </p:cNvPr>
          <p:cNvSpPr txBox="1"/>
          <p:nvPr/>
        </p:nvSpPr>
        <p:spPr>
          <a:xfrm>
            <a:off x="3717131" y="3621087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Where you were</a:t>
            </a:r>
          </a:p>
        </p:txBody>
      </p:sp>
    </p:spTree>
    <p:extLst>
      <p:ext uri="{BB962C8B-B14F-4D97-AF65-F5344CB8AC3E}">
        <p14:creationId xmlns:p14="http://schemas.microsoft.com/office/powerpoint/2010/main" val="40454655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4B90A-3D82-37A7-5E1A-7F7633390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295A646C-685C-85B9-8197-B97A08986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6D69010-CE4A-F6A3-8566-C231C4A71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 dirty="0"/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3665CCFD-8A0B-7480-97F1-F09A97FAF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2103438"/>
            <a:ext cx="1587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A8951375-2CD7-035B-35D1-DB4295412C8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4479925"/>
            <a:ext cx="56689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A514FD9E-22E2-79E9-6944-5AA63097DA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6A33FD47-66E4-7DE1-E52C-92A862B1CC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2111375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B63FD370-73FF-DDD5-A908-FA0F81AE18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1E5BDECE-C349-8BBF-5527-39DFECF67C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958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F57E24A9-BCCC-BB3F-EDD4-A4B0B1A30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27658" name="Freeform 10">
            <a:extLst>
              <a:ext uri="{FF2B5EF4-FFF2-40B4-BE49-F238E27FC236}">
                <a16:creationId xmlns:a16="http://schemas.microsoft.com/office/drawing/2014/main" id="{C26FC234-CE29-FB57-4635-0E1416F3F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286000"/>
            <a:ext cx="2128838" cy="1828800"/>
          </a:xfrm>
          <a:custGeom>
            <a:avLst/>
            <a:gdLst>
              <a:gd name="T0" fmla="*/ 0 w 5914"/>
              <a:gd name="T1" fmla="*/ 1828440 h 5081"/>
              <a:gd name="T2" fmla="*/ 2128478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Freeform 11">
            <a:extLst>
              <a:ext uri="{FF2B5EF4-FFF2-40B4-BE49-F238E27FC236}">
                <a16:creationId xmlns:a16="http://schemas.microsoft.com/office/drawing/2014/main" id="{2CD870D4-F0B2-FC8A-AC85-5AF111ECD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988" y="2286000"/>
            <a:ext cx="2078037" cy="1828800"/>
          </a:xfrm>
          <a:custGeom>
            <a:avLst/>
            <a:gdLst>
              <a:gd name="T0" fmla="*/ 2077677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37C7B37E-ED88-4A73-59AB-70364D397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122488"/>
            <a:ext cx="124936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 dirty="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4C7AA97C-C0F2-1C81-2D36-AFBB70FAE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2085975"/>
            <a:ext cx="12604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Organization</a:t>
            </a: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C4CE3B34-BB1A-0D06-8928-156DCC479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2085975"/>
            <a:ext cx="13350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Complacency</a:t>
            </a:r>
          </a:p>
        </p:txBody>
      </p:sp>
      <p:sp>
        <p:nvSpPr>
          <p:cNvPr id="27663" name="Line 15">
            <a:extLst>
              <a:ext uri="{FF2B5EF4-FFF2-40B4-BE49-F238E27FC236}">
                <a16:creationId xmlns:a16="http://schemas.microsoft.com/office/drawing/2014/main" id="{1E1E0A4C-2E92-0AFD-BEAD-F51657CFA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5038" y="2595563"/>
            <a:ext cx="2286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E5A2850A-3EE0-864F-5A19-52F6B4BD6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2671763"/>
            <a:ext cx="6889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584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200">
                <a:solidFill>
                  <a:srgbClr val="000000"/>
                </a:solidFill>
              </a:rPr>
              <a:t>Recline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3DD924-B666-69D7-496E-220C41CB3FA0}"/>
              </a:ext>
            </a:extLst>
          </p:cNvPr>
          <p:cNvSpPr txBox="1"/>
          <p:nvPr/>
        </p:nvSpPr>
        <p:spPr>
          <a:xfrm>
            <a:off x="3659769" y="3217307"/>
            <a:ext cx="1988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Lagging Indicator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5749ED-FDB9-435E-5596-2D6970273311}"/>
              </a:ext>
            </a:extLst>
          </p:cNvPr>
          <p:cNvSpPr txBox="1"/>
          <p:nvPr/>
        </p:nvSpPr>
        <p:spPr>
          <a:xfrm>
            <a:off x="3717131" y="3621087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Where you were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E0451-E978-25A1-F959-2563FD3F0C87}"/>
              </a:ext>
            </a:extLst>
          </p:cNvPr>
          <p:cNvSpPr txBox="1"/>
          <p:nvPr/>
        </p:nvSpPr>
        <p:spPr>
          <a:xfrm>
            <a:off x="3602831" y="3990419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where you are</a:t>
            </a:r>
          </a:p>
        </p:txBody>
      </p:sp>
    </p:spTree>
    <p:extLst>
      <p:ext uri="{BB962C8B-B14F-4D97-AF65-F5344CB8AC3E}">
        <p14:creationId xmlns:p14="http://schemas.microsoft.com/office/powerpoint/2010/main" val="15650553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45415888-3532-93F3-8B53-768A3AB9F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A8EE0044-D734-0F31-5939-F3AFA1F0E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24BC5A7E-E6D5-4BE5-3DB0-6E03A1E222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762805D-FE97-7DDA-B3AF-1800D05E6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12D322A0-8F54-BC0A-964C-176AB7DBC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072541B2-77BE-6CFC-3BA0-447BDC145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New Jobs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9B6DE043-E6AF-176A-A2FE-874776E231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3BE04176-4F10-1BF7-D35A-C99FED0C2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New Jobs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New Locations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38846254-446C-DC11-A2F0-BA06F45F3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Questions About WPC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D6FF2AB-808E-99EB-5431-9550FB054E6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93738" y="1697038"/>
            <a:ext cx="8539162" cy="3548062"/>
          </a:xfrm>
        </p:spPr>
        <p:txBody>
          <a:bodyPr anchor="ctr"/>
          <a:lstStyle/>
          <a:p>
            <a:pPr marL="0" indent="0" algn="ctr" eaLnBrk="1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>
                <a:solidFill>
                  <a:srgbClr val="280099"/>
                </a:solidFill>
              </a:rPr>
              <a:t>In LEADERSHIP DISCUSSIONS, What are most conversations about -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2C745E5C-37EB-F7B6-819F-59B908EED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4872774A-118D-A71F-5CB9-8D737E41B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New Jobs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New Locations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They Get Older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19A8049E-FB0A-7C54-A5BA-17BE4E5CC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044144A4-1D92-4FB2-E0F0-200E8E046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8E2AA1E7-6BFD-9124-45A4-9083F23F87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78B4BCE-29D9-F7F4-FE55-1CCE1963E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Industry Changes/Leaves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9506F92D-9AB9-9701-C814-53EB9422B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F488DCA9-9A48-2589-7DBA-223A96F5D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Industry Changes/Leaves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Population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35634E69-1F08-1EE7-879A-8704798465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5C584A23-1328-DCDF-2054-B6B261775F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675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Industry Changes/Leaves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Population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Neighborhood Declines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BA77E2EF-9CEA-7683-714D-EDE293CC1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78DA58FC-DD8A-9B90-9882-5765F0A71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675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Industry Changes/Leaves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Population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Neighborhood Declines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New Neighborhood Construction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>
            <a:extLst>
              <a:ext uri="{FF2B5EF4-FFF2-40B4-BE49-F238E27FC236}">
                <a16:creationId xmlns:a16="http://schemas.microsoft.com/office/drawing/2014/main" id="{D81F3366-4D8C-10A7-22EB-2F51F4826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8EECD794-CBEF-BA70-3DD8-54A3021A50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Society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>
            <a:extLst>
              <a:ext uri="{FF2B5EF4-FFF2-40B4-BE49-F238E27FC236}">
                <a16:creationId xmlns:a16="http://schemas.microsoft.com/office/drawing/2014/main" id="{687F10D4-7675-60A8-F5F2-A522BBBD9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F8A332E2-F568-056C-0D21-B52004FD8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And Then Comes CHANGE!!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move on with their lives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Community Changes</a:t>
            </a:r>
          </a:p>
          <a:p>
            <a:pPr marL="1603375" lvl="1" indent="-531813" eaLnBrk="1">
              <a:buClr>
                <a:srgbClr val="FF6633"/>
              </a:buClr>
              <a:buSzPct val="75000"/>
              <a:buFont typeface="Symbol" pitchFamily="2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Society Changes</a:t>
            </a:r>
          </a:p>
          <a:p>
            <a:pPr marL="2403475" lvl="2" indent="-398463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Pandemic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7DD88-CE82-B90F-611B-D19EDB79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F20094-DB56-E508-1AEB-820E31047A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792789"/>
              </p:ext>
            </p:extLst>
          </p:nvPr>
        </p:nvGraphicFramePr>
        <p:xfrm>
          <a:off x="669131" y="1868487"/>
          <a:ext cx="8458200" cy="3394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23476923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5140148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631110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Culture of a 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RECLINE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DECLINE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4872210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Time Orientation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Present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PAST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949797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Motivation/Drive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Program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STRUCTURE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459773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Attentional Focus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Congregation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984608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Actions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Routine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COMPLACENT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778229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Risk Propensity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Mid-Low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908129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Governance Decisions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Resources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INDECISION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952507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Giving Posture ($0)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$=Provider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$=PRESERVER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759625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Where Do Ideas Come From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Established (Track Record)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IT WORKED FOR US BEFORE!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755867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Who Is Fueling Growth?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Transfer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LITTLE OR NO GROWTH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9913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0577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>
            <a:extLst>
              <a:ext uri="{FF2B5EF4-FFF2-40B4-BE49-F238E27FC236}">
                <a16:creationId xmlns:a16="http://schemas.microsoft.com/office/drawing/2014/main" id="{8F1B3605-C7A7-0330-D4D9-5DD0EC6471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/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824FFE89-F377-2241-5094-62CD21C31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/>
          </a:p>
        </p:txBody>
      </p:sp>
      <p:sp>
        <p:nvSpPr>
          <p:cNvPr id="58371" name="Line 3">
            <a:extLst>
              <a:ext uri="{FF2B5EF4-FFF2-40B4-BE49-F238E27FC236}">
                <a16:creationId xmlns:a16="http://schemas.microsoft.com/office/drawing/2014/main" id="{4B11439A-C716-F974-6688-797209BB6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2103438"/>
            <a:ext cx="1587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2" name="Line 4">
            <a:extLst>
              <a:ext uri="{FF2B5EF4-FFF2-40B4-BE49-F238E27FC236}">
                <a16:creationId xmlns:a16="http://schemas.microsoft.com/office/drawing/2014/main" id="{F51A57BC-CABD-A7FA-4B86-868AED416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4479925"/>
            <a:ext cx="56689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3" name="Line 5">
            <a:extLst>
              <a:ext uri="{FF2B5EF4-FFF2-40B4-BE49-F238E27FC236}">
                <a16:creationId xmlns:a16="http://schemas.microsoft.com/office/drawing/2014/main" id="{B4FC588A-52E2-048A-A7C6-C85A0EC8C2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6625" y="2100263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6">
            <a:extLst>
              <a:ext uri="{FF2B5EF4-FFF2-40B4-BE49-F238E27FC236}">
                <a16:creationId xmlns:a16="http://schemas.microsoft.com/office/drawing/2014/main" id="{6BD3B8CB-1510-F2B7-D2E7-ECCBE8D820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2111375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7">
            <a:extLst>
              <a:ext uri="{FF2B5EF4-FFF2-40B4-BE49-F238E27FC236}">
                <a16:creationId xmlns:a16="http://schemas.microsoft.com/office/drawing/2014/main" id="{67C93781-F8A1-5DF5-AE99-B5387D8815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2625" y="2100263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Line 8">
            <a:extLst>
              <a:ext uri="{FF2B5EF4-FFF2-40B4-BE49-F238E27FC236}">
                <a16:creationId xmlns:a16="http://schemas.microsoft.com/office/drawing/2014/main" id="{7B227B5A-DB42-5FA2-1999-27375F37DE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958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Text Box 9">
            <a:extLst>
              <a:ext uri="{FF2B5EF4-FFF2-40B4-BE49-F238E27FC236}">
                <a16:creationId xmlns:a16="http://schemas.microsoft.com/office/drawing/2014/main" id="{95A05266-47CF-252F-C052-EE3C1DFD2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4664075"/>
            <a:ext cx="410686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58378" name="Freeform 10">
            <a:extLst>
              <a:ext uri="{FF2B5EF4-FFF2-40B4-BE49-F238E27FC236}">
                <a16:creationId xmlns:a16="http://schemas.microsoft.com/office/drawing/2014/main" id="{8D8FA933-6C69-B69B-F38B-ED90276DB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286000"/>
            <a:ext cx="2128838" cy="1828800"/>
          </a:xfrm>
          <a:custGeom>
            <a:avLst/>
            <a:gdLst>
              <a:gd name="T0" fmla="*/ 0 w 5914"/>
              <a:gd name="T1" fmla="*/ 1828440 h 5081"/>
              <a:gd name="T2" fmla="*/ 2128478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Freeform 11">
            <a:extLst>
              <a:ext uri="{FF2B5EF4-FFF2-40B4-BE49-F238E27FC236}">
                <a16:creationId xmlns:a16="http://schemas.microsoft.com/office/drawing/2014/main" id="{46ED9DFD-47CD-6F64-7D64-5E248E92B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0" y="2298700"/>
            <a:ext cx="2078038" cy="1828800"/>
          </a:xfrm>
          <a:custGeom>
            <a:avLst/>
            <a:gdLst>
              <a:gd name="T0" fmla="*/ 2077678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Text Box 12">
            <a:extLst>
              <a:ext uri="{FF2B5EF4-FFF2-40B4-BE49-F238E27FC236}">
                <a16:creationId xmlns:a16="http://schemas.microsoft.com/office/drawing/2014/main" id="{39A459AA-EDC3-0027-F2F8-04A6AFE48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122488"/>
            <a:ext cx="112236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Excitement</a:t>
            </a:r>
          </a:p>
          <a:p>
            <a:pPr eaLnBrk="1"/>
            <a:r>
              <a:rPr lang="en-US" altLang="en-US" sz="1500">
                <a:solidFill>
                  <a:srgbClr val="000000"/>
                </a:solidFill>
              </a:rPr>
              <a:t>&amp;</a:t>
            </a:r>
          </a:p>
          <a:p>
            <a:pPr eaLnBrk="1"/>
            <a:r>
              <a:rPr lang="en-US" altLang="en-US" sz="1500">
                <a:solidFill>
                  <a:srgbClr val="000000"/>
                </a:solidFill>
              </a:rPr>
              <a:t>Chaos</a:t>
            </a:r>
          </a:p>
        </p:txBody>
      </p:sp>
      <p:sp>
        <p:nvSpPr>
          <p:cNvPr id="58381" name="Text Box 13">
            <a:extLst>
              <a:ext uri="{FF2B5EF4-FFF2-40B4-BE49-F238E27FC236}">
                <a16:creationId xmlns:a16="http://schemas.microsoft.com/office/drawing/2014/main" id="{BD510D54-E723-7E33-57CB-3DFCB6BB5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650" y="2085975"/>
            <a:ext cx="12604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Organization</a:t>
            </a:r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3E0CCC27-2F43-65E4-8621-110741878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2085975"/>
            <a:ext cx="133508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Complacency</a:t>
            </a:r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156F8810-0B2B-7AD0-D13E-720A21014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4363" y="2303463"/>
            <a:ext cx="134461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823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1500">
                <a:solidFill>
                  <a:srgbClr val="000000"/>
                </a:solidFill>
              </a:rPr>
              <a:t>Despondency</a:t>
            </a:r>
          </a:p>
        </p:txBody>
      </p:sp>
      <p:sp>
        <p:nvSpPr>
          <p:cNvPr id="58384" name="Line 16">
            <a:extLst>
              <a:ext uri="{FF2B5EF4-FFF2-40B4-BE49-F238E27FC236}">
                <a16:creationId xmlns:a16="http://schemas.microsoft.com/office/drawing/2014/main" id="{BFCE810C-5DD1-663C-AA06-2A3E1BB0C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2625" y="2606675"/>
            <a:ext cx="820738" cy="1417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Text Box 17">
            <a:extLst>
              <a:ext uri="{FF2B5EF4-FFF2-40B4-BE49-F238E27FC236}">
                <a16:creationId xmlns:a16="http://schemas.microsoft.com/office/drawing/2014/main" id="{1CA80A39-6F79-B109-8544-C99F2CAD9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8" y="3478213"/>
            <a:ext cx="6889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5584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200">
                <a:solidFill>
                  <a:srgbClr val="000000"/>
                </a:solidFill>
              </a:rPr>
              <a:t>Decline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22713849-08CC-E952-DEBF-3E9FEC0B1C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Discussions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FC194CB5-4E7B-5A06-F13A-C151D08C9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in Worship Service?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>
            <a:extLst>
              <a:ext uri="{FF2B5EF4-FFF2-40B4-BE49-F238E27FC236}">
                <a16:creationId xmlns:a16="http://schemas.microsoft.com/office/drawing/2014/main" id="{D6CB91A7-E836-0542-4421-DE1EFF09A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Two Loop Model</a:t>
            </a:r>
            <a:br>
              <a:rPr lang="en-US" altLang="en-US"/>
            </a:br>
            <a:endParaRPr lang="en-US" altLang="en-US"/>
          </a:p>
        </p:txBody>
      </p:sp>
      <p:pic>
        <p:nvPicPr>
          <p:cNvPr id="64514" name="Picture 2">
            <a:extLst>
              <a:ext uri="{FF2B5EF4-FFF2-40B4-BE49-F238E27FC236}">
                <a16:creationId xmlns:a16="http://schemas.microsoft.com/office/drawing/2014/main" id="{EBAFED38-D8AB-BA1C-E7B8-BF597AB11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388" y="1905000"/>
            <a:ext cx="6775450" cy="354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>
            <a:extLst>
              <a:ext uri="{FF2B5EF4-FFF2-40B4-BE49-F238E27FC236}">
                <a16:creationId xmlns:a16="http://schemas.microsoft.com/office/drawing/2014/main" id="{3798D842-029D-7844-191E-ED2D75FC4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Two Loop Model</a:t>
            </a:r>
            <a:br>
              <a:rPr lang="en-US" altLang="en-US"/>
            </a:br>
            <a:endParaRPr lang="en-US" altLang="en-US"/>
          </a:p>
        </p:txBody>
      </p:sp>
      <p:pic>
        <p:nvPicPr>
          <p:cNvPr id="66562" name="Picture 2">
            <a:extLst>
              <a:ext uri="{FF2B5EF4-FFF2-40B4-BE49-F238E27FC236}">
                <a16:creationId xmlns:a16="http://schemas.microsoft.com/office/drawing/2014/main" id="{E15B172A-3300-3344-E076-5DF709BAA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6563" name="Text Box 3">
            <a:extLst>
              <a:ext uri="{FF2B5EF4-FFF2-40B4-BE49-F238E27FC236}">
                <a16:creationId xmlns:a16="http://schemas.microsoft.com/office/drawing/2014/main" id="{76D02ABA-AC31-3821-F56B-831B6C7D1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73487"/>
            <a:ext cx="56721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2000">
                <a:solidFill>
                  <a:srgbClr val="000000"/>
                </a:solidFill>
              </a:rPr>
              <a:t>So How Do We Grow?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>
            <a:extLst>
              <a:ext uri="{FF2B5EF4-FFF2-40B4-BE49-F238E27FC236}">
                <a16:creationId xmlns:a16="http://schemas.microsoft.com/office/drawing/2014/main" id="{94DACE15-2F89-A809-27A4-95B3439B76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Two Loop Model</a:t>
            </a:r>
            <a:br>
              <a:rPr lang="en-US" altLang="en-US"/>
            </a:br>
            <a:endParaRPr lang="en-US" altLang="en-US"/>
          </a:p>
        </p:txBody>
      </p:sp>
      <p:pic>
        <p:nvPicPr>
          <p:cNvPr id="68610" name="Picture 2">
            <a:extLst>
              <a:ext uri="{FF2B5EF4-FFF2-40B4-BE49-F238E27FC236}">
                <a16:creationId xmlns:a16="http://schemas.microsoft.com/office/drawing/2014/main" id="{30D06467-470A-BC27-E801-2CC6718F2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11" name="Text Box 3">
            <a:extLst>
              <a:ext uri="{FF2B5EF4-FFF2-40B4-BE49-F238E27FC236}">
                <a16:creationId xmlns:a16="http://schemas.microsoft.com/office/drawing/2014/main" id="{5D8464C6-BAEE-14A1-8C2E-90C387CAF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56721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2000">
                <a:solidFill>
                  <a:srgbClr val="000000"/>
                </a:solidFill>
              </a:rPr>
              <a:t>So How Do We Grow?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Are we dependent on our Core Group?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>
            <a:extLst>
              <a:ext uri="{FF2B5EF4-FFF2-40B4-BE49-F238E27FC236}">
                <a16:creationId xmlns:a16="http://schemas.microsoft.com/office/drawing/2014/main" id="{A1384D38-2307-1A7D-D4F4-D881B3011E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Two Loop Model</a:t>
            </a:r>
            <a:br>
              <a:rPr lang="en-US" altLang="en-US"/>
            </a:br>
            <a:endParaRPr lang="en-US" altLang="en-US"/>
          </a:p>
        </p:txBody>
      </p:sp>
      <p:pic>
        <p:nvPicPr>
          <p:cNvPr id="70658" name="Picture 2">
            <a:extLst>
              <a:ext uri="{FF2B5EF4-FFF2-40B4-BE49-F238E27FC236}">
                <a16:creationId xmlns:a16="http://schemas.microsoft.com/office/drawing/2014/main" id="{D2993F8F-EB75-2635-6E73-43244F189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59" name="Text Box 3">
            <a:extLst>
              <a:ext uri="{FF2B5EF4-FFF2-40B4-BE49-F238E27FC236}">
                <a16:creationId xmlns:a16="http://schemas.microsoft.com/office/drawing/2014/main" id="{6E39D952-4BD8-5743-96E6-C91055E9F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56721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2000">
                <a:solidFill>
                  <a:srgbClr val="000000"/>
                </a:solidFill>
              </a:rPr>
              <a:t>So How Do We Grow?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Are we dependent on our Core Group?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New Minister?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>
            <a:extLst>
              <a:ext uri="{FF2B5EF4-FFF2-40B4-BE49-F238E27FC236}">
                <a16:creationId xmlns:a16="http://schemas.microsoft.com/office/drawing/2014/main" id="{6E205532-6D01-9600-BE5F-492F64174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Two Loop Model</a:t>
            </a:r>
            <a:br>
              <a:rPr lang="en-US" altLang="en-US"/>
            </a:br>
            <a:endParaRPr lang="en-US" altLang="en-US"/>
          </a:p>
        </p:txBody>
      </p:sp>
      <p:pic>
        <p:nvPicPr>
          <p:cNvPr id="72706" name="Picture 2">
            <a:extLst>
              <a:ext uri="{FF2B5EF4-FFF2-40B4-BE49-F238E27FC236}">
                <a16:creationId xmlns:a16="http://schemas.microsoft.com/office/drawing/2014/main" id="{2B9A8FB0-A233-3526-610F-1FCF62EEA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2707" name="Text Box 3">
            <a:extLst>
              <a:ext uri="{FF2B5EF4-FFF2-40B4-BE49-F238E27FC236}">
                <a16:creationId xmlns:a16="http://schemas.microsoft.com/office/drawing/2014/main" id="{5CBA171B-06A8-6B91-CCAB-9AA8626B5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56721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2000" dirty="0">
                <a:solidFill>
                  <a:srgbClr val="000000"/>
                </a:solidFill>
              </a:rPr>
              <a:t>So How Do We Grow?</a:t>
            </a:r>
          </a:p>
          <a:p>
            <a:pPr eaLnBrk="1"/>
            <a:r>
              <a:rPr lang="en-US" altLang="en-US" sz="2000" dirty="0">
                <a:solidFill>
                  <a:srgbClr val="000000"/>
                </a:solidFill>
              </a:rPr>
              <a:t>	Are we dependent on our Core Group?</a:t>
            </a:r>
          </a:p>
          <a:p>
            <a:pPr eaLnBrk="1"/>
            <a:r>
              <a:rPr lang="en-US" altLang="en-US" sz="2000" dirty="0">
                <a:solidFill>
                  <a:srgbClr val="000000"/>
                </a:solidFill>
              </a:rPr>
              <a:t>	New Minister?</a:t>
            </a:r>
          </a:p>
          <a:p>
            <a:pPr eaLnBrk="1"/>
            <a:r>
              <a:rPr lang="en-US" altLang="en-US" sz="2000" dirty="0">
                <a:solidFill>
                  <a:srgbClr val="000000"/>
                </a:solidFill>
              </a:rPr>
              <a:t>	Investment?</a:t>
            </a:r>
          </a:p>
          <a:p>
            <a:pPr eaLnBrk="1"/>
            <a:r>
              <a:rPr lang="en-US" altLang="en-US" sz="2000" dirty="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>
            <a:extLst>
              <a:ext uri="{FF2B5EF4-FFF2-40B4-BE49-F238E27FC236}">
                <a16:creationId xmlns:a16="http://schemas.microsoft.com/office/drawing/2014/main" id="{38C6F90C-42D5-0D82-7550-4154A27E05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Two Loop Model</a:t>
            </a:r>
            <a:br>
              <a:rPr lang="en-US" altLang="en-US"/>
            </a:br>
            <a:endParaRPr lang="en-US" altLang="en-US"/>
          </a:p>
        </p:txBody>
      </p:sp>
      <p:pic>
        <p:nvPicPr>
          <p:cNvPr id="74754" name="Picture 2">
            <a:extLst>
              <a:ext uri="{FF2B5EF4-FFF2-40B4-BE49-F238E27FC236}">
                <a16:creationId xmlns:a16="http://schemas.microsoft.com/office/drawing/2014/main" id="{05733414-49AB-52AD-411D-D692DC0FB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4755" name="Text Box 3">
            <a:extLst>
              <a:ext uri="{FF2B5EF4-FFF2-40B4-BE49-F238E27FC236}">
                <a16:creationId xmlns:a16="http://schemas.microsoft.com/office/drawing/2014/main" id="{82C5D71B-FE02-B8AA-0A86-CDBFD77E7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56721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2000">
                <a:solidFill>
                  <a:srgbClr val="000000"/>
                </a:solidFill>
              </a:rPr>
              <a:t>So How Do We Grow?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Are we dependent on our Core Group?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New Minister?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Investment?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Outreach Programs?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3C55976F-BB30-CE74-F454-E5ABB060E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Naming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5B542D28-FB63-4FAC-C422-AA0C2F9EE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845E8F41-830E-5CD8-F546-50AA04A08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56721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 sz="2000">
                <a:solidFill>
                  <a:srgbClr val="000000"/>
                </a:solidFill>
              </a:rPr>
              <a:t>So How Do We Grow?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Are we dependent on our Core Group?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New Minister?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Investment?</a:t>
            </a: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	Outreach Programs?</a:t>
            </a:r>
          </a:p>
          <a:p>
            <a:pPr eaLnBrk="1"/>
            <a:endParaRPr lang="en-US" altLang="en-US" sz="2000">
              <a:solidFill>
                <a:srgbClr val="000000"/>
              </a:solidFill>
            </a:endParaRPr>
          </a:p>
          <a:p>
            <a:pPr eaLnBrk="1"/>
            <a:r>
              <a:rPr lang="en-US" altLang="en-US" sz="2000">
                <a:solidFill>
                  <a:srgbClr val="000000"/>
                </a:solidFill>
              </a:rPr>
              <a:t>We Can't Start From A Clean Plate!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E3795-7F4E-BAAF-F193-865379F9D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EBE7BE4C-B9C2-2981-6ECE-AAC9A7F9C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Naming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DDF95B43-F0B5-3E6D-4ACD-73494FF83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12AFFFE9-E547-7E30-AD32-0D72DA2F2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3685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810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B5945-3D76-A52E-D70A-6B7799300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01555A9F-60BD-7800-29D6-846283DD0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Naming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A65FDCD3-8476-F81F-6553-17EA04735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404A5590-01BA-23B7-5F35-A51FA4540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5209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We ARE the Dominant Group</a:t>
            </a:r>
          </a:p>
        </p:txBody>
      </p:sp>
    </p:spTree>
    <p:extLst>
      <p:ext uri="{BB962C8B-B14F-4D97-AF65-F5344CB8AC3E}">
        <p14:creationId xmlns:p14="http://schemas.microsoft.com/office/powerpoint/2010/main" val="410147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6E421-818F-78CE-650A-0F139554A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AA5D1021-639E-9579-8467-491AEAED54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Naming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8C5B93A7-DBAB-0CAF-FAAE-D7F2EC25B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D9EE9710-8A8D-84E7-1FC6-D17D7A023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4447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We ARE the Dominant Group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We ARE the Aging Group</a:t>
            </a:r>
          </a:p>
        </p:txBody>
      </p:sp>
    </p:spTree>
    <p:extLst>
      <p:ext uri="{BB962C8B-B14F-4D97-AF65-F5344CB8AC3E}">
        <p14:creationId xmlns:p14="http://schemas.microsoft.com/office/powerpoint/2010/main" val="34897153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6B3D7C07-0145-C321-A245-FC7AD7EAB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Discussions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2D3BEE11-B157-F961-5482-F1CBEDF57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in Worship Service?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Membership?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56151-00B7-2DE6-BA73-D8E757D10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3BDEA55B-F03F-5DCC-BAEB-B5B64526E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Naming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55EB19F7-574D-78B5-DAC8-7501842AB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18C12323-4DBB-387F-C5E2-D96BB4E8D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4447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We ARE the Dominant Group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We ARE the Aging Group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We are RESISTANT to Change</a:t>
            </a:r>
          </a:p>
        </p:txBody>
      </p:sp>
    </p:spTree>
    <p:extLst>
      <p:ext uri="{BB962C8B-B14F-4D97-AF65-F5344CB8AC3E}">
        <p14:creationId xmlns:p14="http://schemas.microsoft.com/office/powerpoint/2010/main" val="40995776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BD8A0-2CD8-E51D-4A5C-2FF4332A9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339EE2DB-5FCE-847E-C735-2B46EB087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8B2DBB8C-A19D-4B0E-E34C-DC7519843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53053055-3618-D48A-B3C1-C2DB9BD52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4447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43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6FC4B-6A86-E269-A658-0149A1F1D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32AF050B-4D5F-2BCE-C6A1-9AAE5AECC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BDA909E7-951C-6453-A59E-C0A6104B0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2C9CC0A6-A93E-985A-0F35-E9065C89F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580438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Our Christmas and Easter Only’s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753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E6191-7FC1-2331-1AC6-D9CE6D622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8CD8117D-F2C3-5D34-9A19-48FA88EC25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4F60F461-A334-87B9-0D54-CF3B0F816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8F812D30-81EA-DF41-9EB7-3B770EB18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4447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Our Christmas and Easter Only’s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Make Connections – Call Them!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226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AB539-0AF7-ADE8-E5F3-77B74BB30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A4EE6DD9-C99C-C83F-B888-9ED57F638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3223EAEE-1C60-A1CC-AA99-EB17005E9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A34D21E8-EDAA-50C2-3E25-9C35D24E6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3795713"/>
            <a:ext cx="8444706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Our Christmas and Easter Only’s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Make Connections – Call Them!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What Do THEY want from us?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2044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79EAF-A508-1936-C0C3-5E748B397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FFB2A8CC-082E-7B4B-4EFD-1BC5AA3D8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8E5EBC38-9E33-E7AC-FDDF-CA1468C02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9621EB36-B7ED-594E-688F-EF53A0403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Our Christmas and Easter Only’s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Make Connections – Call Them!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What Do THEY want from us?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What Changes Do They Need To Return More Often? 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9345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21C99-EAAA-EB25-E754-83876D2F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6374144D-4E69-2363-78D1-D223822CD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F2D8545F-BF9C-D7CC-C295-6465153BF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3EE7746D-BBF9-3405-F4B9-BDDC47D5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Our Christmas and Easter Only’s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Make Connections – Call Them!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What Do THEY want from us?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What Changes Do They Need To Return More Often? </a:t>
            </a:r>
          </a:p>
          <a:p>
            <a:pPr marL="1587" indent="0" eaLnBrk="1"/>
            <a:r>
              <a:rPr lang="en-US" altLang="en-US" sz="2000" dirty="0">
                <a:solidFill>
                  <a:srgbClr val="000000"/>
                </a:solidFill>
              </a:rPr>
              <a:t>	- BELIEVE THEM AND LISTEN!!</a:t>
            </a:r>
          </a:p>
          <a:p>
            <a:pPr marL="1587" indent="0" eaLnBrk="1"/>
            <a:endParaRPr lang="en-US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785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EF8F8-AF92-8D45-AAB5-8BEFA7770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76BBE2A5-46E8-E038-52D8-D89420420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B717581B-0BA0-B0C5-33C3-FEC51B3B2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375FAB21-A49D-C675-9DC3-148874A8F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</p:txBody>
      </p:sp>
    </p:spTree>
    <p:extLst>
      <p:ext uri="{BB962C8B-B14F-4D97-AF65-F5344CB8AC3E}">
        <p14:creationId xmlns:p14="http://schemas.microsoft.com/office/powerpoint/2010/main" val="26081776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A5698-1750-1090-3005-6627F58C2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C093F8A9-4915-8FD2-FD1E-88B88E2D1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AB5679C7-0EC4-943F-AE73-69A756556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03C6E29C-A6BD-D48E-C901-9C34D88CD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3685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528637" lvl="1" indent="0" eaLnBrk="1"/>
            <a:r>
              <a:rPr lang="en-US" altLang="en-US" sz="2000" dirty="0">
                <a:solidFill>
                  <a:srgbClr val="000000"/>
                </a:solidFill>
              </a:rPr>
              <a:t>- What are THEIR needs</a:t>
            </a:r>
          </a:p>
        </p:txBody>
      </p:sp>
    </p:spTree>
    <p:extLst>
      <p:ext uri="{BB962C8B-B14F-4D97-AF65-F5344CB8AC3E}">
        <p14:creationId xmlns:p14="http://schemas.microsoft.com/office/powerpoint/2010/main" val="40431403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DD03C-F3F5-2BE8-EBF8-5938E27E4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4144D34D-3351-EAF1-30A7-9AF5EA93F6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2EC3AE77-712D-01E1-837B-727BF6DA8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C44E7ECB-FB8E-DCDF-14F4-F5399D2C9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What are THEIR needs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Diversity of Population</a:t>
            </a:r>
          </a:p>
        </p:txBody>
      </p:sp>
    </p:spTree>
    <p:extLst>
      <p:ext uri="{BB962C8B-B14F-4D97-AF65-F5344CB8AC3E}">
        <p14:creationId xmlns:p14="http://schemas.microsoft.com/office/powerpoint/2010/main" val="21511440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C4B77456-1705-0DC3-7E9E-774B69AB3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Discussions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0767BAF-3DE0-A8EC-5A49-A029DDB80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in Worship Service?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Membership?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Investing in a building?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9277F-AE4B-5D84-18C5-B13694BB6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E668171F-2F6E-A6EC-2B56-B5EEFFA40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20CAAA82-FFC9-F526-1B8A-6389F05DC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46E79EA8-3021-9C75-D79F-B0FE6E2DA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What are THEIR needs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Diversity of Population</a:t>
            </a:r>
          </a:p>
          <a:p>
            <a:pPr marL="1271587" lvl="2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Race</a:t>
            </a:r>
          </a:p>
        </p:txBody>
      </p:sp>
    </p:spTree>
    <p:extLst>
      <p:ext uri="{BB962C8B-B14F-4D97-AF65-F5344CB8AC3E}">
        <p14:creationId xmlns:p14="http://schemas.microsoft.com/office/powerpoint/2010/main" val="4058793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87B91-36FE-018D-5E8E-61BB0DB1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647B60AB-F07C-A35B-EDFF-7C1FCDD78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4B29D55C-2C30-AD6D-9143-18BF34E32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227F5460-0E5D-3462-EE20-EDAC31203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What are THEIR needs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Diversity of Population</a:t>
            </a:r>
          </a:p>
          <a:p>
            <a:pPr marL="1271587" lvl="2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Race, Nationality</a:t>
            </a:r>
          </a:p>
        </p:txBody>
      </p:sp>
    </p:spTree>
    <p:extLst>
      <p:ext uri="{BB962C8B-B14F-4D97-AF65-F5344CB8AC3E}">
        <p14:creationId xmlns:p14="http://schemas.microsoft.com/office/powerpoint/2010/main" val="23259228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C3711-57D5-B60F-3589-70B61444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1FFB68A6-130D-61F3-C950-7DDE45243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3C9C99C5-D868-D92B-193F-6C3201121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50F9A64E-3E04-3DC0-58A6-0F69E259A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3685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What are THEIR needs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Diversity of Population</a:t>
            </a:r>
          </a:p>
          <a:p>
            <a:pPr marL="1271587" lvl="2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Race, Nationality, Age</a:t>
            </a:r>
          </a:p>
        </p:txBody>
      </p:sp>
    </p:spTree>
    <p:extLst>
      <p:ext uri="{BB962C8B-B14F-4D97-AF65-F5344CB8AC3E}">
        <p14:creationId xmlns:p14="http://schemas.microsoft.com/office/powerpoint/2010/main" val="225125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545C4-326C-E5D7-388C-F97FFBE4F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5BCCBADA-CC9C-54B5-AFDE-0CED6B2DC6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F6A3B9B2-7292-9583-D223-9B6F10096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64F3E89A-90D1-179F-D667-D2E49FCD3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3685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What are THEIR needs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Diversity of Population</a:t>
            </a:r>
          </a:p>
          <a:p>
            <a:pPr marL="1271587" lvl="2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Race, Nationality, Age, Social Status</a:t>
            </a:r>
          </a:p>
        </p:txBody>
      </p:sp>
    </p:spTree>
    <p:extLst>
      <p:ext uri="{BB962C8B-B14F-4D97-AF65-F5344CB8AC3E}">
        <p14:creationId xmlns:p14="http://schemas.microsoft.com/office/powerpoint/2010/main" val="5424195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1CCA9-15E1-3C89-1ACE-D3D4DB1F4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E66F7AE9-66F8-C95F-8688-9E2209C0F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Connecting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08ABD3F6-FC05-A774-D578-EE4CBE003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4FC84A7A-36AF-E3E7-98E2-C10522E5D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Go To The People</a:t>
            </a:r>
          </a:p>
        </p:txBody>
      </p:sp>
    </p:spTree>
    <p:extLst>
      <p:ext uri="{BB962C8B-B14F-4D97-AF65-F5344CB8AC3E}">
        <p14:creationId xmlns:p14="http://schemas.microsoft.com/office/powerpoint/2010/main" val="15500663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8BB9B-C6DB-8FFA-43A4-47CCA2D78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35D5E4B5-FB44-B518-4023-160DE5D952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Nourishing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2DC5C894-0585-C45D-4019-EE41B0F02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5E0C8D7A-F48D-15C7-F1A9-628C84A74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3685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Go To The People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Live With Them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Learn From Them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Love Them</a:t>
            </a:r>
          </a:p>
        </p:txBody>
      </p:sp>
    </p:spTree>
    <p:extLst>
      <p:ext uri="{BB962C8B-B14F-4D97-AF65-F5344CB8AC3E}">
        <p14:creationId xmlns:p14="http://schemas.microsoft.com/office/powerpoint/2010/main" val="38492961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47A94-D11B-3421-B053-36DC51552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>
            <a:extLst>
              <a:ext uri="{FF2B5EF4-FFF2-40B4-BE49-F238E27FC236}">
                <a16:creationId xmlns:a16="http://schemas.microsoft.com/office/drawing/2014/main" id="{F856BE1B-C911-60E4-E2F3-A5582DFC6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Nourishing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76802" name="Picture 2">
            <a:extLst>
              <a:ext uri="{FF2B5EF4-FFF2-40B4-BE49-F238E27FC236}">
                <a16:creationId xmlns:a16="http://schemas.microsoft.com/office/drawing/2014/main" id="{FE6BD18A-F96F-9CF0-14A1-6FCD6ED5D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006475"/>
            <a:ext cx="6562725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3" name="Text Box 3">
            <a:extLst>
              <a:ext uri="{FF2B5EF4-FFF2-40B4-BE49-F238E27FC236}">
                <a16:creationId xmlns:a16="http://schemas.microsoft.com/office/drawing/2014/main" id="{62444448-C6D4-18BA-8DA0-A486E21B3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4" y="3795713"/>
            <a:ext cx="844470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2640" rIns="90000" bIns="45000"/>
          <a:lstStyle>
            <a:lvl1pPr marL="215900" indent="-2143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The Emergent Group is NOT in our Regular congregation right now!!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CEO’s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Who are our Neighbors</a:t>
            </a:r>
          </a:p>
          <a:p>
            <a:pPr marL="458787" indent="-457200" eaLnBrk="1"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</a:rPr>
              <a:t>Go To The People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Start With What They Know</a:t>
            </a:r>
          </a:p>
          <a:p>
            <a:pPr marL="871537" lvl="1" indent="-342900" eaLnBrk="1">
              <a:buFontTx/>
              <a:buChar char="-"/>
            </a:pPr>
            <a:r>
              <a:rPr lang="en-US" altLang="en-US" sz="2000" dirty="0">
                <a:solidFill>
                  <a:srgbClr val="000000"/>
                </a:solidFill>
              </a:rPr>
              <a:t>Build With What They Have</a:t>
            </a:r>
          </a:p>
        </p:txBody>
      </p:sp>
    </p:spTree>
    <p:extLst>
      <p:ext uri="{BB962C8B-B14F-4D97-AF65-F5344CB8AC3E}">
        <p14:creationId xmlns:p14="http://schemas.microsoft.com/office/powerpoint/2010/main" val="31618865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4551B-2960-C4A9-4780-4BD133F52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>
            <a:extLst>
              <a:ext uri="{FF2B5EF4-FFF2-40B4-BE49-F238E27FC236}">
                <a16:creationId xmlns:a16="http://schemas.microsoft.com/office/drawing/2014/main" id="{7E272279-9BA0-927A-36B2-D1B172BA88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dirty="0"/>
              <a:t>Two Loop Model - Illuminating</a:t>
            </a:r>
            <a:br>
              <a:rPr lang="en-US" altLang="en-US" dirty="0"/>
            </a:br>
            <a:endParaRPr lang="en-US" altLang="en-US" dirty="0"/>
          </a:p>
        </p:txBody>
      </p:sp>
      <p:pic>
        <p:nvPicPr>
          <p:cNvPr id="64514" name="Picture 2">
            <a:extLst>
              <a:ext uri="{FF2B5EF4-FFF2-40B4-BE49-F238E27FC236}">
                <a16:creationId xmlns:a16="http://schemas.microsoft.com/office/drawing/2014/main" id="{0E821556-6B3C-66AC-2303-D0E42D116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388" y="1905000"/>
            <a:ext cx="6775450" cy="354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74515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ext Box 1">
            <a:extLst>
              <a:ext uri="{FF2B5EF4-FFF2-40B4-BE49-F238E27FC236}">
                <a16:creationId xmlns:a16="http://schemas.microsoft.com/office/drawing/2014/main" id="{293107EE-0871-2984-99EB-D1737FB38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257175"/>
            <a:ext cx="8747125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/>
            <a:r>
              <a:rPr lang="en-US" altLang="en-US" sz="3200">
                <a:solidFill>
                  <a:srgbClr val="280099"/>
                </a:solidFill>
              </a:rPr>
              <a:t>By Understanding What Is Coming Next</a:t>
            </a:r>
          </a:p>
          <a:p>
            <a:pPr algn="ctr" eaLnBrk="1"/>
            <a:r>
              <a:rPr lang="en-US" altLang="en-US" sz="3200">
                <a:solidFill>
                  <a:srgbClr val="280099"/>
                </a:solidFill>
              </a:rPr>
              <a:t>The Brain Relaxes</a:t>
            </a:r>
          </a:p>
          <a:p>
            <a:pPr algn="ctr" eaLnBrk="1"/>
            <a:r>
              <a:rPr lang="en-US" altLang="en-US" sz="3200">
                <a:solidFill>
                  <a:srgbClr val="280099"/>
                </a:solidFill>
              </a:rPr>
              <a:t>And We Can Grow!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1053AA42-6B87-F798-18F9-F7FC4197D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Discussions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B890B5EB-D864-168F-CFD2-A4101E57A9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in Worship Service?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Membership?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Investing in a building/programs?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FD645F78-A955-310C-F4B5-812A5C328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Discussions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B1470176-192C-C3F9-2D32-AF747BF458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People in Worship Service?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Membership?</a:t>
            </a:r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/>
          </a:p>
          <a:p>
            <a:pPr marL="431800" indent="-323850" eaLnBrk="1">
              <a:buClr>
                <a:srgbClr val="FF6633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/>
              <a:t>Investing in a building/programs/staff positions?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A62F0B22-7917-B70D-4F39-FD717BE6D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57175"/>
            <a:ext cx="8747125" cy="1082675"/>
          </a:xfrm>
        </p:spPr>
        <p:txBody>
          <a:bodyPr tIns="335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/>
              <a:t>Traditional Life Cycle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1C78083-B8FA-B3DA-D19F-F51E34BD0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3738" y="1697038"/>
            <a:ext cx="8539162" cy="3548062"/>
          </a:xfrm>
        </p:spPr>
        <p:txBody>
          <a:bodyPr/>
          <a:lstStyle/>
          <a:p>
            <a:pPr eaLnBrk="1"/>
            <a:endParaRPr lang="en-US" altLang="en-US"/>
          </a:p>
        </p:txBody>
      </p:sp>
      <p:sp>
        <p:nvSpPr>
          <p:cNvPr id="19459" name="Line 3">
            <a:extLst>
              <a:ext uri="{FF2B5EF4-FFF2-40B4-BE49-F238E27FC236}">
                <a16:creationId xmlns:a16="http://schemas.microsoft.com/office/drawing/2014/main" id="{DE6F6A06-7BCC-00C7-8969-AC6901522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103438"/>
            <a:ext cx="1588" cy="237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4">
            <a:extLst>
              <a:ext uri="{FF2B5EF4-FFF2-40B4-BE49-F238E27FC236}">
                <a16:creationId xmlns:a16="http://schemas.microsoft.com/office/drawing/2014/main" id="{CC6C50A7-30B4-F7F7-A223-784F4B134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479925"/>
            <a:ext cx="566896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id="{1AE92151-AA45-0BED-2CFB-C2B08696D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2651125"/>
            <a:ext cx="995362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Culture</a:t>
            </a:r>
          </a:p>
          <a:p>
            <a:pPr eaLnBrk="1"/>
            <a:r>
              <a:rPr lang="en-US" altLang="en-US">
                <a:solidFill>
                  <a:srgbClr val="000000"/>
                </a:solidFill>
              </a:rPr>
              <a:t>Building</a:t>
            </a:r>
          </a:p>
        </p:txBody>
      </p:sp>
      <p:sp>
        <p:nvSpPr>
          <p:cNvPr id="19462" name="Text Box 6">
            <a:extLst>
              <a:ext uri="{FF2B5EF4-FFF2-40B4-BE49-F238E27FC236}">
                <a16:creationId xmlns:a16="http://schemas.microsoft.com/office/drawing/2014/main" id="{1A5BBD27-542C-4C48-3C49-54A73F839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937125"/>
            <a:ext cx="6889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B21CB861-C344-EA4B-9410-8D6785E60F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5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8EFD03DB-2B75-C838-9A9E-0EA0BA9023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7400" y="2111375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>
            <a:extLst>
              <a:ext uri="{FF2B5EF4-FFF2-40B4-BE49-F238E27FC236}">
                <a16:creationId xmlns:a16="http://schemas.microsoft.com/office/drawing/2014/main" id="{5C25FAD2-245C-488B-209F-C4E5EA5630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61038" y="2100263"/>
            <a:ext cx="1587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>
            <a:extLst>
              <a:ext uri="{FF2B5EF4-FFF2-40B4-BE49-F238E27FC236}">
                <a16:creationId xmlns:a16="http://schemas.microsoft.com/office/drawing/2014/main" id="{6410BB0D-10A4-9628-B56F-C8886E20C3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2100263"/>
            <a:ext cx="1588" cy="2381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1FC6EFD0-849D-4876-7966-501504566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4664075"/>
            <a:ext cx="41068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r>
              <a:rPr lang="en-US" altLang="en-US">
                <a:solidFill>
                  <a:srgbClr val="000000"/>
                </a:solidFill>
              </a:rPr>
              <a:t>Start        Growing    Stability       Aging</a:t>
            </a:r>
          </a:p>
        </p:txBody>
      </p:sp>
      <p:sp>
        <p:nvSpPr>
          <p:cNvPr id="19468" name="Freeform 12">
            <a:extLst>
              <a:ext uri="{FF2B5EF4-FFF2-40B4-BE49-F238E27FC236}">
                <a16:creationId xmlns:a16="http://schemas.microsoft.com/office/drawing/2014/main" id="{C5589704-3B83-B15E-305C-9BCEBF6E1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8563" y="2286000"/>
            <a:ext cx="2128837" cy="1828800"/>
          </a:xfrm>
          <a:custGeom>
            <a:avLst/>
            <a:gdLst>
              <a:gd name="T0" fmla="*/ 0 w 5914"/>
              <a:gd name="T1" fmla="*/ 1828440 h 5081"/>
              <a:gd name="T2" fmla="*/ 2128477 w 5914"/>
              <a:gd name="T3" fmla="*/ 9142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14" h="5081">
                <a:moveTo>
                  <a:pt x="0" y="5080"/>
                </a:moveTo>
                <a:cubicBezTo>
                  <a:pt x="0" y="0"/>
                  <a:pt x="5913" y="254"/>
                  <a:pt x="5913" y="254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Freeform 13">
            <a:extLst>
              <a:ext uri="{FF2B5EF4-FFF2-40B4-BE49-F238E27FC236}">
                <a16:creationId xmlns:a16="http://schemas.microsoft.com/office/drawing/2014/main" id="{DBA42E9C-9DF5-AD86-CB12-F76CDB813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00" y="2286000"/>
            <a:ext cx="2078038" cy="1828800"/>
          </a:xfrm>
          <a:custGeom>
            <a:avLst/>
            <a:gdLst>
              <a:gd name="T0" fmla="*/ 2077678 w 5772"/>
              <a:gd name="T1" fmla="*/ 1828440 h 5081"/>
              <a:gd name="T2" fmla="*/ 0 w 5772"/>
              <a:gd name="T3" fmla="*/ 90702 h 50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72" h="5081">
                <a:moveTo>
                  <a:pt x="5771" y="5080"/>
                </a:moveTo>
                <a:cubicBezTo>
                  <a:pt x="5771" y="0"/>
                  <a:pt x="0" y="252"/>
                  <a:pt x="0" y="252"/>
                </a:cubicBezTo>
              </a:path>
            </a:pathLst>
          </a:cu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Border</Template>
  <TotalTime>958</TotalTime>
  <Words>2994</Words>
  <Application>Microsoft Macintosh PowerPoint</Application>
  <PresentationFormat>Custom</PresentationFormat>
  <Paragraphs>806</Paragraphs>
  <Slides>68</Slides>
  <Notes>66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4" baseType="lpstr">
      <vt:lpstr>Aptos Narrow</vt:lpstr>
      <vt:lpstr>Arial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Questions About WPC</vt:lpstr>
      <vt:lpstr>Discussions</vt:lpstr>
      <vt:lpstr>Discussions</vt:lpstr>
      <vt:lpstr>Discussions</vt:lpstr>
      <vt:lpstr>Discussions</vt:lpstr>
      <vt:lpstr>Discussions</vt:lpstr>
      <vt:lpstr>Traditional Life Cycle</vt:lpstr>
      <vt:lpstr>PowerPoint Presentation</vt:lpstr>
      <vt:lpstr>Culture of a Congregation</vt:lpstr>
      <vt:lpstr>Culture of a Congregation</vt:lpstr>
      <vt:lpstr>Culture of a Congregation</vt:lpstr>
      <vt:lpstr>Culture of a Congregation</vt:lpstr>
      <vt:lpstr>Culture of a Congregation</vt:lpstr>
      <vt:lpstr>Culture of a Congregation</vt:lpstr>
      <vt:lpstr>Culture of a Congregation</vt:lpstr>
      <vt:lpstr>Culture of a Congregation</vt:lpstr>
      <vt:lpstr>Culture of a Congregation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Two Loop Model </vt:lpstr>
      <vt:lpstr>Two Loop Model </vt:lpstr>
      <vt:lpstr>Two Loop Model </vt:lpstr>
      <vt:lpstr>Two Loop Model </vt:lpstr>
      <vt:lpstr>Two Loop Model </vt:lpstr>
      <vt:lpstr>Two Loop Model </vt:lpstr>
      <vt:lpstr>Two Loop Model - Naming </vt:lpstr>
      <vt:lpstr>Two Loop Model - Naming </vt:lpstr>
      <vt:lpstr>Two Loop Model - Naming </vt:lpstr>
      <vt:lpstr>Two Loop Model - Naming </vt:lpstr>
      <vt:lpstr>Two Loop Model - Naming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Connecting </vt:lpstr>
      <vt:lpstr>Two Loop Model - Nourishing </vt:lpstr>
      <vt:lpstr>Two Loop Model - Nourishing </vt:lpstr>
      <vt:lpstr>Two Loop Model - Illuminating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Border</dc:title>
  <dc:creator>Jon Siewers</dc:creator>
  <dc:description>Presentation Layout Template</dc:description>
  <cp:lastModifiedBy>Jon Siewers</cp:lastModifiedBy>
  <cp:revision>5</cp:revision>
  <cp:lastPrinted>1601-01-01T00:00:00Z</cp:lastPrinted>
  <dcterms:created xsi:type="dcterms:W3CDTF">2025-05-10T14:47:26Z</dcterms:created>
  <dcterms:modified xsi:type="dcterms:W3CDTF">2025-09-23T21:13:06Z</dcterms:modified>
</cp:coreProperties>
</file>