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84" r:id="rId1"/>
  </p:sldMasterIdLst>
  <p:sldIdLst>
    <p:sldId id="260" r:id="rId2"/>
    <p:sldId id="259" r:id="rId3"/>
    <p:sldId id="262" r:id="rId4"/>
    <p:sldId id="263" r:id="rId5"/>
    <p:sldId id="264" r:id="rId6"/>
    <p:sldId id="261" r:id="rId7"/>
    <p:sldId id="265" r:id="rId8"/>
    <p:sldId id="266" r:id="rId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169"/>
    <p:restoredTop sz="96327"/>
  </p:normalViewPr>
  <p:slideViewPr>
    <p:cSldViewPr snapToGrid="0" snapToObjects="1">
      <p:cViewPr varScale="1">
        <p:scale>
          <a:sx n="130" d="100"/>
          <a:sy n="130" d="100"/>
        </p:scale>
        <p:origin x="2408" y="19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6391B66B-0738-124F-AF39-7226E591C32A}" type="datetimeFigureOut">
              <a:rPr lang="en-US" smtClean="0"/>
              <a:t>9/26/22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7A9D2AD-3435-6F4B-850A-6E5533D9F1AD}" type="slidenum">
              <a:rPr lang="en-US" smtClean="0"/>
              <a:t>‹#›</a:t>
            </a:fld>
            <a:endParaRPr lang="en-US"/>
          </a:p>
        </p:txBody>
      </p:sp>
    </p:spTree>
    <p:extLst>
      <p:ext uri="{BB962C8B-B14F-4D97-AF65-F5344CB8AC3E}">
        <p14:creationId xmlns:p14="http://schemas.microsoft.com/office/powerpoint/2010/main" val="213941219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391B66B-0738-124F-AF39-7226E591C32A}" type="datetimeFigureOut">
              <a:rPr lang="en-US" smtClean="0"/>
              <a:t>9/26/22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7A9D2AD-3435-6F4B-850A-6E5533D9F1AD}" type="slidenum">
              <a:rPr lang="en-US" smtClean="0"/>
              <a:t>‹#›</a:t>
            </a:fld>
            <a:endParaRPr lang="en-US"/>
          </a:p>
        </p:txBody>
      </p:sp>
    </p:spTree>
    <p:extLst>
      <p:ext uri="{BB962C8B-B14F-4D97-AF65-F5344CB8AC3E}">
        <p14:creationId xmlns:p14="http://schemas.microsoft.com/office/powerpoint/2010/main" val="143133492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391B66B-0738-124F-AF39-7226E591C32A}" type="datetimeFigureOut">
              <a:rPr lang="en-US" smtClean="0"/>
              <a:t>9/26/22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7A9D2AD-3435-6F4B-850A-6E5533D9F1AD}" type="slidenum">
              <a:rPr lang="en-US" smtClean="0"/>
              <a:t>‹#›</a:t>
            </a:fld>
            <a:endParaRPr lang="en-US"/>
          </a:p>
        </p:txBody>
      </p:sp>
    </p:spTree>
    <p:extLst>
      <p:ext uri="{BB962C8B-B14F-4D97-AF65-F5344CB8AC3E}">
        <p14:creationId xmlns:p14="http://schemas.microsoft.com/office/powerpoint/2010/main" val="33430439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391B66B-0738-124F-AF39-7226E591C32A}" type="datetimeFigureOut">
              <a:rPr lang="en-US" smtClean="0"/>
              <a:t>9/26/22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7A9D2AD-3435-6F4B-850A-6E5533D9F1AD}" type="slidenum">
              <a:rPr lang="en-US" smtClean="0"/>
              <a:t>‹#›</a:t>
            </a:fld>
            <a:endParaRPr lang="en-US"/>
          </a:p>
        </p:txBody>
      </p:sp>
    </p:spTree>
    <p:extLst>
      <p:ext uri="{BB962C8B-B14F-4D97-AF65-F5344CB8AC3E}">
        <p14:creationId xmlns:p14="http://schemas.microsoft.com/office/powerpoint/2010/main" val="178205964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391B66B-0738-124F-AF39-7226E591C32A}" type="datetimeFigureOut">
              <a:rPr lang="en-US" smtClean="0"/>
              <a:t>9/26/22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7A9D2AD-3435-6F4B-850A-6E5533D9F1AD}" type="slidenum">
              <a:rPr lang="en-US" smtClean="0"/>
              <a:t>‹#›</a:t>
            </a:fld>
            <a:endParaRPr lang="en-US"/>
          </a:p>
        </p:txBody>
      </p:sp>
    </p:spTree>
    <p:extLst>
      <p:ext uri="{BB962C8B-B14F-4D97-AF65-F5344CB8AC3E}">
        <p14:creationId xmlns:p14="http://schemas.microsoft.com/office/powerpoint/2010/main" val="12201199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6391B66B-0738-124F-AF39-7226E591C32A}" type="datetimeFigureOut">
              <a:rPr lang="en-US" smtClean="0"/>
              <a:t>9/26/22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7A9D2AD-3435-6F4B-850A-6E5533D9F1AD}" type="slidenum">
              <a:rPr lang="en-US" smtClean="0"/>
              <a:t>‹#›</a:t>
            </a:fld>
            <a:endParaRPr lang="en-US"/>
          </a:p>
        </p:txBody>
      </p:sp>
    </p:spTree>
    <p:extLst>
      <p:ext uri="{BB962C8B-B14F-4D97-AF65-F5344CB8AC3E}">
        <p14:creationId xmlns:p14="http://schemas.microsoft.com/office/powerpoint/2010/main" val="195626795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6391B66B-0738-124F-AF39-7226E591C32A}" type="datetimeFigureOut">
              <a:rPr lang="en-US" smtClean="0"/>
              <a:t>9/26/22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7A9D2AD-3435-6F4B-850A-6E5533D9F1AD}" type="slidenum">
              <a:rPr lang="en-US" smtClean="0"/>
              <a:t>‹#›</a:t>
            </a:fld>
            <a:endParaRPr lang="en-US"/>
          </a:p>
        </p:txBody>
      </p:sp>
    </p:spTree>
    <p:extLst>
      <p:ext uri="{BB962C8B-B14F-4D97-AF65-F5344CB8AC3E}">
        <p14:creationId xmlns:p14="http://schemas.microsoft.com/office/powerpoint/2010/main" val="102088411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6391B66B-0738-124F-AF39-7226E591C32A}" type="datetimeFigureOut">
              <a:rPr lang="en-US" smtClean="0"/>
              <a:t>9/26/22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7A9D2AD-3435-6F4B-850A-6E5533D9F1AD}" type="slidenum">
              <a:rPr lang="en-US" smtClean="0"/>
              <a:t>‹#›</a:t>
            </a:fld>
            <a:endParaRPr lang="en-US"/>
          </a:p>
        </p:txBody>
      </p:sp>
    </p:spTree>
    <p:extLst>
      <p:ext uri="{BB962C8B-B14F-4D97-AF65-F5344CB8AC3E}">
        <p14:creationId xmlns:p14="http://schemas.microsoft.com/office/powerpoint/2010/main" val="175246492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391B66B-0738-124F-AF39-7226E591C32A}" type="datetimeFigureOut">
              <a:rPr lang="en-US" smtClean="0"/>
              <a:t>9/26/22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7A9D2AD-3435-6F4B-850A-6E5533D9F1AD}" type="slidenum">
              <a:rPr lang="en-US" smtClean="0"/>
              <a:t>‹#›</a:t>
            </a:fld>
            <a:endParaRPr lang="en-US"/>
          </a:p>
        </p:txBody>
      </p:sp>
    </p:spTree>
    <p:extLst>
      <p:ext uri="{BB962C8B-B14F-4D97-AF65-F5344CB8AC3E}">
        <p14:creationId xmlns:p14="http://schemas.microsoft.com/office/powerpoint/2010/main" val="93972544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6391B66B-0738-124F-AF39-7226E591C32A}" type="datetimeFigureOut">
              <a:rPr lang="en-US" smtClean="0"/>
              <a:t>9/26/22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7A9D2AD-3435-6F4B-850A-6E5533D9F1AD}" type="slidenum">
              <a:rPr lang="en-US" smtClean="0"/>
              <a:t>‹#›</a:t>
            </a:fld>
            <a:endParaRPr lang="en-US"/>
          </a:p>
        </p:txBody>
      </p:sp>
    </p:spTree>
    <p:extLst>
      <p:ext uri="{BB962C8B-B14F-4D97-AF65-F5344CB8AC3E}">
        <p14:creationId xmlns:p14="http://schemas.microsoft.com/office/powerpoint/2010/main" val="137088130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6391B66B-0738-124F-AF39-7226E591C32A}" type="datetimeFigureOut">
              <a:rPr lang="en-US" smtClean="0"/>
              <a:t>9/26/22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7A9D2AD-3435-6F4B-850A-6E5533D9F1AD}" type="slidenum">
              <a:rPr lang="en-US" smtClean="0"/>
              <a:t>‹#›</a:t>
            </a:fld>
            <a:endParaRPr lang="en-US"/>
          </a:p>
        </p:txBody>
      </p:sp>
    </p:spTree>
    <p:extLst>
      <p:ext uri="{BB962C8B-B14F-4D97-AF65-F5344CB8AC3E}">
        <p14:creationId xmlns:p14="http://schemas.microsoft.com/office/powerpoint/2010/main" val="5004447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391B66B-0738-124F-AF39-7226E591C32A}" type="datetimeFigureOut">
              <a:rPr lang="en-US" smtClean="0"/>
              <a:t>9/26/22</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7A9D2AD-3435-6F4B-850A-6E5533D9F1AD}" type="slidenum">
              <a:rPr lang="en-US" smtClean="0"/>
              <a:t>‹#›</a:t>
            </a:fld>
            <a:endParaRPr lang="en-US"/>
          </a:p>
        </p:txBody>
      </p:sp>
    </p:spTree>
    <p:extLst>
      <p:ext uri="{BB962C8B-B14F-4D97-AF65-F5344CB8AC3E}">
        <p14:creationId xmlns:p14="http://schemas.microsoft.com/office/powerpoint/2010/main" val="1484340421"/>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B84197D8-04AB-CF6E-7232-199DE9BE02C4}"/>
              </a:ext>
            </a:extLst>
          </p:cNvPr>
          <p:cNvSpPr txBox="1"/>
          <p:nvPr/>
        </p:nvSpPr>
        <p:spPr>
          <a:xfrm>
            <a:off x="236882" y="556599"/>
            <a:ext cx="7461915" cy="1354217"/>
          </a:xfrm>
          <a:prstGeom prst="rect">
            <a:avLst/>
          </a:prstGeom>
          <a:noFill/>
        </p:spPr>
        <p:txBody>
          <a:bodyPr wrap="none" rtlCol="0">
            <a:spAutoFit/>
          </a:bodyPr>
          <a:lstStyle/>
          <a:p>
            <a:r>
              <a:rPr lang="en-US" dirty="0"/>
              <a:t>Tonight’s purpose</a:t>
            </a:r>
          </a:p>
          <a:p>
            <a:pPr marL="285750" indent="-285750">
              <a:buFont typeface="Arial" panose="020B0604020202020204" pitchFamily="34" charset="0"/>
              <a:buChar char="•"/>
            </a:pPr>
            <a:r>
              <a:rPr lang="en-US" sz="1600" dirty="0"/>
              <a:t>Provide an Updated status</a:t>
            </a:r>
          </a:p>
          <a:p>
            <a:pPr marL="285750" indent="-285750">
              <a:buFont typeface="Arial" panose="020B0604020202020204" pitchFamily="34" charset="0"/>
              <a:buChar char="•"/>
            </a:pPr>
            <a:r>
              <a:rPr lang="en-US" sz="1600" dirty="0"/>
              <a:t>Seek approval/funding to pursue a formal appraisal of items (Chalice &amp; Seal)</a:t>
            </a:r>
          </a:p>
          <a:p>
            <a:pPr marL="285750" indent="-285750">
              <a:buFont typeface="Arial" panose="020B0604020202020204" pitchFamily="34" charset="0"/>
              <a:buChar char="•"/>
            </a:pPr>
            <a:r>
              <a:rPr lang="en-US" sz="1600" dirty="0"/>
              <a:t>Solicit Questions/thoughts – reinitiate discussion</a:t>
            </a:r>
          </a:p>
          <a:p>
            <a:pPr marL="285750" indent="-285750">
              <a:buFont typeface="Arial" panose="020B0604020202020204" pitchFamily="34" charset="0"/>
              <a:buChar char="•"/>
            </a:pPr>
            <a:r>
              <a:rPr lang="en-US" sz="1600" dirty="0"/>
              <a:t>Prepare for a possible October Session vote whether to loan out the items next year</a:t>
            </a:r>
          </a:p>
        </p:txBody>
      </p:sp>
      <p:sp>
        <p:nvSpPr>
          <p:cNvPr id="5" name="TextBox 4">
            <a:extLst>
              <a:ext uri="{FF2B5EF4-FFF2-40B4-BE49-F238E27FC236}">
                <a16:creationId xmlns:a16="http://schemas.microsoft.com/office/drawing/2014/main" id="{92E89BD7-5AE8-99D1-C336-CBB959F79E96}"/>
              </a:ext>
            </a:extLst>
          </p:cNvPr>
          <p:cNvSpPr txBox="1"/>
          <p:nvPr/>
        </p:nvSpPr>
        <p:spPr>
          <a:xfrm>
            <a:off x="684677" y="0"/>
            <a:ext cx="7378045" cy="369332"/>
          </a:xfrm>
          <a:prstGeom prst="rect">
            <a:avLst/>
          </a:prstGeom>
          <a:noFill/>
        </p:spPr>
        <p:txBody>
          <a:bodyPr wrap="none" rtlCol="0">
            <a:spAutoFit/>
          </a:bodyPr>
          <a:lstStyle/>
          <a:p>
            <a:pPr algn="ctr"/>
            <a:r>
              <a:rPr lang="en-US" dirty="0"/>
              <a:t>Exploring option to loan Lunar Chalice &amp; Church Seal to Museum of the Bible</a:t>
            </a:r>
          </a:p>
        </p:txBody>
      </p:sp>
      <p:pic>
        <p:nvPicPr>
          <p:cNvPr id="3" name="Picture 2">
            <a:extLst>
              <a:ext uri="{FF2B5EF4-FFF2-40B4-BE49-F238E27FC236}">
                <a16:creationId xmlns:a16="http://schemas.microsoft.com/office/drawing/2014/main" id="{0CF51A5E-54AB-8EEC-5B36-5E7A793F3A73}"/>
              </a:ext>
            </a:extLst>
          </p:cNvPr>
          <p:cNvPicPr>
            <a:picLocks noChangeAspect="1"/>
          </p:cNvPicPr>
          <p:nvPr/>
        </p:nvPicPr>
        <p:blipFill>
          <a:blip r:embed="rId2"/>
          <a:stretch>
            <a:fillRect/>
          </a:stretch>
        </p:blipFill>
        <p:spPr>
          <a:xfrm>
            <a:off x="4298277" y="2633870"/>
            <a:ext cx="1992113" cy="2493796"/>
          </a:xfrm>
          <a:prstGeom prst="rect">
            <a:avLst/>
          </a:prstGeom>
        </p:spPr>
      </p:pic>
      <p:pic>
        <p:nvPicPr>
          <p:cNvPr id="7" name="Picture 6">
            <a:extLst>
              <a:ext uri="{FF2B5EF4-FFF2-40B4-BE49-F238E27FC236}">
                <a16:creationId xmlns:a16="http://schemas.microsoft.com/office/drawing/2014/main" id="{C9D2FEF3-7233-1908-FF25-B72AEA4372B9}"/>
              </a:ext>
            </a:extLst>
          </p:cNvPr>
          <p:cNvPicPr>
            <a:picLocks noChangeAspect="1"/>
          </p:cNvPicPr>
          <p:nvPr/>
        </p:nvPicPr>
        <p:blipFill>
          <a:blip r:embed="rId3"/>
          <a:stretch>
            <a:fillRect/>
          </a:stretch>
        </p:blipFill>
        <p:spPr>
          <a:xfrm>
            <a:off x="1517602" y="2201055"/>
            <a:ext cx="1961093" cy="3429000"/>
          </a:xfrm>
          <a:prstGeom prst="rect">
            <a:avLst/>
          </a:prstGeom>
        </p:spPr>
      </p:pic>
      <p:sp>
        <p:nvSpPr>
          <p:cNvPr id="8" name="TextBox 7">
            <a:extLst>
              <a:ext uri="{FF2B5EF4-FFF2-40B4-BE49-F238E27FC236}">
                <a16:creationId xmlns:a16="http://schemas.microsoft.com/office/drawing/2014/main" id="{BE857EEF-B725-3916-EE24-77761054E7F0}"/>
              </a:ext>
            </a:extLst>
          </p:cNvPr>
          <p:cNvSpPr txBox="1"/>
          <p:nvPr/>
        </p:nvSpPr>
        <p:spPr>
          <a:xfrm>
            <a:off x="2166730" y="6132443"/>
            <a:ext cx="5358839" cy="523220"/>
          </a:xfrm>
          <a:prstGeom prst="rect">
            <a:avLst/>
          </a:prstGeom>
          <a:noFill/>
          <a:ln>
            <a:solidFill>
              <a:schemeClr val="tx1"/>
            </a:solidFill>
          </a:ln>
        </p:spPr>
        <p:txBody>
          <a:bodyPr wrap="none" rtlCol="0">
            <a:spAutoFit/>
          </a:bodyPr>
          <a:lstStyle/>
          <a:p>
            <a:pPr algn="ctr"/>
            <a:r>
              <a:rPr lang="en-US" sz="1400" dirty="0"/>
              <a:t>Pictures from the web, the left from a Houston Chronicle article in 2014</a:t>
            </a:r>
          </a:p>
          <a:p>
            <a:pPr algn="ctr"/>
            <a:r>
              <a:rPr lang="en-US" sz="1400" dirty="0"/>
              <a:t>We are reviewing others and considering having new ones made</a:t>
            </a:r>
          </a:p>
        </p:txBody>
      </p:sp>
    </p:spTree>
    <p:extLst>
      <p:ext uri="{BB962C8B-B14F-4D97-AF65-F5344CB8AC3E}">
        <p14:creationId xmlns:p14="http://schemas.microsoft.com/office/powerpoint/2010/main" val="36753070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B84197D8-04AB-CF6E-7232-199DE9BE02C4}"/>
              </a:ext>
            </a:extLst>
          </p:cNvPr>
          <p:cNvSpPr txBox="1"/>
          <p:nvPr/>
        </p:nvSpPr>
        <p:spPr>
          <a:xfrm>
            <a:off x="650670" y="636112"/>
            <a:ext cx="7605091" cy="5755422"/>
          </a:xfrm>
          <a:prstGeom prst="rect">
            <a:avLst/>
          </a:prstGeom>
          <a:noFill/>
        </p:spPr>
        <p:txBody>
          <a:bodyPr wrap="square" rtlCol="0">
            <a:spAutoFit/>
          </a:bodyPr>
          <a:lstStyle/>
          <a:p>
            <a:r>
              <a:rPr lang="en-US" sz="1600" b="0" i="0" dirty="0">
                <a:solidFill>
                  <a:srgbClr val="333333"/>
                </a:solidFill>
                <a:effectLst/>
                <a:latin typeface="Lato" panose="020F0502020204030203" pitchFamily="34" charset="0"/>
              </a:rPr>
              <a:t>Webster Presbyterian Church is an evolving spiritual community joyfully </a:t>
            </a:r>
            <a:r>
              <a:rPr lang="en-US" sz="1600" b="0" i="0" dirty="0">
                <a:solidFill>
                  <a:srgbClr val="C00000"/>
                </a:solidFill>
                <a:effectLst/>
                <a:latin typeface="Lato" panose="020F0502020204030203" pitchFamily="34" charset="0"/>
              </a:rPr>
              <a:t>serving Christ as active disciples</a:t>
            </a:r>
            <a:r>
              <a:rPr lang="en-US" sz="1600" b="0" i="0" dirty="0">
                <a:solidFill>
                  <a:srgbClr val="333333"/>
                </a:solidFill>
                <a:effectLst/>
                <a:latin typeface="Lato" panose="020F0502020204030203" pitchFamily="34" charset="0"/>
              </a:rPr>
              <a:t>.  </a:t>
            </a:r>
            <a:r>
              <a:rPr lang="en-US" sz="1600" b="0" i="0" dirty="0">
                <a:solidFill>
                  <a:srgbClr val="C00000"/>
                </a:solidFill>
                <a:effectLst/>
                <a:latin typeface="Lato" panose="020F0502020204030203" pitchFamily="34" charset="0"/>
              </a:rPr>
              <a:t>We welcome ALL alongside us </a:t>
            </a:r>
            <a:r>
              <a:rPr lang="en-US" sz="1600" b="0" i="0" dirty="0">
                <a:solidFill>
                  <a:srgbClr val="333333"/>
                </a:solidFill>
                <a:effectLst/>
                <a:latin typeface="Lato" panose="020F0502020204030203" pitchFamily="34" charset="0"/>
              </a:rPr>
              <a:t>to create a more loving, affirming, just and sustainable world, </a:t>
            </a:r>
            <a:r>
              <a:rPr lang="en-US" sz="1600" b="0" i="0" dirty="0">
                <a:solidFill>
                  <a:srgbClr val="C00000"/>
                </a:solidFill>
                <a:effectLst/>
                <a:latin typeface="Lato" panose="020F0502020204030203" pitchFamily="34" charset="0"/>
              </a:rPr>
              <a:t>valuing spiritual inquiry, civility of discourse, scientific ideas, and artistic expression</a:t>
            </a:r>
            <a:r>
              <a:rPr lang="en-US" sz="1600" b="0" i="0" dirty="0">
                <a:solidFill>
                  <a:srgbClr val="333333"/>
                </a:solidFill>
                <a:effectLst/>
                <a:latin typeface="Lato" panose="020F0502020204030203" pitchFamily="34" charset="0"/>
              </a:rPr>
              <a:t>.      (WPC mission statement)</a:t>
            </a:r>
          </a:p>
          <a:p>
            <a:endParaRPr lang="en-US" sz="1600" dirty="0">
              <a:solidFill>
                <a:srgbClr val="333333"/>
              </a:solidFill>
              <a:latin typeface="Lato" panose="020F0502020204030203" pitchFamily="34" charset="0"/>
            </a:endParaRPr>
          </a:p>
          <a:p>
            <a:endParaRPr lang="en-US" sz="1600" dirty="0">
              <a:solidFill>
                <a:srgbClr val="333333"/>
              </a:solidFill>
              <a:latin typeface="Lato" panose="020F0502020204030203" pitchFamily="34" charset="0"/>
            </a:endParaRPr>
          </a:p>
          <a:p>
            <a:r>
              <a:rPr lang="en-US" sz="1600" dirty="0">
                <a:solidFill>
                  <a:srgbClr val="C00000"/>
                </a:solidFill>
                <a:latin typeface="Lato" panose="020F0502020204030203" pitchFamily="34" charset="0"/>
              </a:rPr>
              <a:t>“serving Christ as active disciples”</a:t>
            </a:r>
            <a:r>
              <a:rPr lang="en-US" sz="1600" dirty="0">
                <a:solidFill>
                  <a:srgbClr val="333333"/>
                </a:solidFill>
                <a:latin typeface="Lato" panose="020F0502020204030203" pitchFamily="34" charset="0"/>
              </a:rPr>
              <a:t> – </a:t>
            </a:r>
          </a:p>
          <a:p>
            <a:r>
              <a:rPr lang="en-US" sz="1600" dirty="0">
                <a:solidFill>
                  <a:srgbClr val="333333"/>
                </a:solidFill>
                <a:latin typeface="Lato" panose="020F0502020204030203" pitchFamily="34" charset="0"/>
              </a:rPr>
              <a:t>     we are called to share that which we have with the world, not to hide it away, but to reach out and inspire all</a:t>
            </a:r>
          </a:p>
          <a:p>
            <a:endParaRPr lang="en-US" sz="1600" dirty="0">
              <a:solidFill>
                <a:srgbClr val="333333"/>
              </a:solidFill>
              <a:latin typeface="Lato" panose="020F0502020204030203" pitchFamily="34" charset="0"/>
            </a:endParaRPr>
          </a:p>
          <a:p>
            <a:r>
              <a:rPr lang="en-US" sz="1600" dirty="0">
                <a:solidFill>
                  <a:srgbClr val="C00000"/>
                </a:solidFill>
                <a:latin typeface="Lato" panose="020F0502020204030203" pitchFamily="34" charset="0"/>
              </a:rPr>
              <a:t>“We welcome ALL alongside us” </a:t>
            </a:r>
            <a:r>
              <a:rPr lang="en-US" sz="1600" dirty="0">
                <a:solidFill>
                  <a:srgbClr val="333333"/>
                </a:solidFill>
                <a:latin typeface="Lato" panose="020F0502020204030203" pitchFamily="34" charset="0"/>
              </a:rPr>
              <a:t>–</a:t>
            </a:r>
          </a:p>
          <a:p>
            <a:r>
              <a:rPr lang="en-US" sz="1600" dirty="0">
                <a:solidFill>
                  <a:srgbClr val="333333"/>
                </a:solidFill>
                <a:latin typeface="Lato" panose="020F0502020204030203" pitchFamily="34" charset="0"/>
              </a:rPr>
              <a:t>     not all people or even all Christians share our views, we even differ in our own community, however this loan can be a way to welcome ALL alongside us</a:t>
            </a:r>
          </a:p>
          <a:p>
            <a:endParaRPr lang="en-US" sz="1600" dirty="0">
              <a:solidFill>
                <a:srgbClr val="333333"/>
              </a:solidFill>
              <a:latin typeface="Lato" panose="020F0502020204030203" pitchFamily="34" charset="0"/>
            </a:endParaRPr>
          </a:p>
          <a:p>
            <a:r>
              <a:rPr lang="en-US" sz="1600" dirty="0">
                <a:solidFill>
                  <a:srgbClr val="C00000"/>
                </a:solidFill>
                <a:latin typeface="Lato" panose="020F0502020204030203" pitchFamily="34" charset="0"/>
              </a:rPr>
              <a:t>“valuing … civility of discourse” </a:t>
            </a:r>
            <a:r>
              <a:rPr lang="en-US" sz="1600" dirty="0">
                <a:solidFill>
                  <a:srgbClr val="333333"/>
                </a:solidFill>
                <a:latin typeface="Lato" panose="020F0502020204030203" pitchFamily="34" charset="0"/>
              </a:rPr>
              <a:t>–</a:t>
            </a:r>
          </a:p>
          <a:p>
            <a:r>
              <a:rPr lang="en-US" sz="1600" dirty="0">
                <a:solidFill>
                  <a:srgbClr val="333333"/>
                </a:solidFill>
                <a:latin typeface="Lato" panose="020F0502020204030203" pitchFamily="34" charset="0"/>
              </a:rPr>
              <a:t>     this is a way to reach out to the sponsors and the visitors to the Museum of the Bible, to encourage such respectable dialog</a:t>
            </a:r>
          </a:p>
          <a:p>
            <a:endParaRPr lang="en-US" sz="1600" dirty="0">
              <a:solidFill>
                <a:srgbClr val="333333"/>
              </a:solidFill>
              <a:latin typeface="Lato" panose="020F0502020204030203" pitchFamily="34" charset="0"/>
            </a:endParaRPr>
          </a:p>
          <a:p>
            <a:r>
              <a:rPr lang="en-US" sz="1600" dirty="0">
                <a:solidFill>
                  <a:srgbClr val="C00000"/>
                </a:solidFill>
                <a:latin typeface="Lato" panose="020F0502020204030203" pitchFamily="34" charset="0"/>
              </a:rPr>
              <a:t>“valuing spiritual inquiry, scientific ideas and artistic expression”</a:t>
            </a:r>
            <a:r>
              <a:rPr lang="en-US" sz="1600" dirty="0">
                <a:solidFill>
                  <a:srgbClr val="333333"/>
                </a:solidFill>
                <a:latin typeface="Lato" panose="020F0502020204030203" pitchFamily="34" charset="0"/>
              </a:rPr>
              <a:t> – </a:t>
            </a:r>
          </a:p>
          <a:p>
            <a:r>
              <a:rPr lang="en-US" sz="1600" dirty="0">
                <a:solidFill>
                  <a:srgbClr val="333333"/>
                </a:solidFill>
                <a:latin typeface="Lato" panose="020F0502020204030203" pitchFamily="34" charset="0"/>
              </a:rPr>
              <a:t>     The Apollo 11 mission and its intersection with our own cherished communion is a great example of the pursuit of spiritual inquiry and scientific ideas, along with the potential to be presented in an artistic way</a:t>
            </a:r>
          </a:p>
          <a:p>
            <a:r>
              <a:rPr lang="en-US" sz="1600" dirty="0">
                <a:solidFill>
                  <a:srgbClr val="333333"/>
                </a:solidFill>
                <a:latin typeface="Lato" panose="020F0502020204030203" pitchFamily="34" charset="0"/>
              </a:rPr>
              <a:t>     </a:t>
            </a:r>
            <a:endParaRPr lang="en-US" sz="1600" dirty="0"/>
          </a:p>
        </p:txBody>
      </p:sp>
      <p:sp>
        <p:nvSpPr>
          <p:cNvPr id="5" name="TextBox 4">
            <a:extLst>
              <a:ext uri="{FF2B5EF4-FFF2-40B4-BE49-F238E27FC236}">
                <a16:creationId xmlns:a16="http://schemas.microsoft.com/office/drawing/2014/main" id="{92E89BD7-5AE8-99D1-C336-CBB959F79E96}"/>
              </a:ext>
            </a:extLst>
          </p:cNvPr>
          <p:cNvSpPr txBox="1"/>
          <p:nvPr/>
        </p:nvSpPr>
        <p:spPr>
          <a:xfrm>
            <a:off x="3283724" y="69574"/>
            <a:ext cx="2160079" cy="369332"/>
          </a:xfrm>
          <a:prstGeom prst="rect">
            <a:avLst/>
          </a:prstGeom>
          <a:noFill/>
        </p:spPr>
        <p:txBody>
          <a:bodyPr wrap="none" rtlCol="0">
            <a:spAutoFit/>
          </a:bodyPr>
          <a:lstStyle/>
          <a:p>
            <a:pPr algn="ctr"/>
            <a:r>
              <a:rPr lang="en-US" dirty="0"/>
              <a:t>Why Consider a Loan</a:t>
            </a:r>
          </a:p>
        </p:txBody>
      </p:sp>
    </p:spTree>
    <p:extLst>
      <p:ext uri="{BB962C8B-B14F-4D97-AF65-F5344CB8AC3E}">
        <p14:creationId xmlns:p14="http://schemas.microsoft.com/office/powerpoint/2010/main" val="72545956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B84197D8-04AB-CF6E-7232-199DE9BE02C4}"/>
              </a:ext>
            </a:extLst>
          </p:cNvPr>
          <p:cNvSpPr txBox="1"/>
          <p:nvPr/>
        </p:nvSpPr>
        <p:spPr>
          <a:xfrm>
            <a:off x="205276" y="258901"/>
            <a:ext cx="8297518" cy="6586418"/>
          </a:xfrm>
          <a:prstGeom prst="rect">
            <a:avLst/>
          </a:prstGeom>
          <a:noFill/>
        </p:spPr>
        <p:txBody>
          <a:bodyPr wrap="square" rtlCol="0">
            <a:spAutoFit/>
          </a:bodyPr>
          <a:lstStyle/>
          <a:p>
            <a:r>
              <a:rPr lang="en-US" dirty="0"/>
              <a:t>Intro &amp; history</a:t>
            </a:r>
          </a:p>
          <a:p>
            <a:pPr marL="285750" indent="-285750">
              <a:buFont typeface="Arial" panose="020B0604020202020204" pitchFamily="34" charset="0"/>
              <a:buChar char="•"/>
            </a:pPr>
            <a:r>
              <a:rPr lang="en-US" sz="1600" dirty="0"/>
              <a:t>Started with 2016 dialog with Smithsonian – to support 50</a:t>
            </a:r>
            <a:r>
              <a:rPr lang="en-US" sz="1600" baseline="30000" dirty="0"/>
              <a:t>th</a:t>
            </a:r>
            <a:r>
              <a:rPr lang="en-US" sz="1600" dirty="0"/>
              <a:t> anniversary display</a:t>
            </a:r>
          </a:p>
          <a:p>
            <a:pPr marL="285750" indent="-285750">
              <a:buFont typeface="Arial" panose="020B0604020202020204" pitchFamily="34" charset="0"/>
              <a:buChar char="•"/>
            </a:pPr>
            <a:r>
              <a:rPr lang="en-US" sz="1600" dirty="0"/>
              <a:t>They decided not to display religious artifact, referred us to Museum of the Bible (MOTB)</a:t>
            </a:r>
          </a:p>
          <a:p>
            <a:pPr marL="285750" indent="-285750">
              <a:buFont typeface="Arial" panose="020B0604020202020204" pitchFamily="34" charset="0"/>
              <a:buChar char="•"/>
            </a:pPr>
            <a:r>
              <a:rPr lang="en-US" sz="1600" dirty="0"/>
              <a:t>Prior Session Committee formed to explore idea of a Chalice &amp; Seal loan – lead by Allen Brown</a:t>
            </a:r>
          </a:p>
          <a:p>
            <a:pPr marL="285750" indent="-285750">
              <a:buFont typeface="Arial" panose="020B0604020202020204" pitchFamily="34" charset="0"/>
              <a:buChar char="•"/>
            </a:pPr>
            <a:r>
              <a:rPr lang="en-US" sz="1600" dirty="0"/>
              <a:t>Interrupted by Covid – now considering loan in Jan 2023</a:t>
            </a:r>
          </a:p>
          <a:p>
            <a:pPr marL="285750" indent="-285750">
              <a:buFont typeface="Arial" panose="020B0604020202020204" pitchFamily="34" charset="0"/>
              <a:buChar char="•"/>
            </a:pPr>
            <a:r>
              <a:rPr lang="en-US" sz="1600" dirty="0"/>
              <a:t>New ad hoc committee formed to resume exploration of loan</a:t>
            </a:r>
          </a:p>
          <a:p>
            <a:pPr lvl="1"/>
            <a:r>
              <a:rPr lang="en-US" sz="1600" dirty="0"/>
              <a:t>- Diane Kane, </a:t>
            </a:r>
            <a:r>
              <a:rPr lang="en-US" sz="1600" dirty="0" err="1"/>
              <a:t>Jamee</a:t>
            </a:r>
            <a:r>
              <a:rPr lang="en-US" sz="1600" dirty="0"/>
              <a:t> Wilson, Mary Lawrence, Al Strahan – Allen Brown consulting</a:t>
            </a:r>
          </a:p>
          <a:p>
            <a:pPr marL="285750" indent="-285750">
              <a:buFont typeface="Arial" panose="020B0604020202020204" pitchFamily="34" charset="0"/>
              <a:buChar char="•"/>
            </a:pPr>
            <a:r>
              <a:rPr lang="en-US" sz="1600" u="sng" dirty="0"/>
              <a:t>NO commitment </a:t>
            </a:r>
            <a:r>
              <a:rPr lang="en-US" sz="1600" dirty="0"/>
              <a:t>or recommendation has yet been made – </a:t>
            </a:r>
            <a:r>
              <a:rPr lang="en-US" sz="1600" u="sng" dirty="0"/>
              <a:t>Ultimately a Session decision</a:t>
            </a:r>
          </a:p>
          <a:p>
            <a:endParaRPr lang="en-US" dirty="0"/>
          </a:p>
          <a:p>
            <a:r>
              <a:rPr lang="en-US" dirty="0"/>
              <a:t>Request from the MOTB</a:t>
            </a:r>
          </a:p>
          <a:p>
            <a:pPr marL="285750" indent="-285750">
              <a:buFont typeface="Arial" panose="020B0604020202020204" pitchFamily="34" charset="0"/>
              <a:buChar char="•"/>
            </a:pPr>
            <a:r>
              <a:rPr lang="en-US" sz="1600" dirty="0"/>
              <a:t>Chalice to be featured in exhibit ‘</a:t>
            </a:r>
            <a:r>
              <a:rPr lang="en-US" sz="1600" dirty="0">
                <a:solidFill>
                  <a:srgbClr val="C00000"/>
                </a:solidFill>
              </a:rPr>
              <a:t>Scripture &amp; Science: Our Universe, Ourselves and Our Place</a:t>
            </a:r>
            <a:r>
              <a:rPr lang="en-US" sz="1600" dirty="0"/>
              <a:t>’</a:t>
            </a:r>
          </a:p>
          <a:p>
            <a:pPr marL="285750" indent="-285750">
              <a:buFont typeface="Arial" panose="020B0604020202020204" pitchFamily="34" charset="0"/>
              <a:buChar char="•"/>
            </a:pPr>
            <a:r>
              <a:rPr lang="en-US" sz="1600" dirty="0"/>
              <a:t>Exhibit open from Jan 2023 to Jan 2024</a:t>
            </a:r>
          </a:p>
          <a:p>
            <a:pPr marL="285750" indent="-285750">
              <a:buFont typeface="Arial" panose="020B0604020202020204" pitchFamily="34" charset="0"/>
              <a:buChar char="•"/>
            </a:pPr>
            <a:r>
              <a:rPr lang="en-US" sz="1600" dirty="0"/>
              <a:t>55+ items including:</a:t>
            </a:r>
          </a:p>
          <a:p>
            <a:pPr marL="742950" lvl="1" indent="-285750">
              <a:buFont typeface="Arial" panose="020B0604020202020204" pitchFamily="34" charset="0"/>
              <a:buChar char="•"/>
            </a:pPr>
            <a:r>
              <a:rPr lang="en-US" sz="1600" dirty="0"/>
              <a:t>Papers/notes by Galileo, Augustine, Kepler, Copernicus, </a:t>
            </a:r>
            <a:r>
              <a:rPr lang="en-US" sz="1600" dirty="0" err="1"/>
              <a:t>Galenos</a:t>
            </a:r>
            <a:r>
              <a:rPr lang="en-US" sz="1600" dirty="0"/>
              <a:t>, Dante &amp; others discussing religious or scientific ideas (or both)</a:t>
            </a:r>
          </a:p>
          <a:p>
            <a:pPr marL="742950" lvl="1" indent="-285750">
              <a:buFont typeface="Arial" panose="020B0604020202020204" pitchFamily="34" charset="0"/>
              <a:buChar char="•"/>
            </a:pPr>
            <a:r>
              <a:rPr lang="en-US" sz="1600" dirty="0"/>
              <a:t>Art including Greg Dunn (neuro art), Hippocampus drawings &amp; a replica of the Statue of </a:t>
            </a:r>
            <a:r>
              <a:rPr lang="en-US" sz="1600" dirty="0" err="1"/>
              <a:t>Asklepios</a:t>
            </a:r>
            <a:r>
              <a:rPr lang="en-US" sz="1600" dirty="0"/>
              <a:t> (from Rome), Genome drawings, Leper terracotta (from Athens)</a:t>
            </a:r>
          </a:p>
          <a:p>
            <a:pPr marL="742950" lvl="1" indent="-285750">
              <a:buFont typeface="Arial" panose="020B0604020202020204" pitchFamily="34" charset="0"/>
              <a:buChar char="•"/>
            </a:pPr>
            <a:r>
              <a:rPr lang="en-US" sz="1600" dirty="0"/>
              <a:t>Bibles from Dorothy Vaughn (Hidden Figures) &amp; Francis Collins (Genome researcher)</a:t>
            </a:r>
          </a:p>
          <a:p>
            <a:pPr marL="742950" lvl="1" indent="-285750">
              <a:buFont typeface="Arial" panose="020B0604020202020204" pitchFamily="34" charset="0"/>
              <a:buChar char="•"/>
            </a:pPr>
            <a:r>
              <a:rPr lang="en-US" sz="1600" dirty="0"/>
              <a:t>An early copy of “A Letter from Birmingham City Jail” (Martin Luther King)</a:t>
            </a:r>
          </a:p>
          <a:p>
            <a:pPr marL="742950" lvl="1" indent="-285750">
              <a:buFont typeface="Arial" panose="020B0604020202020204" pitchFamily="34" charset="0"/>
              <a:buChar char="•"/>
            </a:pPr>
            <a:r>
              <a:rPr lang="en-US" sz="1600" dirty="0"/>
              <a:t>Scientific instruments including Astronomical Quadrant, microscope (Santiago Ramon), early sketches of the Babbage analytic engine</a:t>
            </a:r>
          </a:p>
          <a:p>
            <a:pPr marL="742950" lvl="1" indent="-285750">
              <a:buFont typeface="Arial" panose="020B0604020202020204" pitchFamily="34" charset="0"/>
              <a:buChar char="•"/>
            </a:pPr>
            <a:endParaRPr lang="en-US" sz="1600" dirty="0"/>
          </a:p>
          <a:p>
            <a:pPr marL="285750" indent="-285750">
              <a:buFont typeface="Arial" panose="020B0604020202020204" pitchFamily="34" charset="0"/>
              <a:buChar char="•"/>
            </a:pPr>
            <a:r>
              <a:rPr lang="en-US" sz="1600" dirty="0"/>
              <a:t>Lenders include: Austrian National Library, Capitoline Museum Rome, Children’s Museum Indianapolis, Harvard, Princeton, History Nebraska, University of Oklahoma, Laurentian Library Florence, National Archeological Museum Athens, National Central Library Florence, Vatican Observatory,  various private individuals and institutes</a:t>
            </a:r>
          </a:p>
        </p:txBody>
      </p:sp>
    </p:spTree>
    <p:extLst>
      <p:ext uri="{BB962C8B-B14F-4D97-AF65-F5344CB8AC3E}">
        <p14:creationId xmlns:p14="http://schemas.microsoft.com/office/powerpoint/2010/main" val="56183672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B84197D8-04AB-CF6E-7232-199DE9BE02C4}"/>
              </a:ext>
            </a:extLst>
          </p:cNvPr>
          <p:cNvSpPr txBox="1"/>
          <p:nvPr/>
        </p:nvSpPr>
        <p:spPr>
          <a:xfrm>
            <a:off x="147484" y="1592091"/>
            <a:ext cx="8849032" cy="5170646"/>
          </a:xfrm>
          <a:prstGeom prst="rect">
            <a:avLst/>
          </a:prstGeom>
          <a:noFill/>
          <a:ln>
            <a:solidFill>
              <a:schemeClr val="tx1"/>
            </a:solidFill>
          </a:ln>
        </p:spPr>
        <p:txBody>
          <a:bodyPr wrap="square" rtlCol="0">
            <a:spAutoFit/>
          </a:bodyPr>
          <a:lstStyle/>
          <a:p>
            <a:pPr marL="1143000" marR="0">
              <a:spcBef>
                <a:spcPts val="0"/>
              </a:spcBef>
              <a:spcAft>
                <a:spcPts val="0"/>
              </a:spcAft>
            </a:pPr>
            <a:r>
              <a:rPr lang="en-US" sz="1000" b="1" dirty="0">
                <a:effectLst/>
                <a:latin typeface="Garamond" panose="02020404030301010803" pitchFamily="18" charset="0"/>
                <a:ea typeface="Calibri" panose="020F0502020204030204" pitchFamily="34" charset="0"/>
                <a:cs typeface="Times New Roman" panose="02020603050405020304" pitchFamily="18" charset="0"/>
              </a:rPr>
              <a:t>Pod 5. Primary 1 (Anchor Story)</a:t>
            </a:r>
            <a:endParaRPr lang="en-US" sz="1000" dirty="0">
              <a:effectLst/>
              <a:latin typeface="Garamond" panose="02020404030301010803" pitchFamily="18" charset="0"/>
              <a:ea typeface="Calibri" panose="020F0502020204030204" pitchFamily="34" charset="0"/>
              <a:cs typeface="Times New Roman" panose="02020603050405020304" pitchFamily="18" charset="0"/>
            </a:endParaRPr>
          </a:p>
          <a:p>
            <a:pPr marL="1143000" marR="0">
              <a:spcBef>
                <a:spcPts val="0"/>
              </a:spcBef>
              <a:spcAft>
                <a:spcPts val="0"/>
              </a:spcAft>
            </a:pPr>
            <a:r>
              <a:rPr lang="en-US" sz="1000" b="1" i="1" dirty="0">
                <a:effectLst/>
                <a:latin typeface="Garamond" panose="02020404030301010803" pitchFamily="18" charset="0"/>
                <a:ea typeface="Calibri" panose="020F0502020204030204" pitchFamily="34" charset="0"/>
                <a:cs typeface="Times New Roman" panose="02020603050405020304" pitchFamily="18" charset="0"/>
              </a:rPr>
              <a:t>“One Giant Leap for Mankind”</a:t>
            </a:r>
            <a:endParaRPr lang="en-US" sz="1000" dirty="0">
              <a:effectLst/>
              <a:latin typeface="Garamond" panose="02020404030301010803" pitchFamily="18" charset="0"/>
              <a:ea typeface="Calibri" panose="020F0502020204030204" pitchFamily="34" charset="0"/>
              <a:cs typeface="Times New Roman" panose="02020603050405020304" pitchFamily="18" charset="0"/>
            </a:endParaRPr>
          </a:p>
          <a:p>
            <a:pPr marL="1143000" marR="0">
              <a:spcBef>
                <a:spcPts val="0"/>
              </a:spcBef>
              <a:spcAft>
                <a:spcPts val="0"/>
              </a:spcAft>
            </a:pPr>
            <a:r>
              <a:rPr lang="en-US" sz="1000" dirty="0">
                <a:effectLst/>
                <a:latin typeface="Garamond" panose="02020404030301010803" pitchFamily="18" charset="0"/>
                <a:ea typeface="Calibri" panose="020F0502020204030204" pitchFamily="34" charset="0"/>
                <a:cs typeface="Times New Roman" panose="02020603050405020304" pitchFamily="18" charset="0"/>
              </a:rPr>
              <a:t>With one small step, humanity accomplished the dream of standing on another world.</a:t>
            </a:r>
          </a:p>
          <a:p>
            <a:pPr marL="1143000" marR="0">
              <a:spcBef>
                <a:spcPts val="0"/>
              </a:spcBef>
              <a:spcAft>
                <a:spcPts val="0"/>
              </a:spcAft>
            </a:pPr>
            <a:r>
              <a:rPr lang="en-US" sz="1000" dirty="0">
                <a:effectLst/>
                <a:latin typeface="Garamond" panose="02020404030301010803" pitchFamily="18" charset="0"/>
                <a:ea typeface="Calibri" panose="020F0502020204030204" pitchFamily="34" charset="0"/>
                <a:cs typeface="Times New Roman" panose="02020603050405020304" pitchFamily="18" charset="0"/>
              </a:rPr>
              <a:t> </a:t>
            </a:r>
          </a:p>
          <a:p>
            <a:pPr marL="1143000" marR="0">
              <a:spcBef>
                <a:spcPts val="0"/>
              </a:spcBef>
              <a:spcAft>
                <a:spcPts val="0"/>
              </a:spcAft>
            </a:pPr>
            <a:r>
              <a:rPr lang="en-US" sz="1000" dirty="0">
                <a:effectLst/>
                <a:latin typeface="Garamond" panose="02020404030301010803" pitchFamily="18" charset="0"/>
                <a:ea typeface="Calibri" panose="020F0502020204030204" pitchFamily="34" charset="0"/>
                <a:cs typeface="Times New Roman" panose="02020603050405020304" pitchFamily="18" charset="0"/>
              </a:rPr>
              <a:t>On July 20, 1969, Apollo 11 astronauts Neil Armstrong and Edwin Eugene “Buzz” Aldrin landed on the moon, becoming the first humans to do so, less than 70 years after humans first took flight. </a:t>
            </a:r>
          </a:p>
          <a:p>
            <a:pPr marL="1143000" marR="0">
              <a:spcBef>
                <a:spcPts val="0"/>
              </a:spcBef>
              <a:spcAft>
                <a:spcPts val="0"/>
              </a:spcAft>
            </a:pPr>
            <a:r>
              <a:rPr lang="en-US" sz="1000" dirty="0">
                <a:effectLst/>
                <a:latin typeface="Garamond" panose="02020404030301010803" pitchFamily="18" charset="0"/>
                <a:ea typeface="Calibri" panose="020F0502020204030204" pitchFamily="34" charset="0"/>
                <a:cs typeface="Times New Roman" panose="02020603050405020304" pitchFamily="18" charset="0"/>
              </a:rPr>
              <a:t> </a:t>
            </a:r>
          </a:p>
          <a:p>
            <a:pPr marL="1143000" marR="0">
              <a:spcBef>
                <a:spcPts val="0"/>
              </a:spcBef>
              <a:spcAft>
                <a:spcPts val="0"/>
              </a:spcAft>
            </a:pPr>
            <a:r>
              <a:rPr lang="en-US" sz="1000" dirty="0">
                <a:effectLst/>
                <a:latin typeface="Garamond" panose="02020404030301010803" pitchFamily="18" charset="0"/>
                <a:ea typeface="Calibri" panose="020F0502020204030204" pitchFamily="34" charset="0"/>
                <a:cs typeface="Times New Roman" panose="02020603050405020304" pitchFamily="18" charset="0"/>
              </a:rPr>
              <a:t>The moon landing had involved thousands of people, with millions watching across the globe. For some, such as Aldrin, this epic journey was significant for his faith. Before leaving the moon’s surface, Aldrin celebrated communion.</a:t>
            </a:r>
          </a:p>
          <a:p>
            <a:pPr marL="1143000" marR="0">
              <a:spcBef>
                <a:spcPts val="0"/>
              </a:spcBef>
              <a:spcAft>
                <a:spcPts val="0"/>
              </a:spcAft>
            </a:pPr>
            <a:r>
              <a:rPr lang="en-US" sz="1000" dirty="0">
                <a:effectLst/>
                <a:latin typeface="Garamond" panose="02020404030301010803" pitchFamily="18" charset="0"/>
                <a:ea typeface="Calibri" panose="020F0502020204030204" pitchFamily="34" charset="0"/>
                <a:cs typeface="Times New Roman" panose="02020603050405020304" pitchFamily="18" charset="0"/>
              </a:rPr>
              <a:t> </a:t>
            </a:r>
          </a:p>
          <a:p>
            <a:pPr marL="1143000" marR="0">
              <a:spcBef>
                <a:spcPts val="0"/>
              </a:spcBef>
              <a:spcAft>
                <a:spcPts val="0"/>
              </a:spcAft>
            </a:pPr>
            <a:r>
              <a:rPr lang="en-US" sz="1000" dirty="0">
                <a:effectLst/>
                <a:latin typeface="Garamond" panose="02020404030301010803" pitchFamily="18" charset="0"/>
                <a:ea typeface="Calibri" panose="020F0502020204030204" pitchFamily="34" charset="0"/>
                <a:cs typeface="Times New Roman" panose="02020603050405020304" pitchFamily="18" charset="0"/>
              </a:rPr>
              <a:t> </a:t>
            </a:r>
          </a:p>
          <a:p>
            <a:pPr marL="1828800" marR="0">
              <a:spcBef>
                <a:spcPts val="0"/>
              </a:spcBef>
              <a:spcAft>
                <a:spcPts val="0"/>
              </a:spcAft>
            </a:pPr>
            <a:r>
              <a:rPr lang="en-US" sz="1000" b="1" dirty="0">
                <a:solidFill>
                  <a:srgbClr val="1F4E79"/>
                </a:solidFill>
                <a:effectLst/>
                <a:latin typeface="Garamond" panose="02020404030301010803" pitchFamily="18" charset="0"/>
                <a:ea typeface="Calibri" panose="020F0502020204030204" pitchFamily="34" charset="0"/>
                <a:cs typeface="Times New Roman" panose="02020603050405020304" pitchFamily="18" charset="0"/>
              </a:rPr>
              <a:t>[Graphic Text:]</a:t>
            </a:r>
            <a:endParaRPr lang="en-US" sz="1000" dirty="0">
              <a:effectLst/>
              <a:latin typeface="Garamond" panose="02020404030301010803" pitchFamily="18" charset="0"/>
              <a:ea typeface="Calibri" panose="020F0502020204030204" pitchFamily="34" charset="0"/>
              <a:cs typeface="Times New Roman" panose="02020603050405020304" pitchFamily="18" charset="0"/>
            </a:endParaRPr>
          </a:p>
          <a:p>
            <a:pPr marL="1828800" marR="0">
              <a:spcBef>
                <a:spcPts val="0"/>
              </a:spcBef>
              <a:spcAft>
                <a:spcPts val="0"/>
              </a:spcAft>
            </a:pPr>
            <a:r>
              <a:rPr lang="en-US" sz="1000" dirty="0">
                <a:solidFill>
                  <a:srgbClr val="1F4E79"/>
                </a:solidFill>
                <a:effectLst/>
                <a:latin typeface="Garamond" panose="02020404030301010803" pitchFamily="18" charset="0"/>
                <a:ea typeface="Calibri" panose="020F0502020204030204" pitchFamily="34" charset="0"/>
                <a:cs typeface="Times New Roman" panose="02020603050405020304" pitchFamily="18" charset="0"/>
              </a:rPr>
              <a:t>“I am the vine; you are the branches. Whoever abides in me and I in him, he it is that bears much fruit, for apart from me you can do nothing.” John 15:5</a:t>
            </a:r>
            <a:endParaRPr lang="en-US" sz="1000" dirty="0">
              <a:effectLst/>
              <a:latin typeface="Garamond" panose="02020404030301010803" pitchFamily="18" charset="0"/>
              <a:ea typeface="Calibri" panose="020F0502020204030204" pitchFamily="34" charset="0"/>
              <a:cs typeface="Times New Roman" panose="02020603050405020304" pitchFamily="18" charset="0"/>
            </a:endParaRPr>
          </a:p>
          <a:p>
            <a:pPr marL="1143000" marR="0">
              <a:spcBef>
                <a:spcPts val="0"/>
              </a:spcBef>
              <a:spcAft>
                <a:spcPts val="0"/>
              </a:spcAft>
            </a:pPr>
            <a:r>
              <a:rPr lang="en-US" sz="1000" dirty="0">
                <a:solidFill>
                  <a:srgbClr val="1F4E79"/>
                </a:solidFill>
                <a:effectLst/>
                <a:latin typeface="Garamond" panose="02020404030301010803" pitchFamily="18" charset="0"/>
                <a:ea typeface="Calibri" panose="020F0502020204030204" pitchFamily="34" charset="0"/>
                <a:cs typeface="Times New Roman" panose="02020603050405020304" pitchFamily="18" charset="0"/>
              </a:rPr>
              <a:t> </a:t>
            </a:r>
            <a:endParaRPr lang="en-US" sz="1000" dirty="0">
              <a:effectLst/>
              <a:latin typeface="Garamond" panose="02020404030301010803" pitchFamily="18" charset="0"/>
              <a:ea typeface="Calibri" panose="020F0502020204030204" pitchFamily="34" charset="0"/>
              <a:cs typeface="Times New Roman" panose="02020603050405020304" pitchFamily="18" charset="0"/>
            </a:endParaRPr>
          </a:p>
          <a:p>
            <a:pPr marL="0" marR="0">
              <a:spcBef>
                <a:spcPts val="0"/>
              </a:spcBef>
              <a:spcAft>
                <a:spcPts val="0"/>
              </a:spcAft>
            </a:pPr>
            <a:r>
              <a:rPr lang="en-US" sz="1000" dirty="0">
                <a:effectLst/>
                <a:latin typeface="Garamond" panose="02020404030301010803" pitchFamily="18" charset="0"/>
                <a:ea typeface="Calibri" panose="020F0502020204030204" pitchFamily="34" charset="0"/>
                <a:cs typeface="Times New Roman" panose="02020603050405020304" pitchFamily="18" charset="0"/>
              </a:rPr>
              <a:t> </a:t>
            </a:r>
          </a:p>
          <a:p>
            <a:pPr marL="1828800" marR="0">
              <a:spcBef>
                <a:spcPts val="0"/>
              </a:spcBef>
              <a:spcAft>
                <a:spcPts val="0"/>
              </a:spcAft>
            </a:pPr>
            <a:r>
              <a:rPr lang="en-US" sz="1000" b="1" dirty="0">
                <a:solidFill>
                  <a:srgbClr val="1F4E79"/>
                </a:solidFill>
                <a:effectLst/>
                <a:latin typeface="Garamond" panose="02020404030301010803" pitchFamily="18" charset="0"/>
                <a:ea typeface="Calibri" panose="020F0502020204030204" pitchFamily="34" charset="0"/>
                <a:cs typeface="Times New Roman" panose="02020603050405020304" pitchFamily="18" charset="0"/>
              </a:rPr>
              <a:t>[Graphic Text:]</a:t>
            </a:r>
            <a:endParaRPr lang="en-US" sz="1000" dirty="0">
              <a:effectLst/>
              <a:latin typeface="Garamond" panose="02020404030301010803" pitchFamily="18" charset="0"/>
              <a:ea typeface="Calibri" panose="020F0502020204030204" pitchFamily="34" charset="0"/>
              <a:cs typeface="Times New Roman" panose="02020603050405020304" pitchFamily="18" charset="0"/>
            </a:endParaRPr>
          </a:p>
          <a:p>
            <a:pPr marL="1828800" marR="0">
              <a:spcBef>
                <a:spcPts val="0"/>
              </a:spcBef>
              <a:spcAft>
                <a:spcPts val="0"/>
              </a:spcAft>
            </a:pPr>
            <a:r>
              <a:rPr lang="en-US" sz="1000" dirty="0">
                <a:solidFill>
                  <a:srgbClr val="1F4E79"/>
                </a:solidFill>
                <a:effectLst/>
                <a:latin typeface="Garamond" panose="02020404030301010803" pitchFamily="18" charset="0"/>
                <a:ea typeface="Calibri" panose="020F0502020204030204" pitchFamily="34" charset="0"/>
                <a:cs typeface="Times New Roman" panose="02020603050405020304" pitchFamily="18" charset="0"/>
              </a:rPr>
              <a:t>“Apollo first placed human feet on a planet other than earth. . . . It is a symbol of humans reaching outward—a symbol of the human spirit.  Yet, it was not accomplished by human endeavor alone. It was strengthened with the spirit of God within those who accomplished it.” Dick </a:t>
            </a:r>
            <a:r>
              <a:rPr lang="en-US" sz="1000" dirty="0" err="1">
                <a:solidFill>
                  <a:srgbClr val="1F4E79"/>
                </a:solidFill>
                <a:effectLst/>
                <a:latin typeface="Garamond" panose="02020404030301010803" pitchFamily="18" charset="0"/>
                <a:ea typeface="Calibri" panose="020F0502020204030204" pitchFamily="34" charset="0"/>
                <a:cs typeface="Times New Roman" panose="02020603050405020304" pitchFamily="18" charset="0"/>
              </a:rPr>
              <a:t>Koos</a:t>
            </a:r>
            <a:r>
              <a:rPr lang="en-US" sz="1000" dirty="0">
                <a:solidFill>
                  <a:srgbClr val="1F4E79"/>
                </a:solidFill>
                <a:effectLst/>
                <a:latin typeface="Garamond" panose="02020404030301010803" pitchFamily="18" charset="0"/>
                <a:ea typeface="Calibri" panose="020F0502020204030204" pitchFamily="34" charset="0"/>
                <a:cs typeface="Times New Roman" panose="02020603050405020304" pitchFamily="18" charset="0"/>
              </a:rPr>
              <a:t>, Apollo Flight Simulation Supervisor, 1993</a:t>
            </a:r>
          </a:p>
          <a:p>
            <a:pPr marL="1828800" marR="0">
              <a:spcBef>
                <a:spcPts val="0"/>
              </a:spcBef>
              <a:spcAft>
                <a:spcPts val="0"/>
              </a:spcAft>
            </a:pPr>
            <a:endParaRPr lang="en-US" sz="1000" dirty="0">
              <a:solidFill>
                <a:srgbClr val="1F4E79"/>
              </a:solidFill>
              <a:latin typeface="Garamond" panose="02020404030301010803" pitchFamily="18" charset="0"/>
              <a:ea typeface="Calibri" panose="020F0502020204030204" pitchFamily="34" charset="0"/>
              <a:cs typeface="Times New Roman" panose="02020603050405020304" pitchFamily="18" charset="0"/>
            </a:endParaRPr>
          </a:p>
          <a:p>
            <a:pPr marL="1828800" marR="0">
              <a:spcBef>
                <a:spcPts val="0"/>
              </a:spcBef>
              <a:spcAft>
                <a:spcPts val="0"/>
              </a:spcAft>
            </a:pPr>
            <a:r>
              <a:rPr lang="en-US" sz="1000" b="1" dirty="0">
                <a:effectLst/>
                <a:latin typeface="Garamond" panose="02020404030301010803" pitchFamily="18" charset="0"/>
                <a:ea typeface="Calibri" panose="020F0502020204030204" pitchFamily="34" charset="0"/>
                <a:cs typeface="Times New Roman" panose="02020603050405020304" pitchFamily="18" charset="0"/>
              </a:rPr>
              <a:t>[Secondary Panel A:]</a:t>
            </a:r>
            <a:endParaRPr lang="en-US" sz="1000" dirty="0">
              <a:effectLst/>
              <a:latin typeface="Garamond" panose="02020404030301010803" pitchFamily="18" charset="0"/>
              <a:ea typeface="Calibri" panose="020F0502020204030204" pitchFamily="34" charset="0"/>
              <a:cs typeface="Times New Roman" panose="02020603050405020304" pitchFamily="18" charset="0"/>
            </a:endParaRPr>
          </a:p>
          <a:p>
            <a:pPr marL="1828800" marR="0">
              <a:spcBef>
                <a:spcPts val="0"/>
              </a:spcBef>
              <a:spcAft>
                <a:spcPts val="0"/>
              </a:spcAft>
            </a:pPr>
            <a:r>
              <a:rPr lang="en-US" sz="1000" b="1" i="1" dirty="0">
                <a:effectLst/>
                <a:latin typeface="Garamond" panose="02020404030301010803" pitchFamily="18" charset="0"/>
                <a:ea typeface="Calibri" panose="020F0502020204030204" pitchFamily="34" charset="0"/>
                <a:cs typeface="Times New Roman" panose="02020603050405020304" pitchFamily="18" charset="0"/>
              </a:rPr>
              <a:t>Lunar Lord’s Supper</a:t>
            </a:r>
            <a:endParaRPr lang="en-US" sz="1000" dirty="0">
              <a:effectLst/>
              <a:latin typeface="Garamond" panose="02020404030301010803" pitchFamily="18" charset="0"/>
              <a:ea typeface="Calibri" panose="020F0502020204030204" pitchFamily="34" charset="0"/>
              <a:cs typeface="Times New Roman" panose="02020603050405020304" pitchFamily="18" charset="0"/>
            </a:endParaRPr>
          </a:p>
          <a:p>
            <a:pPr marL="1828800" marR="0">
              <a:spcBef>
                <a:spcPts val="0"/>
              </a:spcBef>
              <a:spcAft>
                <a:spcPts val="0"/>
              </a:spcAft>
            </a:pPr>
            <a:r>
              <a:rPr lang="en-US" sz="1000" dirty="0">
                <a:effectLst/>
                <a:latin typeface="Garamond" panose="02020404030301010803" pitchFamily="18" charset="0"/>
                <a:ea typeface="Calibri" panose="020F0502020204030204" pitchFamily="34" charset="0"/>
                <a:cs typeface="Times New Roman" panose="02020603050405020304" pitchFamily="18" charset="0"/>
              </a:rPr>
              <a:t>Aldrin taught Sunday School and served as an elder at Webster Presbyterian Church outside of Houston, Texas. He devised his plan to take communion on the moon with Webster’s pastor Dean Woodruff, who secured a chalice small enough to carry aboard the spacecraft.</a:t>
            </a:r>
          </a:p>
          <a:p>
            <a:pPr marL="1828800" marR="0">
              <a:spcBef>
                <a:spcPts val="0"/>
              </a:spcBef>
              <a:spcAft>
                <a:spcPts val="0"/>
              </a:spcAft>
            </a:pPr>
            <a:r>
              <a:rPr lang="en-US" sz="1000" dirty="0">
                <a:effectLst/>
                <a:latin typeface="Garamond" panose="02020404030301010803" pitchFamily="18" charset="0"/>
                <a:ea typeface="Calibri" panose="020F0502020204030204" pitchFamily="34" charset="0"/>
                <a:cs typeface="Times New Roman" panose="02020603050405020304" pitchFamily="18" charset="0"/>
              </a:rPr>
              <a:t> </a:t>
            </a:r>
          </a:p>
          <a:p>
            <a:pPr marL="1828800" marR="0">
              <a:spcBef>
                <a:spcPts val="0"/>
              </a:spcBef>
              <a:spcAft>
                <a:spcPts val="0"/>
              </a:spcAft>
            </a:pPr>
            <a:r>
              <a:rPr lang="en-US" sz="1000" dirty="0">
                <a:effectLst/>
                <a:latin typeface="Garamond" panose="02020404030301010803" pitchFamily="18" charset="0"/>
                <a:ea typeface="Calibri" panose="020F0502020204030204" pitchFamily="34" charset="0"/>
                <a:cs typeface="Times New Roman" panose="02020603050405020304" pitchFamily="18" charset="0"/>
              </a:rPr>
              <a:t>For Aldrin, communion was a principal symbol of faith. God revealed himself in the bread and wine, common products of human labor. According to Aldrin, “I wondered if it might be possible to take communion on the moon, symbolizing the thought that God was revealing Himself there, too, as man reached out into the universe. For there are many of us in the NASA program who do trust that what we were doing is part of God’s eternal plan for man.”</a:t>
            </a:r>
          </a:p>
          <a:p>
            <a:pPr marL="1828800" marR="0">
              <a:spcBef>
                <a:spcPts val="0"/>
              </a:spcBef>
              <a:spcAft>
                <a:spcPts val="0"/>
              </a:spcAft>
            </a:pPr>
            <a:r>
              <a:rPr lang="en-US" sz="1000" dirty="0">
                <a:effectLst/>
                <a:latin typeface="Garamond" panose="02020404030301010803" pitchFamily="18" charset="0"/>
                <a:ea typeface="Calibri" panose="020F0502020204030204" pitchFamily="34" charset="0"/>
                <a:cs typeface="Times New Roman" panose="02020603050405020304" pitchFamily="18" charset="0"/>
              </a:rPr>
              <a:t> </a:t>
            </a:r>
          </a:p>
          <a:p>
            <a:pPr marL="1828800" marR="0">
              <a:spcBef>
                <a:spcPts val="0"/>
              </a:spcBef>
              <a:spcAft>
                <a:spcPts val="0"/>
              </a:spcAft>
            </a:pPr>
            <a:r>
              <a:rPr lang="en-US" sz="1000" dirty="0">
                <a:effectLst/>
                <a:latin typeface="Garamond" panose="02020404030301010803" pitchFamily="18" charset="0"/>
                <a:ea typeface="Calibri" panose="020F0502020204030204" pitchFamily="34" charset="0"/>
                <a:cs typeface="Times New Roman" panose="02020603050405020304" pitchFamily="18" charset="0"/>
              </a:rPr>
              <a:t>Aldrin read John 15:5, which he had printed on a notecard, before taking communion. The bread and wine he consumed became the first liquid ever poured, and the first food eaten, on another planetary body.</a:t>
            </a:r>
          </a:p>
        </p:txBody>
      </p:sp>
      <p:sp>
        <p:nvSpPr>
          <p:cNvPr id="3" name="TextBox 2">
            <a:extLst>
              <a:ext uri="{FF2B5EF4-FFF2-40B4-BE49-F238E27FC236}">
                <a16:creationId xmlns:a16="http://schemas.microsoft.com/office/drawing/2014/main" id="{E9AFB885-49C4-8343-5875-7A0F163C5F04}"/>
              </a:ext>
            </a:extLst>
          </p:cNvPr>
          <p:cNvSpPr txBox="1"/>
          <p:nvPr/>
        </p:nvSpPr>
        <p:spPr>
          <a:xfrm>
            <a:off x="717755" y="22431"/>
            <a:ext cx="7452489" cy="1569660"/>
          </a:xfrm>
          <a:prstGeom prst="rect">
            <a:avLst/>
          </a:prstGeom>
          <a:noFill/>
        </p:spPr>
        <p:txBody>
          <a:bodyPr wrap="none" rtlCol="0">
            <a:spAutoFit/>
          </a:bodyPr>
          <a:lstStyle/>
          <a:p>
            <a:pPr marL="285750" indent="-285750">
              <a:buFont typeface="Arial" panose="020B0604020202020204" pitchFamily="34" charset="0"/>
              <a:buChar char="•"/>
            </a:pPr>
            <a:r>
              <a:rPr lang="en-US" sz="1600" dirty="0"/>
              <a:t>We are in discussion with </a:t>
            </a:r>
            <a:r>
              <a:rPr lang="en-US" sz="1600" dirty="0" err="1"/>
              <a:t>Daved</a:t>
            </a:r>
            <a:r>
              <a:rPr lang="en-US" sz="1600" dirty="0"/>
              <a:t> </a:t>
            </a:r>
            <a:r>
              <a:rPr lang="en-US" sz="1600" u="sng" dirty="0"/>
              <a:t>Anthony</a:t>
            </a:r>
            <a:r>
              <a:rPr lang="en-US" sz="1600" dirty="0"/>
              <a:t> Schmidt, Head of Collections and Curation</a:t>
            </a:r>
          </a:p>
          <a:p>
            <a:pPr marL="742950" lvl="1" indent="-285750">
              <a:buFont typeface="Arial" panose="020B0604020202020204" pitchFamily="34" charset="0"/>
              <a:buChar char="•"/>
            </a:pPr>
            <a:r>
              <a:rPr lang="en-US" sz="1600" dirty="0"/>
              <a:t>professional, PhD in history, Presbyterian background</a:t>
            </a:r>
          </a:p>
          <a:p>
            <a:pPr marL="742950" lvl="1" indent="-285750">
              <a:buFont typeface="Arial" panose="020B0604020202020204" pitchFamily="34" charset="0"/>
              <a:buChar char="•"/>
            </a:pPr>
            <a:endParaRPr lang="en-US" sz="1600" dirty="0"/>
          </a:p>
          <a:p>
            <a:pPr marL="285750" indent="-285750">
              <a:buFont typeface="Arial" panose="020B0604020202020204" pitchFamily="34" charset="0"/>
              <a:buChar char="•"/>
            </a:pPr>
            <a:r>
              <a:rPr lang="en-US" sz="1600" dirty="0"/>
              <a:t>Chalice and Seal would be displayed together in a secure glass case</a:t>
            </a:r>
          </a:p>
          <a:p>
            <a:pPr marL="285750" indent="-285750">
              <a:buFont typeface="Arial" panose="020B0604020202020204" pitchFamily="34" charset="0"/>
              <a:buChar char="•"/>
            </a:pPr>
            <a:endParaRPr lang="en-US" sz="1600" dirty="0"/>
          </a:p>
          <a:p>
            <a:pPr marL="285750" indent="-285750">
              <a:buFont typeface="Arial" panose="020B0604020202020204" pitchFamily="34" charset="0"/>
              <a:buChar char="•"/>
            </a:pPr>
            <a:r>
              <a:rPr lang="en-US" sz="1600" dirty="0"/>
              <a:t>He is proposing text on placards as follows, though he is open to edits or suggestions</a:t>
            </a:r>
          </a:p>
        </p:txBody>
      </p:sp>
    </p:spTree>
    <p:extLst>
      <p:ext uri="{BB962C8B-B14F-4D97-AF65-F5344CB8AC3E}">
        <p14:creationId xmlns:p14="http://schemas.microsoft.com/office/powerpoint/2010/main" val="117890993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B84197D8-04AB-CF6E-7232-199DE9BE02C4}"/>
              </a:ext>
            </a:extLst>
          </p:cNvPr>
          <p:cNvSpPr txBox="1"/>
          <p:nvPr/>
        </p:nvSpPr>
        <p:spPr>
          <a:xfrm>
            <a:off x="366072" y="258901"/>
            <a:ext cx="8411855" cy="6340197"/>
          </a:xfrm>
          <a:prstGeom prst="rect">
            <a:avLst/>
          </a:prstGeom>
          <a:noFill/>
        </p:spPr>
        <p:txBody>
          <a:bodyPr wrap="none" rtlCol="0">
            <a:spAutoFit/>
          </a:bodyPr>
          <a:lstStyle/>
          <a:p>
            <a:pPr algn="ctr"/>
            <a:r>
              <a:rPr lang="en-US" sz="1600" dirty="0"/>
              <a:t>Some more details – timeline and loan agreement</a:t>
            </a:r>
          </a:p>
          <a:p>
            <a:pPr algn="ctr"/>
            <a:endParaRPr lang="en-US" sz="1600" dirty="0"/>
          </a:p>
          <a:p>
            <a:pPr marL="285750" indent="-285750">
              <a:buFont typeface="Arial" panose="020B0604020202020204" pitchFamily="34" charset="0"/>
              <a:buChar char="•"/>
            </a:pPr>
            <a:r>
              <a:rPr lang="en-US" sz="1600" dirty="0"/>
              <a:t>‘Soft’ opening to VIPs on Jan 19, 2023; open to public the following day</a:t>
            </a:r>
          </a:p>
          <a:p>
            <a:pPr marL="742950" lvl="1" indent="-285750">
              <a:buFont typeface="Arial" panose="020B0604020202020204" pitchFamily="34" charset="0"/>
              <a:buChar char="•"/>
            </a:pPr>
            <a:r>
              <a:rPr lang="en-US" sz="1600" dirty="0"/>
              <a:t>Rumors Aldrin might attend, though we have not been able to confirm</a:t>
            </a:r>
          </a:p>
          <a:p>
            <a:pPr marL="285750" indent="-285750">
              <a:buFont typeface="Arial" panose="020B0604020202020204" pitchFamily="34" charset="0"/>
              <a:buChar char="•"/>
            </a:pPr>
            <a:r>
              <a:rPr lang="en-US" sz="1600" dirty="0"/>
              <a:t>Need to have Chalice and Seal by Jan 10, 2023 for a 1 year loan</a:t>
            </a:r>
          </a:p>
          <a:p>
            <a:pPr marL="285750" indent="-285750">
              <a:buFont typeface="Arial" panose="020B0604020202020204" pitchFamily="34" charset="0"/>
              <a:buChar char="•"/>
            </a:pPr>
            <a:endParaRPr lang="en-US" sz="1600" dirty="0"/>
          </a:p>
          <a:p>
            <a:pPr marL="285750" indent="-285750">
              <a:buFont typeface="Arial" panose="020B0604020202020204" pitchFamily="34" charset="0"/>
              <a:buChar char="•"/>
            </a:pPr>
            <a:r>
              <a:rPr lang="en-US" sz="1600" dirty="0"/>
              <a:t>A commitment in the late October timeframe would best support this schedule</a:t>
            </a:r>
          </a:p>
          <a:p>
            <a:pPr marL="742950" lvl="1" indent="-285750">
              <a:buFont typeface="Arial" panose="020B0604020202020204" pitchFamily="34" charset="0"/>
              <a:buChar char="•"/>
            </a:pPr>
            <a:r>
              <a:rPr lang="en-US" sz="1600" dirty="0"/>
              <a:t>Ideally, this would be a Formal Session vote </a:t>
            </a:r>
            <a:r>
              <a:rPr lang="en-US" sz="1600" u="sng" dirty="0"/>
              <a:t>in October</a:t>
            </a:r>
            <a:endParaRPr lang="en-US" sz="1600" dirty="0"/>
          </a:p>
          <a:p>
            <a:pPr marL="742950" lvl="1" indent="-285750">
              <a:buFont typeface="Arial" panose="020B0604020202020204" pitchFamily="34" charset="0"/>
              <a:buChar char="•"/>
            </a:pPr>
            <a:r>
              <a:rPr lang="en-US" sz="1600" dirty="0"/>
              <a:t>need a vote of all Session members, not just a minimal quorum </a:t>
            </a:r>
          </a:p>
          <a:p>
            <a:pPr marL="742950" lvl="1" indent="-285750">
              <a:buFont typeface="Arial" panose="020B0604020202020204" pitchFamily="34" charset="0"/>
              <a:buChar char="•"/>
            </a:pPr>
            <a:endParaRPr lang="en-US" sz="1600" dirty="0"/>
          </a:p>
          <a:p>
            <a:pPr marL="285750" indent="-285750">
              <a:buFont typeface="Arial" panose="020B0604020202020204" pitchFamily="34" charset="0"/>
              <a:buChar char="•"/>
            </a:pPr>
            <a:r>
              <a:rPr lang="en-US" sz="1600" dirty="0"/>
              <a:t>We have a draft copy of the </a:t>
            </a:r>
            <a:r>
              <a:rPr lang="en-US" sz="1600" u="sng" dirty="0"/>
              <a:t>Loan Agreement  </a:t>
            </a:r>
            <a:r>
              <a:rPr lang="en-US" sz="1600" dirty="0"/>
              <a:t>(will be available on Session website) includes:</a:t>
            </a:r>
          </a:p>
          <a:p>
            <a:pPr marL="742950" lvl="1" indent="-285750">
              <a:buFont typeface="Arial" panose="020B0604020202020204" pitchFamily="34" charset="0"/>
              <a:buChar char="•"/>
            </a:pPr>
            <a:r>
              <a:rPr lang="en-US" sz="1600" dirty="0"/>
              <a:t>Defines loan items (will include images)</a:t>
            </a:r>
          </a:p>
          <a:p>
            <a:pPr marL="742950" lvl="1" indent="-285750">
              <a:buFont typeface="Arial" panose="020B0604020202020204" pitchFamily="34" charset="0"/>
              <a:buChar char="•"/>
            </a:pPr>
            <a:r>
              <a:rPr lang="en-US" sz="1600" dirty="0"/>
              <a:t>Care and Handling instructions (including option for us to mandate additional requests)</a:t>
            </a:r>
          </a:p>
          <a:p>
            <a:pPr marL="742950" lvl="1" indent="-285750">
              <a:buFont typeface="Arial" panose="020B0604020202020204" pitchFamily="34" charset="0"/>
              <a:buChar char="•"/>
            </a:pPr>
            <a:r>
              <a:rPr lang="en-US" sz="1600" dirty="0"/>
              <a:t>Mishap instructions (standard) – including to immediately contact us &amp; attempt no repairs</a:t>
            </a:r>
          </a:p>
          <a:p>
            <a:pPr marL="742950" lvl="1" indent="-285750">
              <a:buFont typeface="Arial" panose="020B0604020202020204" pitchFamily="34" charset="0"/>
              <a:buChar char="•"/>
            </a:pPr>
            <a:r>
              <a:rPr lang="en-US" sz="1600" dirty="0"/>
              <a:t>Insurance – they will insure to a price we agree upon, informed by an appraisal</a:t>
            </a:r>
          </a:p>
          <a:p>
            <a:pPr marL="1200150" lvl="2" indent="-285750">
              <a:buFont typeface="Arial" panose="020B0604020202020204" pitchFamily="34" charset="0"/>
              <a:buChar char="•"/>
            </a:pPr>
            <a:r>
              <a:rPr lang="en-US" sz="1400" dirty="0"/>
              <a:t>To be delivered 30 days prior to receipt of loan item (</a:t>
            </a:r>
            <a:r>
              <a:rPr lang="en-US" sz="1400" dirty="0" err="1"/>
              <a:t>i.e</a:t>
            </a:r>
            <a:r>
              <a:rPr lang="en-US" sz="1400" dirty="0"/>
              <a:t> Dec 10)</a:t>
            </a:r>
          </a:p>
          <a:p>
            <a:pPr marL="742950" lvl="1" indent="-285750">
              <a:buFont typeface="Arial" panose="020B0604020202020204" pitchFamily="34" charset="0"/>
              <a:buChar char="•"/>
            </a:pPr>
            <a:r>
              <a:rPr lang="en-US" sz="1600" dirty="0"/>
              <a:t>Return item only to us (Webster Presbyterian) </a:t>
            </a:r>
          </a:p>
          <a:p>
            <a:pPr marL="1200150" lvl="2" indent="-285750">
              <a:buFont typeface="Arial" panose="020B0604020202020204" pitchFamily="34" charset="0"/>
              <a:buChar char="•"/>
            </a:pPr>
            <a:r>
              <a:rPr lang="en-US" sz="1400" dirty="0"/>
              <a:t>More specifically, we can define this as Clerk of Session or someone comparable</a:t>
            </a:r>
          </a:p>
          <a:p>
            <a:pPr marL="742950" lvl="1" indent="-285750">
              <a:buFont typeface="Arial" panose="020B0604020202020204" pitchFamily="34" charset="0"/>
              <a:buChar char="•"/>
            </a:pPr>
            <a:r>
              <a:rPr lang="en-US" sz="1600" dirty="0"/>
              <a:t>Warranty of Title</a:t>
            </a:r>
          </a:p>
          <a:p>
            <a:pPr marL="1200150" lvl="2" indent="-285750">
              <a:buFont typeface="Arial" panose="020B0604020202020204" pitchFamily="34" charset="0"/>
              <a:buChar char="•"/>
            </a:pPr>
            <a:r>
              <a:rPr lang="en-US" sz="1400" dirty="0"/>
              <a:t>We declare ourselves as owner, as acknowledged by MOTB</a:t>
            </a:r>
          </a:p>
          <a:p>
            <a:pPr marL="1200150" lvl="2" indent="-285750">
              <a:buFont typeface="Arial" panose="020B0604020202020204" pitchFamily="34" charset="0"/>
              <a:buChar char="•"/>
            </a:pPr>
            <a:r>
              <a:rPr lang="en-US" sz="1400" dirty="0"/>
              <a:t>If any other claims are made, we will be informed and offered right to contes</a:t>
            </a:r>
            <a:r>
              <a:rPr lang="en-US" sz="1600" dirty="0"/>
              <a:t>t</a:t>
            </a:r>
          </a:p>
          <a:p>
            <a:pPr marL="742950" lvl="1" indent="-285750">
              <a:buFont typeface="Arial" panose="020B0604020202020204" pitchFamily="34" charset="0"/>
              <a:buChar char="•"/>
            </a:pPr>
            <a:r>
              <a:rPr lang="en-US" sz="1600" dirty="0"/>
              <a:t>Photography – MOTB has right to take photos for research and publication (publicity)</a:t>
            </a:r>
          </a:p>
          <a:p>
            <a:pPr marL="1200150" lvl="2" indent="-285750">
              <a:buFont typeface="Arial" panose="020B0604020202020204" pitchFamily="34" charset="0"/>
              <a:buChar char="•"/>
            </a:pPr>
            <a:r>
              <a:rPr lang="en-US" sz="1400" dirty="0"/>
              <a:t>Copies of publication to be provided to us when possible</a:t>
            </a:r>
          </a:p>
          <a:p>
            <a:pPr lvl="1"/>
            <a:endParaRPr lang="en-US" sz="1400" dirty="0"/>
          </a:p>
          <a:p>
            <a:pPr marL="285750" indent="-285750">
              <a:buFont typeface="Arial" panose="020B0604020202020204" pitchFamily="34" charset="0"/>
              <a:buChar char="•"/>
            </a:pPr>
            <a:r>
              <a:rPr lang="en-US" sz="1600" dirty="0"/>
              <a:t>Loan agreement reviewed/edited by Charlie Ward, Lawyer friend of WPC</a:t>
            </a:r>
          </a:p>
          <a:p>
            <a:endParaRPr lang="en-US" sz="1600" dirty="0"/>
          </a:p>
        </p:txBody>
      </p:sp>
    </p:spTree>
    <p:extLst>
      <p:ext uri="{BB962C8B-B14F-4D97-AF65-F5344CB8AC3E}">
        <p14:creationId xmlns:p14="http://schemas.microsoft.com/office/powerpoint/2010/main" val="302740698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B84197D8-04AB-CF6E-7232-199DE9BE02C4}"/>
              </a:ext>
            </a:extLst>
          </p:cNvPr>
          <p:cNvSpPr txBox="1"/>
          <p:nvPr/>
        </p:nvSpPr>
        <p:spPr>
          <a:xfrm>
            <a:off x="168056" y="448444"/>
            <a:ext cx="9052799" cy="6186309"/>
          </a:xfrm>
          <a:prstGeom prst="rect">
            <a:avLst/>
          </a:prstGeom>
          <a:noFill/>
        </p:spPr>
        <p:txBody>
          <a:bodyPr wrap="none" rtlCol="0">
            <a:spAutoFit/>
          </a:bodyPr>
          <a:lstStyle/>
          <a:p>
            <a:r>
              <a:rPr lang="en-US" sz="1800" dirty="0"/>
              <a:t>Logistics/security</a:t>
            </a:r>
          </a:p>
          <a:p>
            <a:pPr marL="285750" indent="-285750">
              <a:buFont typeface="Arial" panose="020B0604020202020204" pitchFamily="34" charset="0"/>
              <a:buChar char="•"/>
            </a:pPr>
            <a:r>
              <a:rPr lang="en-US" sz="1800" dirty="0"/>
              <a:t>We have received and reviewed a Facility report for the MOTB</a:t>
            </a:r>
          </a:p>
          <a:p>
            <a:pPr marL="742950" lvl="1" indent="-285750">
              <a:buFont typeface="Arial" panose="020B0604020202020204" pitchFamily="34" charset="0"/>
              <a:buChar char="•"/>
            </a:pPr>
            <a:r>
              <a:rPr lang="en-US" sz="1600" dirty="0"/>
              <a:t>A standard assessment of security for most major US museums</a:t>
            </a:r>
          </a:p>
          <a:p>
            <a:pPr marL="742950" lvl="1" indent="-285750">
              <a:buFont typeface="Arial" panose="020B0604020202020204" pitchFamily="34" charset="0"/>
              <a:buChar char="•"/>
            </a:pPr>
            <a:r>
              <a:rPr lang="en-US" sz="1600" dirty="0"/>
              <a:t>MOTB capabilities appear impressive</a:t>
            </a:r>
          </a:p>
          <a:p>
            <a:pPr marL="1200150" lvl="2" indent="-285750">
              <a:buFont typeface="Arial" panose="020B0604020202020204" pitchFamily="34" charset="0"/>
              <a:buChar char="•"/>
            </a:pPr>
            <a:r>
              <a:rPr lang="en-US" sz="1600" dirty="0"/>
              <a:t>Large well trained 24 hour security staff, to include proximity to exhibit</a:t>
            </a:r>
          </a:p>
          <a:p>
            <a:pPr marL="1200150" lvl="2" indent="-285750">
              <a:buFont typeface="Arial" panose="020B0604020202020204" pitchFamily="34" charset="0"/>
              <a:buChar char="•"/>
            </a:pPr>
            <a:r>
              <a:rPr lang="en-US" sz="1600" dirty="0"/>
              <a:t>Sophisticated alarm systems and secure access points, </a:t>
            </a:r>
            <a:r>
              <a:rPr lang="en-US" sz="1600" dirty="0" err="1"/>
              <a:t>etc</a:t>
            </a:r>
            <a:endParaRPr lang="en-US" sz="1600" dirty="0"/>
          </a:p>
          <a:p>
            <a:pPr marL="285750" indent="-285750">
              <a:buFont typeface="Arial" panose="020B0604020202020204" pitchFamily="34" charset="0"/>
              <a:buChar char="•"/>
            </a:pPr>
            <a:r>
              <a:rPr lang="en-US" sz="1600" dirty="0"/>
              <a:t>MOTB houses thousands of artifacts</a:t>
            </a:r>
          </a:p>
          <a:p>
            <a:pPr lvl="1"/>
            <a:r>
              <a:rPr lang="en-US" sz="1600" dirty="0"/>
              <a:t>arranged 91 loans of 400+ items last year – much experience with transport and security</a:t>
            </a:r>
          </a:p>
          <a:p>
            <a:pPr marL="285750" indent="-285750">
              <a:buFont typeface="Arial" panose="020B0604020202020204" pitchFamily="34" charset="0"/>
              <a:buChar char="•"/>
            </a:pPr>
            <a:r>
              <a:rPr lang="en-US" sz="1800" dirty="0"/>
              <a:t>Shipping/protection</a:t>
            </a:r>
          </a:p>
          <a:p>
            <a:pPr marL="742950" lvl="1" indent="-285750">
              <a:buFont typeface="Arial" panose="020B0604020202020204" pitchFamily="34" charset="0"/>
              <a:buChar char="•"/>
            </a:pPr>
            <a:r>
              <a:rPr lang="en-US" sz="1600" dirty="0"/>
              <a:t>they offer secure ‘white glove’ service where they transport to/from WPC</a:t>
            </a:r>
          </a:p>
          <a:p>
            <a:pPr marL="742950" lvl="1" indent="-285750">
              <a:buFont typeface="Arial" panose="020B0604020202020204" pitchFamily="34" charset="0"/>
              <a:buChar char="•"/>
            </a:pPr>
            <a:r>
              <a:rPr lang="en-US" sz="1600" dirty="0"/>
              <a:t>or courier option where we accompany</a:t>
            </a:r>
          </a:p>
          <a:p>
            <a:pPr marL="742950" lvl="1" indent="-285750">
              <a:buFont typeface="Arial" panose="020B0604020202020204" pitchFamily="34" charset="0"/>
              <a:buChar char="•"/>
            </a:pPr>
            <a:r>
              <a:rPr lang="en-US" sz="1600" dirty="0"/>
              <a:t>either at MOTB expense – we may lean towards first option</a:t>
            </a:r>
          </a:p>
          <a:p>
            <a:pPr marL="742950" lvl="1" indent="-285750">
              <a:buFont typeface="Arial" panose="020B0604020202020204" pitchFamily="34" charset="0"/>
              <a:buChar char="•"/>
            </a:pPr>
            <a:endParaRPr lang="en-US" dirty="0"/>
          </a:p>
          <a:p>
            <a:r>
              <a:rPr lang="en-US" dirty="0"/>
              <a:t>A</a:t>
            </a:r>
            <a:r>
              <a:rPr lang="en-US" sz="1800" dirty="0"/>
              <a:t>ppraisal</a:t>
            </a:r>
          </a:p>
          <a:p>
            <a:pPr marL="742950" lvl="1" indent="-285750">
              <a:buFont typeface="Arial" panose="020B0604020202020204" pitchFamily="34" charset="0"/>
              <a:buChar char="•"/>
            </a:pPr>
            <a:r>
              <a:rPr lang="en-US" dirty="0"/>
              <a:t>Will inform our insurance requests, and is of future value for WPC (future loans, </a:t>
            </a:r>
            <a:r>
              <a:rPr lang="en-US" dirty="0" err="1"/>
              <a:t>etc</a:t>
            </a:r>
            <a:r>
              <a:rPr lang="en-US" dirty="0"/>
              <a:t>)</a:t>
            </a:r>
          </a:p>
          <a:p>
            <a:pPr marL="742950" lvl="1" indent="-285750">
              <a:buFont typeface="Arial" panose="020B0604020202020204" pitchFamily="34" charset="0"/>
              <a:buChar char="•"/>
            </a:pPr>
            <a:r>
              <a:rPr lang="en-US" dirty="0"/>
              <a:t>Explored with various groups including Presbyterian Historical Foundation</a:t>
            </a:r>
          </a:p>
          <a:p>
            <a:pPr marL="742950" lvl="1" indent="-285750">
              <a:buFont typeface="Arial" panose="020B0604020202020204" pitchFamily="34" charset="0"/>
              <a:buChar char="•"/>
            </a:pPr>
            <a:r>
              <a:rPr lang="en-US" dirty="0"/>
              <a:t>Identified Allan </a:t>
            </a:r>
            <a:r>
              <a:rPr lang="en-US" dirty="0" err="1"/>
              <a:t>Stypeck</a:t>
            </a:r>
            <a:r>
              <a:rPr lang="en-US" dirty="0"/>
              <a:t>  (Washington DC appraiser who specializes in rare items)</a:t>
            </a:r>
          </a:p>
          <a:p>
            <a:pPr marL="742950" lvl="1" indent="-285750">
              <a:buFont typeface="Arial" panose="020B0604020202020204" pitchFamily="34" charset="0"/>
              <a:buChar char="•"/>
            </a:pPr>
            <a:r>
              <a:rPr lang="en-US" dirty="0"/>
              <a:t>He is well familiar with items and history and will work over zoom</a:t>
            </a:r>
          </a:p>
          <a:p>
            <a:pPr marL="742950" lvl="1" indent="-285750">
              <a:buFont typeface="Arial" panose="020B0604020202020204" pitchFamily="34" charset="0"/>
              <a:buChar char="•"/>
            </a:pPr>
            <a:r>
              <a:rPr lang="en-US" dirty="0"/>
              <a:t>Call will be open to any session member – being scheduled next week or so</a:t>
            </a:r>
          </a:p>
          <a:p>
            <a:pPr marL="742950" lvl="1" indent="-285750">
              <a:buFont typeface="Arial" panose="020B0604020202020204" pitchFamily="34" charset="0"/>
              <a:buChar char="•"/>
            </a:pPr>
            <a:r>
              <a:rPr lang="en-US" dirty="0"/>
              <a:t>Hard to price such an item, more to incentivize protection</a:t>
            </a:r>
          </a:p>
          <a:p>
            <a:pPr marL="1200150" lvl="2" indent="-285750">
              <a:buFont typeface="Arial" panose="020B0604020202020204" pitchFamily="34" charset="0"/>
              <a:buChar char="•"/>
            </a:pPr>
            <a:r>
              <a:rPr lang="en-US" sz="1600" dirty="0"/>
              <a:t>We will request an appraisal for both items individually</a:t>
            </a:r>
          </a:p>
          <a:p>
            <a:pPr marL="1200150" lvl="2" indent="-285750">
              <a:buFont typeface="Arial" panose="020B0604020202020204" pitchFamily="34" charset="0"/>
              <a:buChar char="•"/>
            </a:pPr>
            <a:r>
              <a:rPr lang="en-US" sz="1600" dirty="0"/>
              <a:t>Some folks thinking at least $ 10,000,000 total</a:t>
            </a:r>
          </a:p>
          <a:p>
            <a:pPr marL="742950" lvl="1" indent="-285750">
              <a:buFont typeface="Arial" panose="020B0604020202020204" pitchFamily="34" charset="0"/>
              <a:buChar char="•"/>
            </a:pPr>
            <a:r>
              <a:rPr lang="en-US" dirty="0"/>
              <a:t>Cost for appraisal - $ 300  - would like to request Session approve and fund this activity</a:t>
            </a:r>
          </a:p>
        </p:txBody>
      </p:sp>
    </p:spTree>
    <p:extLst>
      <p:ext uri="{BB962C8B-B14F-4D97-AF65-F5344CB8AC3E}">
        <p14:creationId xmlns:p14="http://schemas.microsoft.com/office/powerpoint/2010/main" val="20033595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B84197D8-04AB-CF6E-7232-199DE9BE02C4}"/>
              </a:ext>
            </a:extLst>
          </p:cNvPr>
          <p:cNvSpPr txBox="1"/>
          <p:nvPr/>
        </p:nvSpPr>
        <p:spPr>
          <a:xfrm>
            <a:off x="168056" y="448444"/>
            <a:ext cx="8562989" cy="6309420"/>
          </a:xfrm>
          <a:prstGeom prst="rect">
            <a:avLst/>
          </a:prstGeom>
          <a:noFill/>
        </p:spPr>
        <p:txBody>
          <a:bodyPr wrap="square" rtlCol="0">
            <a:spAutoFit/>
          </a:bodyPr>
          <a:lstStyle/>
          <a:p>
            <a:pPr algn="ctr"/>
            <a:r>
              <a:rPr lang="en-US" dirty="0"/>
              <a:t>WPC Thoughts/opinions</a:t>
            </a:r>
          </a:p>
          <a:p>
            <a:pPr algn="ctr"/>
            <a:endParaRPr lang="en-US" dirty="0"/>
          </a:p>
          <a:p>
            <a:pPr marL="285750" indent="-285750">
              <a:buFont typeface="Arial" panose="020B0604020202020204" pitchFamily="34" charset="0"/>
              <a:buChar char="•"/>
            </a:pPr>
            <a:r>
              <a:rPr lang="en-US" dirty="0"/>
              <a:t>Our committee position</a:t>
            </a:r>
          </a:p>
          <a:p>
            <a:pPr marL="742950" lvl="1" indent="-285750">
              <a:buFont typeface="Arial" panose="020B0604020202020204" pitchFamily="34" charset="0"/>
              <a:buChar char="•"/>
            </a:pPr>
            <a:r>
              <a:rPr lang="en-US" dirty="0"/>
              <a:t>We have not formally come to a consensus yet</a:t>
            </a:r>
          </a:p>
          <a:p>
            <a:pPr marL="742950" lvl="1" indent="-285750">
              <a:buFont typeface="Arial" panose="020B0604020202020204" pitchFamily="34" charset="0"/>
              <a:buChar char="•"/>
            </a:pPr>
            <a:r>
              <a:rPr lang="en-US" dirty="0"/>
              <a:t>Some lean in favor, others more hesitant</a:t>
            </a:r>
          </a:p>
          <a:p>
            <a:pPr marL="742950" lvl="1" indent="-285750">
              <a:buFont typeface="Arial" panose="020B0604020202020204" pitchFamily="34" charset="0"/>
              <a:buChar char="•"/>
            </a:pPr>
            <a:r>
              <a:rPr lang="en-US" dirty="0"/>
              <a:t>Generally becoming ‘more comfortable’ with the idea</a:t>
            </a:r>
          </a:p>
          <a:p>
            <a:pPr marL="742950" lvl="1" indent="-285750">
              <a:buFont typeface="Arial" panose="020B0604020202020204" pitchFamily="34" charset="0"/>
              <a:buChar char="•"/>
            </a:pPr>
            <a:r>
              <a:rPr lang="en-US" dirty="0"/>
              <a:t>Will provide with our recommendation next month</a:t>
            </a:r>
          </a:p>
          <a:p>
            <a:pPr marL="742950" lvl="1"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a:t>Others in church</a:t>
            </a:r>
          </a:p>
          <a:p>
            <a:pPr marL="742950" lvl="1" indent="-285750">
              <a:buFont typeface="Arial" panose="020B0604020202020204" pitchFamily="34" charset="0"/>
              <a:buChar char="•"/>
            </a:pPr>
            <a:r>
              <a:rPr lang="en-US" dirty="0"/>
              <a:t>Have talked this informally with various groups (covenant, bible studies, </a:t>
            </a:r>
            <a:r>
              <a:rPr lang="en-US" dirty="0" err="1"/>
              <a:t>etc</a:t>
            </a:r>
            <a:r>
              <a:rPr lang="en-US" dirty="0"/>
              <a:t>)</a:t>
            </a:r>
          </a:p>
          <a:p>
            <a:pPr marL="742950" lvl="1" indent="-285750">
              <a:buFont typeface="Arial" panose="020B0604020202020204" pitchFamily="34" charset="0"/>
              <a:buChar char="•"/>
            </a:pPr>
            <a:r>
              <a:rPr lang="en-US" dirty="0"/>
              <a:t>Focusing on ‘older’ folks – the Apollo generation who have real memories</a:t>
            </a:r>
          </a:p>
          <a:p>
            <a:pPr marL="742950" lvl="1" indent="-285750">
              <a:buFont typeface="Arial" panose="020B0604020202020204" pitchFamily="34" charset="0"/>
              <a:buChar char="•"/>
            </a:pPr>
            <a:r>
              <a:rPr lang="en-US" dirty="0"/>
              <a:t>Some hesitancy regarding risk of loss or MOTB views</a:t>
            </a:r>
          </a:p>
          <a:p>
            <a:pPr marL="1200150" lvl="2" indent="-285750">
              <a:buFont typeface="Arial" panose="020B0604020202020204" pitchFamily="34" charset="0"/>
              <a:buChar char="•"/>
            </a:pPr>
            <a:r>
              <a:rPr lang="en-US" sz="1400" dirty="0"/>
              <a:t>The Celtic Cross Gerald </a:t>
            </a:r>
            <a:r>
              <a:rPr lang="en-US" sz="1400" dirty="0" err="1"/>
              <a:t>Carr</a:t>
            </a:r>
            <a:r>
              <a:rPr lang="en-US" sz="1400" dirty="0"/>
              <a:t> flew on Skylab disappeared some years back – that still hurts</a:t>
            </a:r>
          </a:p>
          <a:p>
            <a:pPr marL="1200150" lvl="2" indent="-285750">
              <a:buFont typeface="Arial" panose="020B0604020202020204" pitchFamily="34" charset="0"/>
              <a:buChar char="•"/>
            </a:pPr>
            <a:r>
              <a:rPr lang="en-US" sz="1400" dirty="0"/>
              <a:t>The MOTB has been associated with evangelical and more right leaning views</a:t>
            </a:r>
          </a:p>
          <a:p>
            <a:pPr marL="1200150" lvl="2" indent="-285750">
              <a:buFont typeface="Arial" panose="020B0604020202020204" pitchFamily="34" charset="0"/>
              <a:buChar char="•"/>
            </a:pPr>
            <a:endParaRPr lang="en-US" sz="1400" dirty="0"/>
          </a:p>
          <a:p>
            <a:pPr marL="742950" lvl="1" indent="-285750">
              <a:buFont typeface="Arial" panose="020B0604020202020204" pitchFamily="34" charset="0"/>
              <a:buChar char="•"/>
            </a:pPr>
            <a:r>
              <a:rPr lang="en-US" sz="1600" dirty="0"/>
              <a:t>Still we are hearing more and more folks want to share our story, while we still have living memories to connect with it</a:t>
            </a:r>
          </a:p>
          <a:p>
            <a:pPr marL="742950" lvl="1" indent="-285750">
              <a:buFont typeface="Arial" panose="020B0604020202020204" pitchFamily="34" charset="0"/>
              <a:buChar char="•"/>
            </a:pPr>
            <a:endParaRPr lang="en-US" sz="1600" dirty="0"/>
          </a:p>
          <a:p>
            <a:pPr marL="742950" lvl="1" indent="-285750">
              <a:buFont typeface="Arial" panose="020B0604020202020204" pitchFamily="34" charset="0"/>
              <a:buChar char="•"/>
            </a:pPr>
            <a:r>
              <a:rPr lang="en-US" sz="1600" dirty="0"/>
              <a:t>We will attempt to meet with some members at the Crossing within the next week – the Apollo generation</a:t>
            </a:r>
          </a:p>
          <a:p>
            <a:pPr marL="742950" lvl="1" indent="-285750">
              <a:buFont typeface="Arial" panose="020B0604020202020204" pitchFamily="34" charset="0"/>
              <a:buChar char="•"/>
            </a:pPr>
            <a:endParaRPr lang="en-US" sz="1600" dirty="0"/>
          </a:p>
          <a:p>
            <a:pPr marL="285750" indent="-285750">
              <a:buFont typeface="Arial" panose="020B0604020202020204" pitchFamily="34" charset="0"/>
              <a:buChar char="•"/>
            </a:pPr>
            <a:r>
              <a:rPr lang="en-US" sz="1600" dirty="0"/>
              <a:t>There is also a desire to discuss the long term future of these items regardless of whether we pursue an MOTB loan</a:t>
            </a:r>
          </a:p>
          <a:p>
            <a:pPr lvl="1"/>
            <a:endParaRPr lang="en-US" dirty="0"/>
          </a:p>
        </p:txBody>
      </p:sp>
    </p:spTree>
    <p:extLst>
      <p:ext uri="{BB962C8B-B14F-4D97-AF65-F5344CB8AC3E}">
        <p14:creationId xmlns:p14="http://schemas.microsoft.com/office/powerpoint/2010/main" val="314070567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B84197D8-04AB-CF6E-7232-199DE9BE02C4}"/>
              </a:ext>
            </a:extLst>
          </p:cNvPr>
          <p:cNvSpPr txBox="1"/>
          <p:nvPr/>
        </p:nvSpPr>
        <p:spPr>
          <a:xfrm>
            <a:off x="138559" y="104315"/>
            <a:ext cx="8562989" cy="6740307"/>
          </a:xfrm>
          <a:prstGeom prst="rect">
            <a:avLst/>
          </a:prstGeom>
          <a:noFill/>
        </p:spPr>
        <p:txBody>
          <a:bodyPr wrap="square" rtlCol="0">
            <a:spAutoFit/>
          </a:bodyPr>
          <a:lstStyle/>
          <a:p>
            <a:pPr algn="ctr"/>
            <a:r>
              <a:rPr lang="en-US" dirty="0"/>
              <a:t>What in work/what next</a:t>
            </a:r>
          </a:p>
          <a:p>
            <a:pPr algn="ctr"/>
            <a:endParaRPr lang="en-US" dirty="0"/>
          </a:p>
          <a:p>
            <a:r>
              <a:rPr lang="en-US" dirty="0"/>
              <a:t>We will continue with efforts towards an appraisal (assuming approval), photography, and further informal discussions with WPC members</a:t>
            </a:r>
          </a:p>
          <a:p>
            <a:endParaRPr lang="en-US" dirty="0"/>
          </a:p>
          <a:p>
            <a:r>
              <a:rPr lang="en-US" dirty="0"/>
              <a:t>What we ask of Session</a:t>
            </a:r>
          </a:p>
          <a:p>
            <a:endParaRPr lang="en-US" dirty="0"/>
          </a:p>
          <a:p>
            <a:r>
              <a:rPr lang="en-US" dirty="0"/>
              <a:t>Fund an appraisal</a:t>
            </a:r>
          </a:p>
          <a:p>
            <a:endParaRPr lang="en-US" dirty="0"/>
          </a:p>
          <a:p>
            <a:pPr marL="285750" indent="-285750">
              <a:buFont typeface="Arial" panose="020B0604020202020204" pitchFamily="34" charset="0"/>
              <a:buChar char="•"/>
            </a:pPr>
            <a:r>
              <a:rPr lang="en-US" dirty="0">
                <a:solidFill>
                  <a:srgbClr val="C00000"/>
                </a:solidFill>
              </a:rPr>
              <a:t>Motion to approve</a:t>
            </a:r>
            <a:r>
              <a:rPr lang="en-US" dirty="0"/>
              <a:t> spending $ 300 to secure a formal appraisal of the WPC Communion Chalice and Presbyterian Seal that flew to the moon and returned on Apollo 11.    Purpose of appraisal is to inform an insurance agreement in support of a possible future loan of said items to the Museum of the Bible, and for future general reference and knowledge of the Session and congregation of Webster Presbyterian Church</a:t>
            </a:r>
          </a:p>
          <a:p>
            <a:pPr lvl="1"/>
            <a:endParaRPr lang="en-US" dirty="0"/>
          </a:p>
          <a:p>
            <a:endParaRPr lang="en-US" dirty="0"/>
          </a:p>
          <a:p>
            <a:r>
              <a:rPr lang="en-US" dirty="0"/>
              <a:t>Consider a 2023 loan to the Museum of the Bible </a:t>
            </a:r>
          </a:p>
          <a:p>
            <a:endParaRPr lang="en-US" dirty="0"/>
          </a:p>
          <a:p>
            <a:pPr marL="285750" indent="-285750">
              <a:buFont typeface="Arial" panose="020B0604020202020204" pitchFamily="34" charset="0"/>
              <a:buChar char="•"/>
            </a:pPr>
            <a:r>
              <a:rPr lang="en-US" dirty="0"/>
              <a:t>Please thoughtfully contemplate and pray on a forthcoming proposal, to loan the Apollo 11 Chalice and Presbyterian Seal to the MOTB, where we hope to conduct a formal discussion and vote at the October Session</a:t>
            </a:r>
          </a:p>
          <a:p>
            <a:pPr lvl="1"/>
            <a:endParaRPr lang="en-US" dirty="0"/>
          </a:p>
          <a:p>
            <a:pPr marL="285750" indent="-285750">
              <a:buFont typeface="Arial" panose="020B0604020202020204" pitchFamily="34" charset="0"/>
              <a:buChar char="•"/>
            </a:pPr>
            <a:r>
              <a:rPr lang="en-US" dirty="0"/>
              <a:t>Any additional thoughts/questions ?</a:t>
            </a:r>
          </a:p>
        </p:txBody>
      </p:sp>
    </p:spTree>
    <p:extLst>
      <p:ext uri="{BB962C8B-B14F-4D97-AF65-F5344CB8AC3E}">
        <p14:creationId xmlns:p14="http://schemas.microsoft.com/office/powerpoint/2010/main" val="476384691"/>
      </p:ext>
    </p:extLst>
  </p:cSld>
  <p:clrMapOvr>
    <a:masterClrMapping/>
  </p:clrMapOvr>
</p:sld>
</file>

<file path=ppt/theme/theme1.xml><?xml version="1.0" encoding="utf-8"?>
<a:theme xmlns:a="http://schemas.openxmlformats.org/drawingml/2006/main" name="als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als theme" id="{7C97ACA5-822B-3D4C-A0F3-95C876497429}" vid="{04547066-11EC-0247-921E-88317587046C}"/>
    </a:ext>
  </a:extLst>
</a:theme>
</file>

<file path=docProps/app.xml><?xml version="1.0" encoding="utf-8"?>
<Properties xmlns="http://schemas.openxmlformats.org/officeDocument/2006/extended-properties" xmlns:vt="http://schemas.openxmlformats.org/officeDocument/2006/docPropsVTypes">
  <Template>als theme</Template>
  <TotalTime>302</TotalTime>
  <Words>1889</Words>
  <Application>Microsoft Macintosh PowerPoint</Application>
  <PresentationFormat>On-screen Show (4:3)</PresentationFormat>
  <Paragraphs>157</Paragraphs>
  <Slides>8</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8</vt:i4>
      </vt:variant>
    </vt:vector>
  </HeadingPairs>
  <TitlesOfParts>
    <vt:vector size="14" baseType="lpstr">
      <vt:lpstr>Arial</vt:lpstr>
      <vt:lpstr>Calibri</vt:lpstr>
      <vt:lpstr>Calibri Light</vt:lpstr>
      <vt:lpstr>Garamond</vt:lpstr>
      <vt:lpstr>Lato</vt:lpstr>
      <vt:lpstr>als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Strahan, Alan L. (JSC-EG411)</dc:creator>
  <cp:lastModifiedBy>Microsoft Office User</cp:lastModifiedBy>
  <cp:revision>18</cp:revision>
  <dcterms:created xsi:type="dcterms:W3CDTF">2022-07-24T17:56:20Z</dcterms:created>
  <dcterms:modified xsi:type="dcterms:W3CDTF">2022-09-26T20:13:00Z</dcterms:modified>
</cp:coreProperties>
</file>