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8" r:id="rId1"/>
  </p:sldMasterIdLst>
  <p:notesMasterIdLst>
    <p:notesMasterId r:id="rId5"/>
  </p:notesMasterIdLst>
  <p:handoutMasterIdLst>
    <p:handoutMasterId r:id="rId6"/>
  </p:handoutMasterIdLst>
  <p:sldIdLst>
    <p:sldId id="278" r:id="rId2"/>
    <p:sldId id="290" r:id="rId3"/>
    <p:sldId id="291" r:id="rId4"/>
  </p:sldIdLst>
  <p:sldSz cx="9144000" cy="6858000" type="screen4x3"/>
  <p:notesSz cx="7077075" cy="9383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E0E0E0"/>
    <a:srgbClr val="F2F2F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1093" autoAdjust="0"/>
    <p:restoredTop sz="94660"/>
  </p:normalViewPr>
  <p:slideViewPr>
    <p:cSldViewPr>
      <p:cViewPr varScale="1">
        <p:scale>
          <a:sx n="60" d="100"/>
          <a:sy n="60" d="100"/>
        </p:scale>
        <p:origin x="5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1D73D54-BC0E-4E24-8B91-3C91BD9A3823}" type="datetimeFigureOut">
              <a:rPr lang="en-US"/>
              <a:pPr>
                <a:defRPr/>
              </a:pPr>
              <a:t>9/22/2015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EDC9C77-9296-4DA0-B8C2-3A30E95C2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wrap="square" lIns="94055" tIns="47028" rIns="94055" bIns="4702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153CFC5A-3C54-402D-B6EC-9C50E2C7C5FD}" type="datetime1">
              <a:rPr lang="en-US"/>
              <a:pPr>
                <a:defRPr/>
              </a:pPr>
              <a:t>9/22/2015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55" tIns="47028" rIns="94055" bIns="47028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7700"/>
            <a:ext cx="5661025" cy="4222750"/>
          </a:xfrm>
          <a:prstGeom prst="rect">
            <a:avLst/>
          </a:prstGeom>
        </p:spPr>
        <p:txBody>
          <a:bodyPr vert="horz" lIns="94055" tIns="47028" rIns="94055" bIns="4702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 anchor="b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wrap="square" lIns="94055" tIns="47028" rIns="94055" bIns="4702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A8EF0452-66C6-484D-905A-C6C4B6527C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4D841F-E31C-4881-9405-450B8AAF23DA}" type="datetime1">
              <a:rPr lang="en-US" smtClean="0"/>
              <a:pPr>
                <a:defRPr/>
              </a:pPr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7A0CD-A1CD-4E14-B52F-B535679602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1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11C3D-2163-4265-88FA-3DB8E523C3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1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D9CCF-813A-49E9-AA2B-FDE1AD2BD6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0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5C272D-FEA5-462C-B2DF-90D658019122}" type="datetime1">
              <a:rPr lang="en-US" smtClean="0"/>
              <a:pPr>
                <a:defRPr/>
              </a:pPr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30412-59CB-46B3-93BC-0475A241D2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9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7C0B9-7DC0-4D37-AFB6-CCC47833F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69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532DE-4C1E-4911-8228-E17E83FC7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2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7BBCF-A1DA-453D-A7BD-2B9AD4ACE1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29356-F16B-4BED-8302-6CDB22E61F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4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C54D3E-C590-4603-A098-A36F6E70B9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4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EC50-E2C5-4860-A263-DE555886C7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7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95925-653E-483B-9B27-F72BD6BA6C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9" r:id="rId1"/>
    <p:sldLayoutId id="2147484360" r:id="rId2"/>
    <p:sldLayoutId id="2147484361" r:id="rId3"/>
    <p:sldLayoutId id="2147484362" r:id="rId4"/>
    <p:sldLayoutId id="2147484363" r:id="rId5"/>
    <p:sldLayoutId id="2147484364" r:id="rId6"/>
    <p:sldLayoutId id="2147484365" r:id="rId7"/>
    <p:sldLayoutId id="2147484366" r:id="rId8"/>
    <p:sldLayoutId id="2147484367" r:id="rId9"/>
    <p:sldLayoutId id="2147484368" r:id="rId10"/>
    <p:sldLayoutId id="214748436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14255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4000" b="1" dirty="0"/>
              <a:t>WEBSTER </a:t>
            </a:r>
            <a:r>
              <a:rPr lang="en-US" sz="4000" b="1" dirty="0" smtClean="0"/>
              <a:t> PRESBYTERIAN  CHURCH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2016  Preliminary </a:t>
            </a:r>
            <a:r>
              <a:rPr lang="en-US" sz="4000" b="1" dirty="0" smtClean="0"/>
              <a:t>Budget Planning</a:t>
            </a:r>
            <a:endParaRPr 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Jimmy Spivey/Treasurer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September 22, 2015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44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u="sng" dirty="0" smtClean="0"/>
              <a:t>2016 </a:t>
            </a:r>
            <a:r>
              <a:rPr lang="en-US" sz="3200" b="1" u="sng" dirty="0" smtClean="0"/>
              <a:t>Proposed Budget </a:t>
            </a:r>
            <a:r>
              <a:rPr lang="en-US" sz="3200" b="1" u="sng" dirty="0" smtClean="0"/>
              <a:t>Changes </a:t>
            </a:r>
            <a:r>
              <a:rPr lang="en-US" sz="3200" b="1" u="sng" dirty="0" smtClean="0"/>
              <a:t>Summary by Committee</a:t>
            </a:r>
            <a:endParaRPr lang="en-US" sz="32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6388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3100" dirty="0" smtClean="0"/>
              <a:t>Worship/Music </a:t>
            </a:r>
            <a:r>
              <a:rPr lang="en-US" sz="3100" dirty="0" smtClean="0"/>
              <a:t>– 16.2k</a:t>
            </a:r>
            <a:r>
              <a:rPr lang="en-US" sz="3100" dirty="0" smtClean="0"/>
              <a:t> increase</a:t>
            </a:r>
            <a:r>
              <a:rPr lang="en-US" sz="3100" dirty="0" smtClean="0"/>
              <a:t> </a:t>
            </a:r>
            <a:endParaRPr lang="en-US" sz="3100" dirty="0" smtClean="0"/>
          </a:p>
          <a:p>
            <a:pPr lvl="1" eaLnBrk="1" hangingPunct="1"/>
            <a:r>
              <a:rPr lang="en-US" sz="3100" dirty="0" smtClean="0"/>
              <a:t>Added Honoria's for preachers, scholarships for AV and Choir.</a:t>
            </a:r>
            <a:endParaRPr lang="en-US" sz="3100" dirty="0" smtClean="0"/>
          </a:p>
          <a:p>
            <a:pPr marL="342900" lvl="1" indent="-342900" eaLnBrk="1" hangingPunct="1">
              <a:buFont typeface="Arial" charset="0"/>
              <a:buChar char="•"/>
            </a:pPr>
            <a:r>
              <a:rPr lang="en-US" sz="3100" dirty="0"/>
              <a:t>S&amp;F  - </a:t>
            </a:r>
            <a:r>
              <a:rPr lang="en-US" sz="3100" dirty="0" smtClean="0"/>
              <a:t>$</a:t>
            </a:r>
            <a:r>
              <a:rPr lang="en-US" sz="3100" dirty="0" smtClean="0"/>
              <a:t>7</a:t>
            </a:r>
            <a:r>
              <a:rPr lang="en-US" sz="3100" dirty="0" smtClean="0"/>
              <a:t>k decrease</a:t>
            </a:r>
            <a:endParaRPr lang="en-US" sz="3100" dirty="0" smtClean="0"/>
          </a:p>
          <a:p>
            <a:pPr lvl="1"/>
            <a:r>
              <a:rPr lang="en-US" sz="3100" dirty="0" smtClean="0"/>
              <a:t>Dropped flood insurance</a:t>
            </a:r>
          </a:p>
          <a:p>
            <a:r>
              <a:rPr lang="en-US" sz="3100" dirty="0" smtClean="0"/>
              <a:t>Mission – $12.4k increase</a:t>
            </a:r>
            <a:endParaRPr lang="en-US" sz="3100" dirty="0"/>
          </a:p>
          <a:p>
            <a:pPr eaLnBrk="1" hangingPunct="1"/>
            <a:r>
              <a:rPr lang="en-US" sz="3100" dirty="0" smtClean="0"/>
              <a:t>Admin/Personnel – $4.8k decrease</a:t>
            </a:r>
            <a:endParaRPr lang="en-US" sz="3100" dirty="0" smtClean="0"/>
          </a:p>
          <a:p>
            <a:pPr lvl="1" eaLnBrk="1" hangingPunct="1"/>
            <a:r>
              <a:rPr lang="en-US" sz="3100" dirty="0" smtClean="0"/>
              <a:t>No moving expense, some staff raises</a:t>
            </a:r>
            <a:r>
              <a:rPr lang="en-US" sz="3100" dirty="0" smtClean="0"/>
              <a:t>.</a:t>
            </a:r>
            <a:endParaRPr lang="en-US" sz="3100" dirty="0" smtClean="0"/>
          </a:p>
          <a:p>
            <a:r>
              <a:rPr lang="en-US" sz="3100" dirty="0" smtClean="0"/>
              <a:t>Youth – </a:t>
            </a:r>
            <a:r>
              <a:rPr lang="en-US" sz="3100" dirty="0" smtClean="0"/>
              <a:t>$4K increase</a:t>
            </a:r>
            <a:endParaRPr lang="en-US" sz="3100" dirty="0" smtClean="0"/>
          </a:p>
          <a:p>
            <a:pPr eaLnBrk="1" hangingPunct="1"/>
            <a:r>
              <a:rPr lang="en-US" dirty="0" smtClean="0"/>
              <a:t>No inputs from Campus Management, Adult Ministry, Fellowship, Care.  - Assumed 2015 budget for 2016</a:t>
            </a:r>
            <a:endParaRPr lang="en-US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2016 Preliminary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2015 budget is $703,22500</a:t>
            </a:r>
          </a:p>
          <a:p>
            <a:r>
              <a:rPr lang="en-US" dirty="0" smtClean="0"/>
              <a:t>2016 Preliminary is $724,802.32 (assuming 2015 for no committee inputs)</a:t>
            </a:r>
          </a:p>
          <a:p>
            <a:pPr lvl="1"/>
            <a:r>
              <a:rPr lang="en-US" dirty="0"/>
              <a:t>$21,577.32</a:t>
            </a:r>
            <a:r>
              <a:rPr lang="en-US" dirty="0"/>
              <a:t> </a:t>
            </a:r>
            <a:r>
              <a:rPr lang="en-US" dirty="0" smtClean="0"/>
              <a:t> increase from 2015 or 3%.</a:t>
            </a:r>
          </a:p>
          <a:p>
            <a:endParaRPr lang="en-US" dirty="0"/>
          </a:p>
          <a:p>
            <a:r>
              <a:rPr lang="en-US" dirty="0" smtClean="0"/>
              <a:t>2012-2014 Giving average is </a:t>
            </a:r>
            <a:r>
              <a:rPr lang="en-US" dirty="0"/>
              <a:t> </a:t>
            </a:r>
            <a:r>
              <a:rPr lang="en-US" dirty="0" smtClean="0"/>
              <a:t>$662,868.70</a:t>
            </a:r>
          </a:p>
          <a:p>
            <a:r>
              <a:rPr lang="en-US" dirty="0" smtClean="0"/>
              <a:t>Thru August giving best case projection is $683,109.00 for 2015</a:t>
            </a:r>
          </a:p>
          <a:p>
            <a:r>
              <a:rPr lang="en-US" dirty="0" smtClean="0"/>
              <a:t>3 loans outstanding on roof repair</a:t>
            </a:r>
          </a:p>
          <a:p>
            <a:pPr lvl="1"/>
            <a:r>
              <a:rPr lang="en-US" dirty="0" smtClean="0"/>
              <a:t> Line of Credit, Weaver-King, WPC Endowment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97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5553</TotalTime>
  <Words>145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ＭＳ Ｐゴシック</vt:lpstr>
      <vt:lpstr>Arial</vt:lpstr>
      <vt:lpstr>Calibri</vt:lpstr>
      <vt:lpstr>Times New Roman</vt:lpstr>
      <vt:lpstr>Wingdings 2</vt:lpstr>
      <vt:lpstr>Office Theme</vt:lpstr>
      <vt:lpstr> WEBSTER  PRESBYTERIAN  CHURCH  2016  Preliminary Budget Planning</vt:lpstr>
      <vt:lpstr>2016 Proposed Budget Changes Summary by Committee</vt:lpstr>
      <vt:lpstr>2016 Preliminary Budget</vt:lpstr>
    </vt:vector>
  </TitlesOfParts>
  <Company>Lockheed Martin Information Techology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Moede</dc:creator>
  <cp:lastModifiedBy>Jimmy L. Spivey</cp:lastModifiedBy>
  <cp:revision>464</cp:revision>
  <dcterms:created xsi:type="dcterms:W3CDTF">2010-10-15T02:31:10Z</dcterms:created>
  <dcterms:modified xsi:type="dcterms:W3CDTF">2015-09-22T23:01:46Z</dcterms:modified>
</cp:coreProperties>
</file>