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9" r:id="rId2"/>
    <p:sldId id="366" r:id="rId3"/>
    <p:sldId id="367" r:id="rId4"/>
    <p:sldId id="375" r:id="rId5"/>
    <p:sldId id="379" r:id="rId6"/>
    <p:sldId id="376" r:id="rId7"/>
    <p:sldId id="383" r:id="rId8"/>
    <p:sldId id="380" r:id="rId9"/>
    <p:sldId id="377" r:id="rId10"/>
    <p:sldId id="382" r:id="rId11"/>
    <p:sldId id="3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99CCFF"/>
    <a:srgbClr val="548DD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5" autoAdjust="0"/>
    <p:restoredTop sz="86294" autoAdjust="0"/>
  </p:normalViewPr>
  <p:slideViewPr>
    <p:cSldViewPr>
      <p:cViewPr varScale="1">
        <p:scale>
          <a:sx n="100" d="100"/>
          <a:sy n="100" d="100"/>
        </p:scale>
        <p:origin x="-19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4BAC4-B7F3-4D9E-BEDE-8DDC1548D810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E8D67-8200-4BE5-9A07-4C9BA43A93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6580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7C1A8-747E-4645-AFB7-25D14EDF30EF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0B0-20B1-44EA-ACCE-405C84F304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688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600200" y="359898"/>
            <a:ext cx="723900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600200" y="1850064"/>
            <a:ext cx="7239000" cy="1752600"/>
          </a:xfrm>
        </p:spPr>
        <p:txBody>
          <a:bodyPr tIns="0" anchor="ctr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8D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44752" y="-54"/>
            <a:ext cx="7699248" cy="6858054"/>
          </a:xfrm>
          <a:prstGeom prst="rect">
            <a:avLst/>
          </a:prstGeom>
          <a:solidFill>
            <a:srgbClr val="99CCFF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333488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676400"/>
            <a:ext cx="7498080" cy="45720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E450BA5-545D-42FD-9FD4-387DBED05D44}" type="datetimeFigureOut">
              <a:rPr lang="en-US" smtClean="0"/>
              <a:pPr/>
              <a:t>9/20/2014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444752" cy="14321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Arial" pitchFamily="34" charset="0"/>
          <a:ea typeface="+mj-ea"/>
          <a:cs typeface="Arial" pitchFamily="34" charset="0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rgbClr val="C00000"/>
        </a:buClr>
        <a:buSzPct val="80000"/>
        <a:buFont typeface="Wingdings 2"/>
        <a:buChar char=""/>
        <a:defRPr kumimoji="0" sz="32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rgbClr val="C00000"/>
        </a:buClr>
        <a:buFont typeface="Verdana"/>
        <a:buChar char="◦"/>
        <a:defRPr kumimoji="0" sz="28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rgbClr val="C00000"/>
        </a:buClr>
        <a:buFont typeface="Wingdings 2"/>
        <a:buChar char=""/>
        <a:defRPr kumimoji="0" sz="24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rgbClr val="C00000"/>
        </a:buClr>
        <a:buFont typeface="Wingdings 2"/>
        <a:buChar char=""/>
        <a:defRPr kumimoji="0" sz="20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rgbClr val="C00000"/>
        </a:buClr>
        <a:buFont typeface="Wingdings 2"/>
        <a:buChar char=""/>
        <a:defRPr kumimoji="0" sz="20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Webster Presbyterian Church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00200" y="1850064"/>
            <a:ext cx="7239000" cy="2721936"/>
          </a:xfrm>
        </p:spPr>
        <p:txBody>
          <a:bodyPr/>
          <a:lstStyle/>
          <a:p>
            <a:r>
              <a:rPr lang="en-US" sz="2400" dirty="0" smtClean="0"/>
              <a:t>Session Committee Alignment Overview for 2014</a:t>
            </a:r>
          </a:p>
          <a:p>
            <a:r>
              <a:rPr lang="en-US" sz="2400" dirty="0" smtClean="0"/>
              <a:t>Personnel Team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Chair: Kevin Wooten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Recommendations from SATF to Be Implemented/Adopted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Vision alignment </a:t>
            </a:r>
          </a:p>
          <a:p>
            <a:pPr lvl="1"/>
            <a:r>
              <a:rPr lang="en-US" dirty="0" smtClean="0"/>
              <a:t>Through new Performance Management System</a:t>
            </a:r>
          </a:p>
          <a:p>
            <a:r>
              <a:rPr lang="en-US" dirty="0" smtClean="0"/>
              <a:t>Financial Stewardship</a:t>
            </a:r>
          </a:p>
          <a:p>
            <a:pPr lvl="1"/>
            <a:r>
              <a:rPr lang="en-US" dirty="0" smtClean="0"/>
              <a:t>Through revised expense account forms/system for pastor and staff expenses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8469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Performance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Based on Management by Objectives System (modified)</a:t>
            </a:r>
          </a:p>
          <a:p>
            <a:r>
              <a:rPr lang="en-US" dirty="0" smtClean="0"/>
              <a:t>Premise is that clarification of expectations and “what is really important” is key to good performance management </a:t>
            </a:r>
          </a:p>
          <a:p>
            <a:r>
              <a:rPr lang="en-US" dirty="0" smtClean="0"/>
              <a:t>Based on joint establishment of goals and follow through</a:t>
            </a:r>
          </a:p>
          <a:p>
            <a:r>
              <a:rPr lang="en-US" dirty="0" smtClean="0"/>
              <a:t>New WPC Professional and Staff Performance Evaluation System will have four points:</a:t>
            </a:r>
          </a:p>
          <a:p>
            <a:pPr lvl="1"/>
            <a:r>
              <a:rPr lang="en-US" dirty="0" smtClean="0"/>
              <a:t>Job duties, functions, and responsibilities</a:t>
            </a:r>
          </a:p>
          <a:p>
            <a:pPr lvl="1"/>
            <a:r>
              <a:rPr lang="en-US" dirty="0" smtClean="0"/>
              <a:t>SMART goals</a:t>
            </a:r>
          </a:p>
          <a:p>
            <a:pPr lvl="1"/>
            <a:r>
              <a:rPr lang="en-US" dirty="0" smtClean="0"/>
              <a:t>Personal/Professional development</a:t>
            </a:r>
          </a:p>
          <a:p>
            <a:pPr lvl="1"/>
            <a:r>
              <a:rPr lang="en-US" dirty="0" smtClean="0"/>
              <a:t>Vision alignment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26663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Committee Alignment Presentation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Responsibilities and scope of committee</a:t>
            </a:r>
          </a:p>
          <a:p>
            <a:r>
              <a:rPr lang="en-US" dirty="0" smtClean="0"/>
              <a:t>Committee functions, duties, tasks</a:t>
            </a:r>
          </a:p>
          <a:p>
            <a:r>
              <a:rPr lang="en-US" dirty="0" smtClean="0"/>
              <a:t>Recommended general changes for alignment with new vision</a:t>
            </a:r>
          </a:p>
          <a:p>
            <a:r>
              <a:rPr lang="en-US" dirty="0" smtClean="0"/>
              <a:t>Strategic Analysis Task Force recommendations to be implemented</a:t>
            </a:r>
          </a:p>
          <a:p>
            <a:r>
              <a:rPr lang="en-US" dirty="0" smtClean="0"/>
              <a:t>Committee goals for 2014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Personnel Committee Responsibilities and Scope: Mission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n-US" b="1" dirty="0"/>
              <a:t>MISSION: </a:t>
            </a:r>
            <a:r>
              <a:rPr lang="en-US" dirty="0"/>
              <a:t>The Webster Presbyterian Church session formed the Personnel Committee to assist in implementing their Book of Order responsibilities.  </a:t>
            </a:r>
          </a:p>
          <a:p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The </a:t>
            </a:r>
            <a:r>
              <a:rPr lang="en-US" dirty="0"/>
              <a:t>session . . . has the responsibility . . . to provide for the administration of the program of the church, including employment of </a:t>
            </a:r>
            <a:r>
              <a:rPr lang="en-US" dirty="0" smtClean="0"/>
              <a:t>non-ordained </a:t>
            </a:r>
            <a:r>
              <a:rPr lang="en-US" dirty="0"/>
              <a:t>staff, with concern for equal employment opportunity, fair employment practices, personnel policies, and the annual review of the adequacy of compensation for all staff, including all employees. –Book of Order G-10.0102.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Personnel Committee Responsibilities and Scope: General Responsibilities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en-US" dirty="0"/>
              <a:t>The session personnel committee has the following responsibilities:</a:t>
            </a:r>
          </a:p>
          <a:p>
            <a:r>
              <a:rPr lang="en-US" dirty="0" smtClean="0"/>
              <a:t>Recommend </a:t>
            </a:r>
            <a:r>
              <a:rPr lang="en-US" dirty="0"/>
              <a:t>position descriptions for all staff.</a:t>
            </a:r>
          </a:p>
          <a:p>
            <a:r>
              <a:rPr lang="en-US" dirty="0" smtClean="0"/>
              <a:t>Manage </a:t>
            </a:r>
            <a:r>
              <a:rPr lang="en-US" dirty="0"/>
              <a:t>the hiring of lay staff with the pastor and the session committee the hired staff will support</a:t>
            </a:r>
          </a:p>
          <a:p>
            <a:r>
              <a:rPr lang="en-US" dirty="0" smtClean="0"/>
              <a:t>Review </a:t>
            </a:r>
            <a:r>
              <a:rPr lang="en-US" dirty="0"/>
              <a:t>and recommend to session compensation packages for all staff.</a:t>
            </a:r>
          </a:p>
          <a:p>
            <a:r>
              <a:rPr lang="en-US" dirty="0" smtClean="0"/>
              <a:t>Manage </a:t>
            </a:r>
            <a:r>
              <a:rPr lang="en-US" dirty="0"/>
              <a:t>budget and financial items assigned to the committee</a:t>
            </a:r>
          </a:p>
          <a:p>
            <a:r>
              <a:rPr lang="en-US" dirty="0" smtClean="0"/>
              <a:t>For </a:t>
            </a:r>
            <a:r>
              <a:rPr lang="en-US" dirty="0"/>
              <a:t>ordained staff oversee the completion of Presbytery Committee on Ministry and Board of Pension compensation forms.</a:t>
            </a:r>
          </a:p>
          <a:p>
            <a:r>
              <a:rPr lang="en-US" dirty="0" smtClean="0"/>
              <a:t>Recommend </a:t>
            </a:r>
            <a:r>
              <a:rPr lang="en-US" dirty="0"/>
              <a:t>personnel policies to the session.</a:t>
            </a:r>
          </a:p>
          <a:p>
            <a:r>
              <a:rPr lang="en-US" dirty="0" smtClean="0"/>
              <a:t>Encourage </a:t>
            </a:r>
            <a:r>
              <a:rPr lang="en-US" dirty="0"/>
              <a:t>professional growth and development for all staff.</a:t>
            </a:r>
          </a:p>
          <a:p>
            <a:r>
              <a:rPr lang="en-US" dirty="0" smtClean="0"/>
              <a:t>Recommend </a:t>
            </a:r>
            <a:r>
              <a:rPr lang="en-US" dirty="0"/>
              <a:t>to the session ways to manage risk exposures.</a:t>
            </a:r>
          </a:p>
          <a:p>
            <a:r>
              <a:rPr lang="en-US" dirty="0" smtClean="0"/>
              <a:t>Implement </a:t>
            </a:r>
            <a:r>
              <a:rPr lang="en-US" dirty="0"/>
              <a:t>a plan of equal employment opportunities, developed in consultation with the presbytery and approved by the session.</a:t>
            </a:r>
          </a:p>
          <a:p>
            <a:r>
              <a:rPr lang="en-US" dirty="0" smtClean="0"/>
              <a:t>Provide </a:t>
            </a:r>
            <a:r>
              <a:rPr lang="en-US" dirty="0"/>
              <a:t>for an annual review process to assist in work planning.</a:t>
            </a:r>
          </a:p>
          <a:p>
            <a:r>
              <a:rPr lang="en-US" dirty="0" smtClean="0"/>
              <a:t>Act </a:t>
            </a:r>
            <a:r>
              <a:rPr lang="en-US" dirty="0"/>
              <a:t>as a support group for the pastor and other members of the staff.</a:t>
            </a:r>
          </a:p>
          <a:p>
            <a:r>
              <a:rPr lang="en-US" dirty="0" smtClean="0"/>
              <a:t>Confer </a:t>
            </a:r>
            <a:r>
              <a:rPr lang="en-US" dirty="0"/>
              <a:t>with the pastor on any important issues of concern.</a:t>
            </a:r>
          </a:p>
        </p:txBody>
      </p:sp>
    </p:spTree>
    <p:extLst>
      <p:ext uri="{BB962C8B-B14F-4D97-AF65-F5344CB8AC3E}">
        <p14:creationId xmlns:p14="http://schemas.microsoft.com/office/powerpoint/2010/main" xmlns="" val="2053881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Personnel Committee Responsibilities and Scope: </a:t>
            </a:r>
            <a:r>
              <a:rPr lang="en-US" sz="3200" dirty="0" smtClean="0"/>
              <a:t>Committee Interfaces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en-US" dirty="0" smtClean="0"/>
              <a:t>The personnel committee interfaces to the following:</a:t>
            </a:r>
          </a:p>
          <a:p>
            <a:r>
              <a:rPr lang="en-US" dirty="0" smtClean="0"/>
              <a:t>with Stewardship and Finance establish and manage budgets for compensation packages for all staff and for assigned budget items</a:t>
            </a:r>
          </a:p>
          <a:p>
            <a:r>
              <a:rPr lang="en-US" dirty="0" smtClean="0"/>
              <a:t>with each session committee that has staff supporting their mission to develop job descriptions, training and development plans, annual review feedback, and appropriate compensation packages.</a:t>
            </a:r>
          </a:p>
          <a:p>
            <a:r>
              <a:rPr lang="en-US" dirty="0" smtClean="0"/>
              <a:t>with the Clerk of Session who is responsible for  the completion of Presbytery Committee on Ministry and Board of Pension compensation 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1117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Personnel Committee Responsibilities and Scope: </a:t>
            </a:r>
            <a:r>
              <a:rPr lang="en-US" sz="3200" dirty="0" smtClean="0"/>
              <a:t>Potential Issues Faced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dirty="0"/>
              <a:t>The following are some of the potential issues that the personnel committee might need to address:</a:t>
            </a:r>
          </a:p>
          <a:p>
            <a:r>
              <a:rPr lang="en-US" dirty="0" smtClean="0"/>
              <a:t>Those </a:t>
            </a:r>
            <a:r>
              <a:rPr lang="en-US" dirty="0"/>
              <a:t>related to personnel policies</a:t>
            </a:r>
          </a:p>
          <a:p>
            <a:r>
              <a:rPr lang="en-US" dirty="0" smtClean="0"/>
              <a:t>Questions </a:t>
            </a:r>
            <a:r>
              <a:rPr lang="en-US" dirty="0"/>
              <a:t>of  compensation</a:t>
            </a:r>
          </a:p>
          <a:p>
            <a:r>
              <a:rPr lang="en-US" dirty="0" smtClean="0"/>
              <a:t>Professional </a:t>
            </a:r>
            <a:r>
              <a:rPr lang="en-US" dirty="0"/>
              <a:t>development issues</a:t>
            </a:r>
          </a:p>
          <a:p>
            <a:r>
              <a:rPr lang="en-US" dirty="0" smtClean="0"/>
              <a:t>Work </a:t>
            </a:r>
            <a:r>
              <a:rPr lang="en-US" dirty="0"/>
              <a:t>with the broader church and community</a:t>
            </a:r>
          </a:p>
          <a:p>
            <a:r>
              <a:rPr lang="en-US" dirty="0" smtClean="0"/>
              <a:t>Work </a:t>
            </a:r>
            <a:r>
              <a:rPr lang="en-US" dirty="0"/>
              <a:t>planning and evaluation</a:t>
            </a:r>
          </a:p>
          <a:p>
            <a:r>
              <a:rPr lang="en-US" dirty="0" smtClean="0"/>
              <a:t>Staff </a:t>
            </a:r>
            <a:r>
              <a:rPr lang="en-US" dirty="0"/>
              <a:t>relationships</a:t>
            </a:r>
          </a:p>
          <a:p>
            <a:r>
              <a:rPr lang="en-US" dirty="0" smtClean="0"/>
              <a:t>Study </a:t>
            </a:r>
            <a:r>
              <a:rPr lang="en-US" dirty="0"/>
              <a:t>leaves and sabbaticals</a:t>
            </a:r>
          </a:p>
          <a:p>
            <a:r>
              <a:rPr lang="en-US" dirty="0" smtClean="0"/>
              <a:t>Matters </a:t>
            </a:r>
            <a:r>
              <a:rPr lang="en-US" dirty="0"/>
              <a:t>referred to it by the session.</a:t>
            </a:r>
          </a:p>
        </p:txBody>
      </p:sp>
    </p:spTree>
    <p:extLst>
      <p:ext uri="{BB962C8B-B14F-4D97-AF65-F5344CB8AC3E}">
        <p14:creationId xmlns:p14="http://schemas.microsoft.com/office/powerpoint/2010/main" xmlns="" val="1769224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Personnel Committee Responsibilities and Scope: Potential Benefits of Committee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n-US" dirty="0"/>
              <a:t>The session personnel committee can provide the following benefits:</a:t>
            </a:r>
          </a:p>
          <a:p>
            <a:r>
              <a:rPr lang="en-US" dirty="0" smtClean="0"/>
              <a:t>An </a:t>
            </a:r>
            <a:r>
              <a:rPr lang="en-US" dirty="0"/>
              <a:t>orderly, focused and considerate way for sessions to build a healthy work environment.</a:t>
            </a:r>
          </a:p>
          <a:p>
            <a:r>
              <a:rPr lang="en-US" dirty="0" smtClean="0"/>
              <a:t>Recommendations </a:t>
            </a:r>
            <a:r>
              <a:rPr lang="en-US" dirty="0"/>
              <a:t>to the session of policies, procedures and practices that anticipate outcomes before they happen.</a:t>
            </a:r>
          </a:p>
          <a:p>
            <a:r>
              <a:rPr lang="en-US" dirty="0" smtClean="0"/>
              <a:t>Counsel </a:t>
            </a:r>
            <a:r>
              <a:rPr lang="en-US" dirty="0"/>
              <a:t>and support for the staff.</a:t>
            </a:r>
          </a:p>
          <a:p>
            <a:r>
              <a:rPr lang="en-US" dirty="0" smtClean="0"/>
              <a:t>A </a:t>
            </a:r>
            <a:r>
              <a:rPr lang="en-US" dirty="0"/>
              <a:t>place where issues can be dealt with before they are personal situations.</a:t>
            </a:r>
          </a:p>
          <a:p>
            <a:r>
              <a:rPr lang="en-US" dirty="0" smtClean="0"/>
              <a:t>Shared </a:t>
            </a:r>
            <a:r>
              <a:rPr lang="en-US" dirty="0"/>
              <a:t>expectations so there are no surprises.</a:t>
            </a:r>
          </a:p>
          <a:p>
            <a:r>
              <a:rPr lang="en-US" dirty="0" smtClean="0"/>
              <a:t>Insure </a:t>
            </a:r>
            <a:r>
              <a:rPr lang="en-US" dirty="0"/>
              <a:t>compliance with appropriate laws associated with personnel issues.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139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Personnel Committee Members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Kevin Wooten</a:t>
            </a:r>
          </a:p>
          <a:p>
            <a:r>
              <a:rPr lang="en-US" dirty="0" smtClean="0"/>
              <a:t>Courtenay Clifford</a:t>
            </a:r>
          </a:p>
          <a:p>
            <a:r>
              <a:rPr lang="en-US" dirty="0" smtClean="0"/>
              <a:t>Kathy Braeuer</a:t>
            </a:r>
            <a:endParaRPr lang="en-US" dirty="0" smtClean="0"/>
          </a:p>
          <a:p>
            <a:r>
              <a:rPr lang="en-US" dirty="0" smtClean="0"/>
              <a:t>John Jordan </a:t>
            </a:r>
            <a:endParaRPr lang="en-US" dirty="0" smtClean="0"/>
          </a:p>
          <a:p>
            <a:r>
              <a:rPr lang="en-US" dirty="0" smtClean="0"/>
              <a:t>Janis Edwards</a:t>
            </a:r>
            <a:endParaRPr lang="en-US" dirty="0" smtClean="0"/>
          </a:p>
          <a:p>
            <a:r>
              <a:rPr lang="en-US" dirty="0" smtClean="0"/>
              <a:t>Helen Rose Moore (ex officio)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647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Recommended General Changes for Alignment With New Vision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Short-Term (1-2 years)</a:t>
            </a:r>
          </a:p>
          <a:p>
            <a:pPr lvl="1"/>
            <a:r>
              <a:rPr lang="en-US" dirty="0" smtClean="0"/>
              <a:t>Implement new Performance Management System</a:t>
            </a:r>
          </a:p>
          <a:p>
            <a:pPr lvl="1"/>
            <a:r>
              <a:rPr lang="en-US" dirty="0" smtClean="0"/>
              <a:t>Increase </a:t>
            </a:r>
            <a:r>
              <a:rPr lang="en-US" dirty="0" smtClean="0"/>
              <a:t>staff development </a:t>
            </a:r>
            <a:r>
              <a:rPr lang="en-US" dirty="0" smtClean="0"/>
              <a:t>for </a:t>
            </a:r>
            <a:r>
              <a:rPr lang="en-US" dirty="0" smtClean="0"/>
              <a:t>capacity building</a:t>
            </a:r>
            <a:endParaRPr lang="en-US" dirty="0" smtClean="0"/>
          </a:p>
          <a:p>
            <a:pPr lvl="1"/>
            <a:r>
              <a:rPr lang="en-US" dirty="0" smtClean="0"/>
              <a:t>Make personnel </a:t>
            </a:r>
            <a:r>
              <a:rPr lang="en-US" dirty="0" smtClean="0"/>
              <a:t>policies and documents </a:t>
            </a:r>
            <a:r>
              <a:rPr lang="en-US" dirty="0" smtClean="0"/>
              <a:t>more visible and accessible</a:t>
            </a:r>
          </a:p>
          <a:p>
            <a:r>
              <a:rPr lang="en-US" dirty="0" smtClean="0"/>
              <a:t>Long-Term (3-5 years)</a:t>
            </a:r>
          </a:p>
          <a:p>
            <a:pPr lvl="1"/>
            <a:r>
              <a:rPr lang="en-US" dirty="0" smtClean="0"/>
              <a:t>Create web-based application system (posting, application, tracking)</a:t>
            </a:r>
          </a:p>
          <a:p>
            <a:pPr lvl="1"/>
            <a:r>
              <a:rPr lang="en-US" dirty="0" smtClean="0"/>
              <a:t>Annual employee development needs assessment and quality of work-life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166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6">
      <a:dk1>
        <a:srgbClr val="00B0F0"/>
      </a:dk1>
      <a:lt1>
        <a:srgbClr val="0070C0"/>
      </a:lt1>
      <a:dk2>
        <a:srgbClr val="464653"/>
      </a:dk2>
      <a:lt2>
        <a:srgbClr val="DDE9EC"/>
      </a:lt2>
      <a:accent1>
        <a:srgbClr val="00B050"/>
      </a:accent1>
      <a:accent2>
        <a:srgbClr val="FFC000"/>
      </a:accent2>
      <a:accent3>
        <a:srgbClr val="518592"/>
      </a:accent3>
      <a:accent4>
        <a:srgbClr val="FADA7A"/>
      </a:accent4>
      <a:accent5>
        <a:srgbClr val="000000"/>
      </a:accent5>
      <a:accent6>
        <a:srgbClr val="000000"/>
      </a:accent6>
      <a:hlink>
        <a:srgbClr val="0070C0"/>
      </a:hlink>
      <a:folHlink>
        <a:srgbClr val="6B56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2294</TotalTime>
  <Words>719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Webster Presbyterian Church</vt:lpstr>
      <vt:lpstr>Committee Alignment Presentation Template</vt:lpstr>
      <vt:lpstr>Personnel Committee Responsibilities and Scope: Mission</vt:lpstr>
      <vt:lpstr>Personnel Committee Responsibilities and Scope: General Responsibilities</vt:lpstr>
      <vt:lpstr>Personnel Committee Responsibilities and Scope: Committee Interfaces</vt:lpstr>
      <vt:lpstr>Personnel Committee Responsibilities and Scope: Potential Issues Faced</vt:lpstr>
      <vt:lpstr>Personnel Committee Responsibilities and Scope: Potential Benefits of Committee</vt:lpstr>
      <vt:lpstr>Personnel Committee Members</vt:lpstr>
      <vt:lpstr>Recommended General Changes for Alignment With New Vision</vt:lpstr>
      <vt:lpstr>Recommendations from SATF to Be Implemented/Adopted</vt:lpstr>
      <vt:lpstr>New Performance Management System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WEBSTER PRESYBYTERIAN CHURCH</dc:title>
  <dc:creator>Kevin</dc:creator>
  <cp:lastModifiedBy>user</cp:lastModifiedBy>
  <cp:revision>157</cp:revision>
  <dcterms:created xsi:type="dcterms:W3CDTF">2013-02-09T01:51:08Z</dcterms:created>
  <dcterms:modified xsi:type="dcterms:W3CDTF">2014-09-21T01:28:33Z</dcterms:modified>
</cp:coreProperties>
</file>