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58" r:id="rId1"/>
  </p:sldMasterIdLst>
  <p:notesMasterIdLst>
    <p:notesMasterId r:id="rId9"/>
  </p:notesMasterIdLst>
  <p:handoutMasterIdLst>
    <p:handoutMasterId r:id="rId10"/>
  </p:handoutMasterIdLst>
  <p:sldIdLst>
    <p:sldId id="278" r:id="rId2"/>
    <p:sldId id="306" r:id="rId3"/>
    <p:sldId id="290" r:id="rId4"/>
    <p:sldId id="313" r:id="rId5"/>
    <p:sldId id="314" r:id="rId6"/>
    <p:sldId id="315" r:id="rId7"/>
    <p:sldId id="316" r:id="rId8"/>
  </p:sldIdLst>
  <p:sldSz cx="9144000" cy="6858000" type="screen4x3"/>
  <p:notesSz cx="7077075" cy="93837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D3D3"/>
    <a:srgbClr val="E0E0E0"/>
    <a:srgbClr val="F2F2F2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93" autoAdjust="0"/>
    <p:restoredTop sz="94660"/>
  </p:normalViewPr>
  <p:slideViewPr>
    <p:cSldViewPr>
      <p:cViewPr varScale="1">
        <p:scale>
          <a:sx n="72" d="100"/>
          <a:sy n="72" d="100"/>
        </p:scale>
        <p:origin x="4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2014 Proposed Budget</a:t>
            </a:r>
          </a:p>
        </c:rich>
      </c:tx>
      <c:overlay val="0"/>
    </c:title>
    <c:autoTitleDeleted val="0"/>
    <c:plotArea>
      <c:layout/>
      <c:pie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1D73D54-BC0E-4E24-8B91-3C91BD9A3823}" type="datetimeFigureOut">
              <a:rPr lang="en-US"/>
              <a:pPr>
                <a:defRPr/>
              </a:pPr>
              <a:t>9/24/2014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222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91222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EDC9C77-9296-4DA0-B8C2-3A30E95C2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92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wrap="square" lIns="94055" tIns="47028" rIns="94055" bIns="47028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153CFC5A-3C54-402D-B6EC-9C50E2C7C5FD}" type="datetime1">
              <a:rPr lang="en-US"/>
              <a:pPr>
                <a:defRPr/>
              </a:pPr>
              <a:t>9/24/2014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703263"/>
            <a:ext cx="4692650" cy="3519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55" tIns="47028" rIns="94055" bIns="47028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7700"/>
            <a:ext cx="5661025" cy="4222750"/>
          </a:xfrm>
          <a:prstGeom prst="rect">
            <a:avLst/>
          </a:prstGeom>
        </p:spPr>
        <p:txBody>
          <a:bodyPr vert="horz" lIns="94055" tIns="47028" rIns="94055" bIns="4702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2225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 anchor="b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912225"/>
            <a:ext cx="3067050" cy="469900"/>
          </a:xfrm>
          <a:prstGeom prst="rect">
            <a:avLst/>
          </a:prstGeom>
        </p:spPr>
        <p:txBody>
          <a:bodyPr vert="horz" wrap="square" lIns="94055" tIns="47028" rIns="94055" bIns="47028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A8EF0452-66C6-484D-905A-C6C4B6527C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71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4D841F-E31C-4881-9405-450B8AAF23DA}" type="datetime1">
              <a:rPr lang="en-US" smtClean="0"/>
              <a:pPr>
                <a:defRPr/>
              </a:pPr>
              <a:t>9/24/2014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27A0CD-A1CD-4E14-B52F-B5356796026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519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E11C3D-2163-4265-88FA-3DB8E523C3D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619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AD9CCF-813A-49E9-AA2B-FDE1AD2BD6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83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0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5C272D-FEA5-462C-B2DF-90D658019122}" type="datetime1">
              <a:rPr lang="en-US" smtClean="0"/>
              <a:pPr>
                <a:defRPr/>
              </a:pPr>
              <a:t>9/24/2014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830412-59CB-46B3-93BC-0475A241D2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69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7C0B9-7DC0-4D37-AFB6-CCC47833FBA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699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4532DE-4C1E-4911-8228-E17E83FC7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2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97BBCF-A1DA-453D-A7BD-2B9AD4ACE17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67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229356-F16B-4BED-8302-6CDB22E61F9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48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C54D3E-C590-4603-A098-A36F6E70B93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4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5EC50-E2C5-4860-A263-DE555886C7D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37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295925-653E-483B-9B27-F72BD6BA6C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9" r:id="rId1"/>
    <p:sldLayoutId id="2147484360" r:id="rId2"/>
    <p:sldLayoutId id="2147484361" r:id="rId3"/>
    <p:sldLayoutId id="2147484362" r:id="rId4"/>
    <p:sldLayoutId id="2147484363" r:id="rId5"/>
    <p:sldLayoutId id="2147484364" r:id="rId6"/>
    <p:sldLayoutId id="2147484365" r:id="rId7"/>
    <p:sldLayoutId id="2147484366" r:id="rId8"/>
    <p:sldLayoutId id="2147484367" r:id="rId9"/>
    <p:sldLayoutId id="2147484368" r:id="rId10"/>
    <p:sldLayoutId id="214748436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762000" y="14255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</a:t>
            </a:r>
            <a:r>
              <a:rPr lang="en-US" sz="4000" b="1" dirty="0"/>
              <a:t>WEBSTER </a:t>
            </a:r>
            <a:r>
              <a:rPr lang="en-US" sz="4000" b="1" dirty="0" smtClean="0"/>
              <a:t> PRESBYTERIAN  CHURCH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>2015  Budget Planning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dirty="0" smtClean="0"/>
              <a:t>Jimmy Spivey</a:t>
            </a:r>
            <a:br>
              <a:rPr lang="en-US" sz="4000" dirty="0" smtClean="0"/>
            </a:br>
            <a:r>
              <a:rPr lang="en-US" sz="4000" dirty="0" smtClean="0"/>
              <a:t>Treasurer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September 23,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smtClean="0"/>
              <a:t>Proposed 2015 Budget Summary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86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2013 Budget was </a:t>
            </a:r>
            <a:r>
              <a:rPr lang="en-US" sz="3600" dirty="0"/>
              <a:t>$</a:t>
            </a:r>
            <a:r>
              <a:rPr lang="en-US" sz="3600" dirty="0" smtClean="0"/>
              <a:t>669,372.00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2014 Budget is $674,736.00</a:t>
            </a:r>
          </a:p>
          <a:p>
            <a:pPr>
              <a:defRPr/>
            </a:pPr>
            <a:r>
              <a:rPr lang="en-US" sz="3600" dirty="0" smtClean="0"/>
              <a:t>2015 </a:t>
            </a:r>
            <a:r>
              <a:rPr lang="en-US" sz="3600" dirty="0"/>
              <a:t>Proposed Budget is   $</a:t>
            </a:r>
            <a:r>
              <a:rPr lang="en-US" sz="3600" dirty="0" smtClean="0"/>
              <a:t>758,976.90 </a:t>
            </a:r>
            <a:endParaRPr lang="en-US" sz="3600" dirty="0"/>
          </a:p>
          <a:p>
            <a:pPr lvl="1">
              <a:defRPr/>
            </a:pPr>
            <a:r>
              <a:rPr lang="en-US" dirty="0" smtClean="0"/>
              <a:t>Increase of </a:t>
            </a:r>
            <a:r>
              <a:rPr lang="en-US" dirty="0"/>
              <a:t>  </a:t>
            </a:r>
            <a:r>
              <a:rPr lang="en-US" dirty="0" smtClean="0"/>
              <a:t>$84,240.88 ( 12.5%)</a:t>
            </a: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6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6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800" u="sng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1F7E73-9312-4F77-82B0-1B8E5B21FE68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9445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b="1" u="sng" dirty="0" smtClean="0"/>
              <a:t>2015 Proposed Budget Increase Summary by Committee</a:t>
            </a:r>
            <a:endParaRPr lang="en-US" sz="3200" u="sng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6388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endParaRPr lang="en-US" sz="2400" dirty="0" smtClean="0"/>
          </a:p>
          <a:p>
            <a:r>
              <a:rPr lang="en-US" sz="2800" dirty="0"/>
              <a:t>Admin/Personnel -  </a:t>
            </a:r>
            <a:r>
              <a:rPr lang="en-US" sz="2800" dirty="0" smtClean="0"/>
              <a:t>$57,375.68 ( 14.61</a:t>
            </a:r>
            <a:r>
              <a:rPr lang="en-US" sz="2800" dirty="0"/>
              <a:t>% </a:t>
            </a:r>
            <a:r>
              <a:rPr lang="en-US" sz="2800" dirty="0" smtClean="0"/>
              <a:t>) Increase</a:t>
            </a:r>
          </a:p>
          <a:p>
            <a:pPr lvl="1"/>
            <a:r>
              <a:rPr lang="en-US" dirty="0" smtClean="0"/>
              <a:t>Staff </a:t>
            </a:r>
            <a:r>
              <a:rPr lang="en-US" dirty="0"/>
              <a:t>raises, </a:t>
            </a:r>
            <a:r>
              <a:rPr lang="en-US" dirty="0" smtClean="0"/>
              <a:t>Head of Staff Salary, Pastor </a:t>
            </a:r>
            <a:r>
              <a:rPr lang="en-US" dirty="0"/>
              <a:t>Search - ~5K increase.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dirty="0" smtClean="0"/>
              <a:t>Campus Management - </a:t>
            </a:r>
            <a:r>
              <a:rPr lang="en-US" dirty="0"/>
              <a:t> </a:t>
            </a:r>
            <a:r>
              <a:rPr lang="en-US" dirty="0" smtClean="0"/>
              <a:t>$7,009.00 (7.92%) Increase </a:t>
            </a:r>
          </a:p>
          <a:p>
            <a:pPr marL="742950" lvl="2" indent="-342900">
              <a:buFont typeface="Calibri" panose="020F0502020204030204" pitchFamily="34" charset="0"/>
              <a:buChar char="₋"/>
            </a:pPr>
            <a:r>
              <a:rPr lang="en-US" dirty="0" smtClean="0"/>
              <a:t>Repairs and maintenance increase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dirty="0" smtClean="0"/>
              <a:t>Communications – 3%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dirty="0" smtClean="0"/>
              <a:t>Mission </a:t>
            </a:r>
            <a:r>
              <a:rPr lang="en-US" dirty="0"/>
              <a:t>-  </a:t>
            </a:r>
            <a:r>
              <a:rPr lang="en-US" dirty="0" smtClean="0"/>
              <a:t>$5,000.00  (12.50</a:t>
            </a:r>
            <a:r>
              <a:rPr lang="en-US" dirty="0"/>
              <a:t>% </a:t>
            </a:r>
            <a:r>
              <a:rPr lang="en-US" dirty="0" smtClean="0"/>
              <a:t>) Increase</a:t>
            </a:r>
            <a:endParaRPr lang="en-US" dirty="0"/>
          </a:p>
          <a:p>
            <a:r>
              <a:rPr lang="en-US" sz="2800" dirty="0" smtClean="0"/>
              <a:t>Outreach - </a:t>
            </a:r>
            <a:r>
              <a:rPr lang="en-US" sz="2800" dirty="0"/>
              <a:t> </a:t>
            </a:r>
            <a:r>
              <a:rPr lang="en-US" sz="2800" dirty="0" smtClean="0"/>
              <a:t>$1,710.00  (57.00</a:t>
            </a:r>
            <a:r>
              <a:rPr lang="en-US" sz="2800" dirty="0"/>
              <a:t>% </a:t>
            </a:r>
            <a:r>
              <a:rPr lang="en-US" sz="2800" dirty="0" smtClean="0"/>
              <a:t>) Increase</a:t>
            </a:r>
          </a:p>
          <a:p>
            <a:pPr lvl="1"/>
            <a:r>
              <a:rPr lang="en-US" sz="2400" dirty="0" smtClean="0"/>
              <a:t>Little Free Library, Water bottles, Public Announcements for New Head of staff</a:t>
            </a:r>
          </a:p>
          <a:p>
            <a:r>
              <a:rPr lang="en-US" sz="2800" dirty="0" smtClean="0"/>
              <a:t>Worship/Music - </a:t>
            </a:r>
            <a:r>
              <a:rPr lang="en-US" sz="2800" dirty="0"/>
              <a:t> </a:t>
            </a:r>
            <a:r>
              <a:rPr lang="en-US" sz="2800" dirty="0" smtClean="0"/>
              <a:t>$2,240.00  (20.95</a:t>
            </a:r>
            <a:r>
              <a:rPr lang="en-US" sz="2800" dirty="0"/>
              <a:t>% </a:t>
            </a:r>
            <a:r>
              <a:rPr lang="en-US" sz="2800" dirty="0" smtClean="0"/>
              <a:t>)  Increase</a:t>
            </a:r>
          </a:p>
          <a:p>
            <a:pPr lvl="1"/>
            <a:r>
              <a:rPr lang="en-US" dirty="0" smtClean="0"/>
              <a:t>Added AV maintenance back </a:t>
            </a:r>
          </a:p>
          <a:p>
            <a:r>
              <a:rPr lang="en-US" sz="2800" dirty="0" smtClean="0"/>
              <a:t>Other </a:t>
            </a:r>
            <a:r>
              <a:rPr lang="en-US" sz="2800" dirty="0" err="1" smtClean="0"/>
              <a:t>misc</a:t>
            </a:r>
            <a:r>
              <a:rPr lang="en-US" sz="2800" dirty="0" smtClean="0"/>
              <a:t> increases of $1000.00</a:t>
            </a:r>
          </a:p>
          <a:p>
            <a:pPr eaLnBrk="1" hangingPunct="1"/>
            <a:endParaRPr lang="en-US" sz="2800" dirty="0"/>
          </a:p>
          <a:p>
            <a:pPr marL="457200" lvl="1" indent="0" eaLnBrk="1" hangingPunct="1">
              <a:buNone/>
            </a:pPr>
            <a:endParaRPr lang="en-US" sz="2000" dirty="0" smtClean="0"/>
          </a:p>
          <a:p>
            <a:pPr marL="457200" lvl="1" indent="0" eaLnBrk="1" hangingPunct="1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	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 lvl="1" eaLnBrk="1" hangingPunct="1">
              <a:buFont typeface="Arial" charset="0"/>
              <a:buChar char="•"/>
            </a:pPr>
            <a:endParaRPr lang="en-US" sz="2400" b="1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79746A9-F093-40A6-8BF9-481E9019DA88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 title="WPC 2014 Proposed Budge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9905948"/>
              </p:ext>
            </p:extLst>
          </p:nvPr>
        </p:nvGraphicFramePr>
        <p:xfrm>
          <a:off x="152400" y="228600"/>
          <a:ext cx="87630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77" y="304800"/>
            <a:ext cx="8704385" cy="617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377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those of you who submitted changes to budget line item descriptions (additions/deletions/moves), I have those changes captured, but the operating budget will not change until January ‘15.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88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Revenues/Expenses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2215216"/>
              </p:ext>
            </p:extLst>
          </p:nvPr>
        </p:nvGraphicFramePr>
        <p:xfrm>
          <a:off x="457200" y="1295400"/>
          <a:ext cx="8229600" cy="2895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Revenue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Expenses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2013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646,726.07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656,609.29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2012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693,720.54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643,826.03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2011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731,722.52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742,508.65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2010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772,181.10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759,152.23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1696" y="4267200"/>
            <a:ext cx="6705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2014 Budget is $674,736.00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2015 Proposed is 758,976.90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2014 Projected EOY revenue is 645,000.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Projection is based on 2014 YTD 404,429.58 plus average plus </a:t>
            </a:r>
            <a:r>
              <a:rPr lang="en-US" sz="2800" dirty="0" err="1" smtClean="0">
                <a:latin typeface="+mn-lt"/>
              </a:rPr>
              <a:t>rollthru</a:t>
            </a:r>
            <a:r>
              <a:rPr lang="en-US" sz="2800" dirty="0" smtClean="0">
                <a:latin typeface="+mn-lt"/>
              </a:rPr>
              <a:t>. (conservative).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779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Step(s)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Agree to proceed to Stewardship activities highlighting the goals of next year.  Which include a new Head of Staff.</a:t>
            </a:r>
          </a:p>
          <a:p>
            <a:pPr lvl="1"/>
            <a:r>
              <a:rPr lang="en-US" dirty="0" smtClean="0"/>
              <a:t>Emphasis on pledging</a:t>
            </a:r>
          </a:p>
          <a:p>
            <a:r>
              <a:rPr lang="en-US" dirty="0" smtClean="0"/>
              <a:t>Or try to reduce proposed budget to come closer to recent years revenues.</a:t>
            </a:r>
          </a:p>
          <a:p>
            <a:pPr lvl="1"/>
            <a:r>
              <a:rPr lang="en-US" dirty="0" smtClean="0"/>
              <a:t>We will have a pledge total to help bound the revenue in December.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66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5388</TotalTime>
  <Words>280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ＭＳ Ｐゴシック</vt:lpstr>
      <vt:lpstr>Arial</vt:lpstr>
      <vt:lpstr>Calibri</vt:lpstr>
      <vt:lpstr>Times New Roman</vt:lpstr>
      <vt:lpstr>Wingdings 2</vt:lpstr>
      <vt:lpstr>Office Theme</vt:lpstr>
      <vt:lpstr> WEBSTER  PRESBYTERIAN  CHURCH  2015  Budget Planning  Jimmy Spivey Treasurer  </vt:lpstr>
      <vt:lpstr>Proposed 2015 Budget Summary</vt:lpstr>
      <vt:lpstr>2015 Proposed Budget Increase Summary by Committee</vt:lpstr>
      <vt:lpstr>PowerPoint Presentation</vt:lpstr>
      <vt:lpstr>Other Changes</vt:lpstr>
      <vt:lpstr>Past Revenues/Expenses</vt:lpstr>
      <vt:lpstr>Next Step(s)</vt:lpstr>
    </vt:vector>
  </TitlesOfParts>
  <Company>Lockheed Martin Information Techology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 Moede</dc:creator>
  <cp:lastModifiedBy>jspivey</cp:lastModifiedBy>
  <cp:revision>461</cp:revision>
  <dcterms:created xsi:type="dcterms:W3CDTF">2010-10-15T02:31:10Z</dcterms:created>
  <dcterms:modified xsi:type="dcterms:W3CDTF">2014-09-24T22:41:22Z</dcterms:modified>
</cp:coreProperties>
</file>