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7"/>
  </p:notesMasterIdLst>
  <p:handoutMasterIdLst>
    <p:handoutMasterId r:id="rId8"/>
  </p:handoutMasterIdLst>
  <p:sldIdLst>
    <p:sldId id="278" r:id="rId2"/>
    <p:sldId id="306" r:id="rId3"/>
    <p:sldId id="290" r:id="rId4"/>
    <p:sldId id="313" r:id="rId5"/>
    <p:sldId id="291" r:id="rId6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93" autoAdjust="0"/>
    <p:restoredTop sz="94660"/>
  </p:normalViewPr>
  <p:slideViewPr>
    <p:cSldViewPr>
      <p:cViewPr>
        <p:scale>
          <a:sx n="66" d="100"/>
          <a:sy n="66" d="100"/>
        </p:scale>
        <p:origin x="-22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spivey\Documents\Jspivey\!WPC\Treasurer%20stuff\2014WPCBudge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chart!$A$1:$A$12</c:f>
              <c:strCache>
                <c:ptCount val="12"/>
                <c:pt idx="0">
                  <c:v>Total  Personnel (Staff)</c:v>
                </c:pt>
                <c:pt idx="1">
                  <c:v>Total Office</c:v>
                </c:pt>
                <c:pt idx="2">
                  <c:v>Total Campus Management</c:v>
                </c:pt>
                <c:pt idx="3">
                  <c:v>Total Care</c:v>
                </c:pt>
                <c:pt idx="4">
                  <c:v>Total Communications</c:v>
                </c:pt>
                <c:pt idx="5">
                  <c:v> Total Fellowship</c:v>
                </c:pt>
                <c:pt idx="6">
                  <c:v>Total Mission</c:v>
                </c:pt>
                <c:pt idx="7">
                  <c:v>Total Nurture</c:v>
                </c:pt>
                <c:pt idx="8">
                  <c:v>Total Outreach</c:v>
                </c:pt>
                <c:pt idx="9">
                  <c:v>Total Stewardship &amp; Finance</c:v>
                </c:pt>
                <c:pt idx="10">
                  <c:v>Total Welcoming</c:v>
                </c:pt>
                <c:pt idx="11">
                  <c:v>Total Worship and Music</c:v>
                </c:pt>
              </c:strCache>
            </c:strRef>
          </c:cat>
          <c:val>
            <c:numRef>
              <c:f>chart!$B$1:$B$12</c:f>
              <c:numCache>
                <c:formatCode>"$"#,##0.00_);[Red]\("$"#,##0.00\)</c:formatCode>
                <c:ptCount val="12"/>
                <c:pt idx="0">
                  <c:v>365672.5</c:v>
                </c:pt>
                <c:pt idx="1">
                  <c:v>32070</c:v>
                </c:pt>
                <c:pt idx="2">
                  <c:v>95445</c:v>
                </c:pt>
                <c:pt idx="3">
                  <c:v>1415</c:v>
                </c:pt>
                <c:pt idx="4">
                  <c:v>4570</c:v>
                </c:pt>
                <c:pt idx="5">
                  <c:v>2300</c:v>
                </c:pt>
                <c:pt idx="6">
                  <c:v>45000</c:v>
                </c:pt>
                <c:pt idx="7">
                  <c:v>14350</c:v>
                </c:pt>
                <c:pt idx="8">
                  <c:v>12000</c:v>
                </c:pt>
                <c:pt idx="9">
                  <c:v>135101</c:v>
                </c:pt>
                <c:pt idx="10">
                  <c:v>750</c:v>
                </c:pt>
                <c:pt idx="11">
                  <c:v>14990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9/29/2013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2014  Budget Planning</a:t>
            </a: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S&amp;F Committee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September 24,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Proposed 2014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2013 Budget is </a:t>
            </a:r>
            <a:r>
              <a:rPr lang="en-US" sz="3600" dirty="0"/>
              <a:t>$669,372.00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2014 Proposed is $</a:t>
            </a:r>
            <a:r>
              <a:rPr lang="en-US" sz="3600" dirty="0" smtClean="0"/>
              <a:t>723,566.50 </a:t>
            </a:r>
            <a:endParaRPr lang="en-US" sz="36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Increase of </a:t>
            </a:r>
            <a:r>
              <a:rPr lang="en-US" sz="3600" dirty="0" smtClean="0"/>
              <a:t>$</a:t>
            </a:r>
            <a:r>
              <a:rPr lang="en-US" sz="3600" dirty="0" smtClean="0"/>
              <a:t>54,194</a:t>
            </a:r>
            <a:r>
              <a:rPr lang="en-US" sz="3600" dirty="0" smtClean="0"/>
              <a:t>.50 </a:t>
            </a:r>
            <a:r>
              <a:rPr lang="en-US" sz="3600" dirty="0" smtClean="0"/>
              <a:t>( </a:t>
            </a:r>
            <a:r>
              <a:rPr lang="en-US" sz="3600" dirty="0" smtClean="0"/>
              <a:t>7.49%)</a:t>
            </a:r>
            <a:endParaRPr lang="en-US" sz="36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u="sng" dirty="0" smtClean="0"/>
              <a:t>2013 Proposed Budget </a:t>
            </a:r>
            <a:r>
              <a:rPr lang="en-US" sz="3200" b="1" u="sng" dirty="0" err="1" smtClean="0"/>
              <a:t>Increasce</a:t>
            </a:r>
            <a:r>
              <a:rPr lang="en-US" sz="3200" b="1" u="sng" dirty="0" smtClean="0"/>
              <a:t> Summary by Committee</a:t>
            </a:r>
            <a:endParaRPr lang="en-US" sz="32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800" dirty="0" smtClean="0"/>
              <a:t>Worship/Music - ~5k. </a:t>
            </a:r>
          </a:p>
          <a:p>
            <a:pPr lvl="1" eaLnBrk="1" hangingPunct="1"/>
            <a:r>
              <a:rPr lang="en-US" sz="2400" dirty="0" smtClean="0"/>
              <a:t>Increased budget for clinicians and special service musicians, accurate reflection of maintenance and licenses.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dirty="0"/>
              <a:t>S&amp;F  - </a:t>
            </a:r>
            <a:r>
              <a:rPr lang="en-US" dirty="0" smtClean="0"/>
              <a:t>$10k.</a:t>
            </a:r>
          </a:p>
          <a:p>
            <a:pPr lvl="1"/>
            <a:r>
              <a:rPr lang="en-US" sz="2400" dirty="0"/>
              <a:t>$10,000 in reserve funds; the church currently carries no operating reserves.</a:t>
            </a:r>
          </a:p>
          <a:p>
            <a:pPr eaLnBrk="1" hangingPunct="1"/>
            <a:r>
              <a:rPr lang="en-US" sz="2800" dirty="0" smtClean="0"/>
              <a:t>Outreach - ~$7K.</a:t>
            </a:r>
            <a:endParaRPr lang="en-US" sz="2800" dirty="0"/>
          </a:p>
          <a:p>
            <a:pPr eaLnBrk="1" hangingPunct="1"/>
            <a:r>
              <a:rPr lang="en-US" sz="2800" dirty="0" smtClean="0"/>
              <a:t>Admin/Personnel - ~ 20k.</a:t>
            </a:r>
          </a:p>
          <a:p>
            <a:pPr lvl="1" eaLnBrk="1" hangingPunct="1"/>
            <a:r>
              <a:rPr lang="en-US" sz="2400" dirty="0"/>
              <a:t>Staff raises, Pastor Search - ~5K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800" dirty="0" smtClean="0"/>
              <a:t>Mission - ~ 2k</a:t>
            </a:r>
          </a:p>
          <a:p>
            <a:pPr eaLnBrk="1" hangingPunct="1"/>
            <a:r>
              <a:rPr lang="en-US" sz="2800" dirty="0" smtClean="0"/>
              <a:t>Other 3k from the other committees in total</a:t>
            </a:r>
          </a:p>
          <a:p>
            <a:pPr eaLnBrk="1" hangingPunct="1"/>
            <a:endParaRPr lang="en-US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title="WPC 2014 Proposed Budge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905948"/>
              </p:ext>
            </p:extLst>
          </p:nvPr>
        </p:nvGraphicFramePr>
        <p:xfrm>
          <a:off x="152400" y="228600"/>
          <a:ext cx="8763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421210"/>
              </p:ext>
            </p:extLst>
          </p:nvPr>
        </p:nvGraphicFramePr>
        <p:xfrm>
          <a:off x="228600" y="304800"/>
          <a:ext cx="8401050" cy="613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2007-2014 Financial Summary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317051"/>
              </p:ext>
            </p:extLst>
          </p:nvPr>
        </p:nvGraphicFramePr>
        <p:xfrm>
          <a:off x="228600" y="1295400"/>
          <a:ext cx="8686798" cy="4543425"/>
        </p:xfrm>
        <a:graphic>
          <a:graphicData uri="http://schemas.openxmlformats.org/drawingml/2006/table">
            <a:tbl>
              <a:tblPr/>
              <a:tblGrid>
                <a:gridCol w="804334"/>
                <a:gridCol w="1286933"/>
                <a:gridCol w="1286933"/>
                <a:gridCol w="1346200"/>
                <a:gridCol w="1308099"/>
                <a:gridCol w="1367366"/>
                <a:gridCol w="1286933"/>
              </a:tblGrid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Pledged Amount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Pledges Received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Total Receipts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Total Expenses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Franklin Gothic Book" charset="0"/>
                          <a:ea typeface="ＭＳ Ｐゴシック" charset="-128"/>
                        </a:rPr>
                        <a:t>Net Receipts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$773,500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$656,000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$625,524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$681,204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$674,571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    $6,633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4786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$733,408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$669,408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$671,922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$725,311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$743,335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-$18,024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471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$742,000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$692,000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$675,492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$741,456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$709,849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  $31,607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471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$773,000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$707,916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  $701,493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$768,446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$753,273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$15,173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$764,000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$689,292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$678,040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$731,836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$742,740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-$10,904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$682,000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$607,000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$611,905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$693,335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tabLst/>
                      </a:pP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$645,353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$47,982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669,372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  <a:cs typeface="+mn-cs"/>
                        </a:rPr>
                        <a:t>$594,792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tabLst/>
                      </a:pP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-128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dirty="0" smtClean="0"/>
                        <a:t>$</a:t>
                      </a:r>
                      <a:r>
                        <a:rPr lang="en-US" sz="2200" b="1" dirty="0" smtClean="0"/>
                        <a:t>723,566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tabLst/>
                      </a:pP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sp>
        <p:nvSpPr>
          <p:cNvPr id="107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AC704D6-997F-4643-82AC-3BFD8C4C1704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93800" y="6027003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Red color designates where actual received  less than planned or spent</a:t>
            </a:r>
            <a:endParaRPr lang="en-US" sz="2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4972</TotalTime>
  <Words>234</Words>
  <Application>Microsoft Office PowerPoint</Application>
  <PresentationFormat>On-screen Show (4:3)</PresentationFormat>
  <Paragraphs>83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WEBSTER  PRESBYTERIAN  CHURCH  2014  Budget Planning</vt:lpstr>
      <vt:lpstr>Proposed 2014 Budget Summary</vt:lpstr>
      <vt:lpstr>2013 Proposed Budget Increasce Summary by Committee</vt:lpstr>
      <vt:lpstr>PowerPoint Presentation</vt:lpstr>
      <vt:lpstr>2007-2014 Financial Summary</vt:lpstr>
    </vt:vector>
  </TitlesOfParts>
  <Company>Lockheed Martin Information Techology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spivey</cp:lastModifiedBy>
  <cp:revision>448</cp:revision>
  <dcterms:created xsi:type="dcterms:W3CDTF">2010-10-15T02:31:10Z</dcterms:created>
  <dcterms:modified xsi:type="dcterms:W3CDTF">2013-09-29T22:45:12Z</dcterms:modified>
</cp:coreProperties>
</file>