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sldIdLst>
    <p:sldId id="260" r:id="rId2"/>
    <p:sldId id="259" r:id="rId3"/>
    <p:sldId id="262" r:id="rId4"/>
    <p:sldId id="269" r:id="rId5"/>
    <p:sldId id="264" r:id="rId6"/>
    <p:sldId id="261" r:id="rId7"/>
    <p:sldId id="270" r:id="rId8"/>
    <p:sldId id="265" r:id="rId9"/>
    <p:sldId id="271"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69"/>
    <p:restoredTop sz="96327"/>
  </p:normalViewPr>
  <p:slideViewPr>
    <p:cSldViewPr snapToGrid="0" snapToObjects="1">
      <p:cViewPr varScale="1">
        <p:scale>
          <a:sx n="128" d="100"/>
          <a:sy n="128" d="100"/>
        </p:scale>
        <p:origin x="179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391B66B-0738-124F-AF39-7226E591C32A}" type="datetimeFigureOut">
              <a:rPr lang="en-US" smtClean="0"/>
              <a:t>10/24/22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9D2AD-3435-6F4B-850A-6E5533D9F1AD}" type="slidenum">
              <a:rPr lang="en-US" smtClean="0"/>
              <a:t>‹#›</a:t>
            </a:fld>
            <a:endParaRPr lang="en-US"/>
          </a:p>
        </p:txBody>
      </p:sp>
    </p:spTree>
    <p:extLst>
      <p:ext uri="{BB962C8B-B14F-4D97-AF65-F5344CB8AC3E}">
        <p14:creationId xmlns:p14="http://schemas.microsoft.com/office/powerpoint/2010/main" val="2139412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91B66B-0738-124F-AF39-7226E591C32A}" type="datetimeFigureOut">
              <a:rPr lang="en-US" smtClean="0"/>
              <a:t>10/24/22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9D2AD-3435-6F4B-850A-6E5533D9F1AD}" type="slidenum">
              <a:rPr lang="en-US" smtClean="0"/>
              <a:t>‹#›</a:t>
            </a:fld>
            <a:endParaRPr lang="en-US"/>
          </a:p>
        </p:txBody>
      </p:sp>
    </p:spTree>
    <p:extLst>
      <p:ext uri="{BB962C8B-B14F-4D97-AF65-F5344CB8AC3E}">
        <p14:creationId xmlns:p14="http://schemas.microsoft.com/office/powerpoint/2010/main" val="1431334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91B66B-0738-124F-AF39-7226E591C32A}" type="datetimeFigureOut">
              <a:rPr lang="en-US" smtClean="0"/>
              <a:t>10/24/22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9D2AD-3435-6F4B-850A-6E5533D9F1AD}" type="slidenum">
              <a:rPr lang="en-US" smtClean="0"/>
              <a:t>‹#›</a:t>
            </a:fld>
            <a:endParaRPr lang="en-US"/>
          </a:p>
        </p:txBody>
      </p:sp>
    </p:spTree>
    <p:extLst>
      <p:ext uri="{BB962C8B-B14F-4D97-AF65-F5344CB8AC3E}">
        <p14:creationId xmlns:p14="http://schemas.microsoft.com/office/powerpoint/2010/main" val="334304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91B66B-0738-124F-AF39-7226E591C32A}" type="datetimeFigureOut">
              <a:rPr lang="en-US" smtClean="0"/>
              <a:t>10/24/22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9D2AD-3435-6F4B-850A-6E5533D9F1AD}" type="slidenum">
              <a:rPr lang="en-US" smtClean="0"/>
              <a:t>‹#›</a:t>
            </a:fld>
            <a:endParaRPr lang="en-US"/>
          </a:p>
        </p:txBody>
      </p:sp>
    </p:spTree>
    <p:extLst>
      <p:ext uri="{BB962C8B-B14F-4D97-AF65-F5344CB8AC3E}">
        <p14:creationId xmlns:p14="http://schemas.microsoft.com/office/powerpoint/2010/main" val="1782059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91B66B-0738-124F-AF39-7226E591C32A}" type="datetimeFigureOut">
              <a:rPr lang="en-US" smtClean="0"/>
              <a:t>10/24/22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9D2AD-3435-6F4B-850A-6E5533D9F1AD}" type="slidenum">
              <a:rPr lang="en-US" smtClean="0"/>
              <a:t>‹#›</a:t>
            </a:fld>
            <a:endParaRPr lang="en-US"/>
          </a:p>
        </p:txBody>
      </p:sp>
    </p:spTree>
    <p:extLst>
      <p:ext uri="{BB962C8B-B14F-4D97-AF65-F5344CB8AC3E}">
        <p14:creationId xmlns:p14="http://schemas.microsoft.com/office/powerpoint/2010/main" val="122011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91B66B-0738-124F-AF39-7226E591C32A}" type="datetimeFigureOut">
              <a:rPr lang="en-US" smtClean="0"/>
              <a:t>10/24/22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A9D2AD-3435-6F4B-850A-6E5533D9F1AD}" type="slidenum">
              <a:rPr lang="en-US" smtClean="0"/>
              <a:t>‹#›</a:t>
            </a:fld>
            <a:endParaRPr lang="en-US"/>
          </a:p>
        </p:txBody>
      </p:sp>
    </p:spTree>
    <p:extLst>
      <p:ext uri="{BB962C8B-B14F-4D97-AF65-F5344CB8AC3E}">
        <p14:creationId xmlns:p14="http://schemas.microsoft.com/office/powerpoint/2010/main" val="1956267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91B66B-0738-124F-AF39-7226E591C32A}" type="datetimeFigureOut">
              <a:rPr lang="en-US" smtClean="0"/>
              <a:t>10/24/22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A9D2AD-3435-6F4B-850A-6E5533D9F1AD}" type="slidenum">
              <a:rPr lang="en-US" smtClean="0"/>
              <a:t>‹#›</a:t>
            </a:fld>
            <a:endParaRPr lang="en-US"/>
          </a:p>
        </p:txBody>
      </p:sp>
    </p:spTree>
    <p:extLst>
      <p:ext uri="{BB962C8B-B14F-4D97-AF65-F5344CB8AC3E}">
        <p14:creationId xmlns:p14="http://schemas.microsoft.com/office/powerpoint/2010/main" val="1020884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91B66B-0738-124F-AF39-7226E591C32A}" type="datetimeFigureOut">
              <a:rPr lang="en-US" smtClean="0"/>
              <a:t>10/24/22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A9D2AD-3435-6F4B-850A-6E5533D9F1AD}" type="slidenum">
              <a:rPr lang="en-US" smtClean="0"/>
              <a:t>‹#›</a:t>
            </a:fld>
            <a:endParaRPr lang="en-US"/>
          </a:p>
        </p:txBody>
      </p:sp>
    </p:spTree>
    <p:extLst>
      <p:ext uri="{BB962C8B-B14F-4D97-AF65-F5344CB8AC3E}">
        <p14:creationId xmlns:p14="http://schemas.microsoft.com/office/powerpoint/2010/main" val="1752464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1B66B-0738-124F-AF39-7226E591C32A}" type="datetimeFigureOut">
              <a:rPr lang="en-US" smtClean="0"/>
              <a:t>10/24/22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A9D2AD-3435-6F4B-850A-6E5533D9F1AD}" type="slidenum">
              <a:rPr lang="en-US" smtClean="0"/>
              <a:t>‹#›</a:t>
            </a:fld>
            <a:endParaRPr lang="en-US"/>
          </a:p>
        </p:txBody>
      </p:sp>
    </p:spTree>
    <p:extLst>
      <p:ext uri="{BB962C8B-B14F-4D97-AF65-F5344CB8AC3E}">
        <p14:creationId xmlns:p14="http://schemas.microsoft.com/office/powerpoint/2010/main" val="93972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91B66B-0738-124F-AF39-7226E591C32A}" type="datetimeFigureOut">
              <a:rPr lang="en-US" smtClean="0"/>
              <a:t>10/24/22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A9D2AD-3435-6F4B-850A-6E5533D9F1AD}" type="slidenum">
              <a:rPr lang="en-US" smtClean="0"/>
              <a:t>‹#›</a:t>
            </a:fld>
            <a:endParaRPr lang="en-US"/>
          </a:p>
        </p:txBody>
      </p:sp>
    </p:spTree>
    <p:extLst>
      <p:ext uri="{BB962C8B-B14F-4D97-AF65-F5344CB8AC3E}">
        <p14:creationId xmlns:p14="http://schemas.microsoft.com/office/powerpoint/2010/main" val="1370881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91B66B-0738-124F-AF39-7226E591C32A}" type="datetimeFigureOut">
              <a:rPr lang="en-US" smtClean="0"/>
              <a:t>10/24/22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A9D2AD-3435-6F4B-850A-6E5533D9F1AD}" type="slidenum">
              <a:rPr lang="en-US" smtClean="0"/>
              <a:t>‹#›</a:t>
            </a:fld>
            <a:endParaRPr lang="en-US"/>
          </a:p>
        </p:txBody>
      </p:sp>
    </p:spTree>
    <p:extLst>
      <p:ext uri="{BB962C8B-B14F-4D97-AF65-F5344CB8AC3E}">
        <p14:creationId xmlns:p14="http://schemas.microsoft.com/office/powerpoint/2010/main" val="50044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91B66B-0738-124F-AF39-7226E591C32A}" type="datetimeFigureOut">
              <a:rPr lang="en-US" smtClean="0"/>
              <a:t>10/24/22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A9D2AD-3435-6F4B-850A-6E5533D9F1AD}" type="slidenum">
              <a:rPr lang="en-US" smtClean="0"/>
              <a:t>‹#›</a:t>
            </a:fld>
            <a:endParaRPr lang="en-US"/>
          </a:p>
        </p:txBody>
      </p:sp>
    </p:spTree>
    <p:extLst>
      <p:ext uri="{BB962C8B-B14F-4D97-AF65-F5344CB8AC3E}">
        <p14:creationId xmlns:p14="http://schemas.microsoft.com/office/powerpoint/2010/main" val="148434042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2E89BD7-5AE8-99D1-C336-CBB959F79E96}"/>
              </a:ext>
            </a:extLst>
          </p:cNvPr>
          <p:cNvSpPr txBox="1"/>
          <p:nvPr/>
        </p:nvSpPr>
        <p:spPr>
          <a:xfrm>
            <a:off x="671023" y="233114"/>
            <a:ext cx="7425238" cy="892552"/>
          </a:xfrm>
          <a:prstGeom prst="rect">
            <a:avLst/>
          </a:prstGeom>
          <a:noFill/>
        </p:spPr>
        <p:txBody>
          <a:bodyPr wrap="none" rtlCol="0">
            <a:spAutoFit/>
          </a:bodyPr>
          <a:lstStyle/>
          <a:p>
            <a:pPr algn="ctr"/>
            <a:r>
              <a:rPr lang="en-US" dirty="0"/>
              <a:t>Proposal to loan Lunar Chalice &amp; Church Seal to Museum of the Bible (MOTB)</a:t>
            </a:r>
          </a:p>
          <a:p>
            <a:pPr algn="ctr"/>
            <a:endParaRPr lang="en-US" dirty="0"/>
          </a:p>
          <a:p>
            <a:pPr algn="ctr"/>
            <a:r>
              <a:rPr lang="en-US" sz="1600" dirty="0"/>
              <a:t>(new material starts on page 5)</a:t>
            </a:r>
          </a:p>
        </p:txBody>
      </p:sp>
      <p:pic>
        <p:nvPicPr>
          <p:cNvPr id="3" name="Picture 2">
            <a:extLst>
              <a:ext uri="{FF2B5EF4-FFF2-40B4-BE49-F238E27FC236}">
                <a16:creationId xmlns:a16="http://schemas.microsoft.com/office/drawing/2014/main" id="{0CF51A5E-54AB-8EEC-5B36-5E7A793F3A73}"/>
              </a:ext>
            </a:extLst>
          </p:cNvPr>
          <p:cNvPicPr>
            <a:picLocks noChangeAspect="1"/>
          </p:cNvPicPr>
          <p:nvPr/>
        </p:nvPicPr>
        <p:blipFill>
          <a:blip r:embed="rId2"/>
          <a:stretch>
            <a:fillRect/>
          </a:stretch>
        </p:blipFill>
        <p:spPr>
          <a:xfrm>
            <a:off x="4298277" y="2633870"/>
            <a:ext cx="1992113" cy="2493796"/>
          </a:xfrm>
          <a:prstGeom prst="rect">
            <a:avLst/>
          </a:prstGeom>
        </p:spPr>
      </p:pic>
      <p:pic>
        <p:nvPicPr>
          <p:cNvPr id="7" name="Picture 6">
            <a:extLst>
              <a:ext uri="{FF2B5EF4-FFF2-40B4-BE49-F238E27FC236}">
                <a16:creationId xmlns:a16="http://schemas.microsoft.com/office/drawing/2014/main" id="{C9D2FEF3-7233-1908-FF25-B72AEA4372B9}"/>
              </a:ext>
            </a:extLst>
          </p:cNvPr>
          <p:cNvPicPr>
            <a:picLocks noChangeAspect="1"/>
          </p:cNvPicPr>
          <p:nvPr/>
        </p:nvPicPr>
        <p:blipFill>
          <a:blip r:embed="rId3"/>
          <a:stretch>
            <a:fillRect/>
          </a:stretch>
        </p:blipFill>
        <p:spPr>
          <a:xfrm>
            <a:off x="1517602" y="2201055"/>
            <a:ext cx="1961093" cy="3429000"/>
          </a:xfrm>
          <a:prstGeom prst="rect">
            <a:avLst/>
          </a:prstGeom>
        </p:spPr>
      </p:pic>
      <p:sp>
        <p:nvSpPr>
          <p:cNvPr id="8" name="TextBox 7">
            <a:extLst>
              <a:ext uri="{FF2B5EF4-FFF2-40B4-BE49-F238E27FC236}">
                <a16:creationId xmlns:a16="http://schemas.microsoft.com/office/drawing/2014/main" id="{BE857EEF-B725-3916-EE24-77761054E7F0}"/>
              </a:ext>
            </a:extLst>
          </p:cNvPr>
          <p:cNvSpPr txBox="1"/>
          <p:nvPr/>
        </p:nvSpPr>
        <p:spPr>
          <a:xfrm>
            <a:off x="2146693" y="6132443"/>
            <a:ext cx="5398914" cy="307777"/>
          </a:xfrm>
          <a:prstGeom prst="rect">
            <a:avLst/>
          </a:prstGeom>
          <a:noFill/>
          <a:ln>
            <a:solidFill>
              <a:schemeClr val="tx1"/>
            </a:solidFill>
          </a:ln>
        </p:spPr>
        <p:txBody>
          <a:bodyPr wrap="none" rtlCol="0">
            <a:spAutoFit/>
          </a:bodyPr>
          <a:lstStyle/>
          <a:p>
            <a:pPr algn="ctr"/>
            <a:r>
              <a:rPr lang="en-US" sz="1400" dirty="0"/>
              <a:t>Pictures from the web, the left from a Houston Chronicle article in 2014</a:t>
            </a:r>
          </a:p>
        </p:txBody>
      </p:sp>
    </p:spTree>
    <p:extLst>
      <p:ext uri="{BB962C8B-B14F-4D97-AF65-F5344CB8AC3E}">
        <p14:creationId xmlns:p14="http://schemas.microsoft.com/office/powerpoint/2010/main" val="367530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84197D8-04AB-CF6E-7232-199DE9BE02C4}"/>
              </a:ext>
            </a:extLst>
          </p:cNvPr>
          <p:cNvSpPr txBox="1"/>
          <p:nvPr/>
        </p:nvSpPr>
        <p:spPr>
          <a:xfrm>
            <a:off x="650670" y="636112"/>
            <a:ext cx="7605091" cy="5755422"/>
          </a:xfrm>
          <a:prstGeom prst="rect">
            <a:avLst/>
          </a:prstGeom>
          <a:noFill/>
        </p:spPr>
        <p:txBody>
          <a:bodyPr wrap="square" rtlCol="0">
            <a:spAutoFit/>
          </a:bodyPr>
          <a:lstStyle/>
          <a:p>
            <a:r>
              <a:rPr lang="en-US" sz="1600" b="0" i="0" dirty="0">
                <a:solidFill>
                  <a:srgbClr val="333333"/>
                </a:solidFill>
                <a:effectLst/>
                <a:latin typeface="Lato" panose="020F0502020204030203" pitchFamily="34" charset="0"/>
              </a:rPr>
              <a:t>Webster Presbyterian Church is an evolving spiritual community joyfully </a:t>
            </a:r>
            <a:r>
              <a:rPr lang="en-US" sz="1600" b="0" i="0" dirty="0">
                <a:solidFill>
                  <a:srgbClr val="C00000"/>
                </a:solidFill>
                <a:effectLst/>
                <a:latin typeface="Lato" panose="020F0502020204030203" pitchFamily="34" charset="0"/>
              </a:rPr>
              <a:t>serving Christ as active disciples</a:t>
            </a:r>
            <a:r>
              <a:rPr lang="en-US" sz="1600" b="0" i="0" dirty="0">
                <a:solidFill>
                  <a:srgbClr val="333333"/>
                </a:solidFill>
                <a:effectLst/>
                <a:latin typeface="Lato" panose="020F0502020204030203" pitchFamily="34" charset="0"/>
              </a:rPr>
              <a:t>.  </a:t>
            </a:r>
            <a:r>
              <a:rPr lang="en-US" sz="1600" b="0" i="0" dirty="0">
                <a:solidFill>
                  <a:srgbClr val="C00000"/>
                </a:solidFill>
                <a:effectLst/>
                <a:latin typeface="Lato" panose="020F0502020204030203" pitchFamily="34" charset="0"/>
              </a:rPr>
              <a:t>We welcome ALL alongside us </a:t>
            </a:r>
            <a:r>
              <a:rPr lang="en-US" sz="1600" b="0" i="0" dirty="0">
                <a:solidFill>
                  <a:srgbClr val="333333"/>
                </a:solidFill>
                <a:effectLst/>
                <a:latin typeface="Lato" panose="020F0502020204030203" pitchFamily="34" charset="0"/>
              </a:rPr>
              <a:t>to create a more loving, affirming, just and sustainable world, </a:t>
            </a:r>
            <a:r>
              <a:rPr lang="en-US" sz="1600" b="0" i="0" dirty="0">
                <a:solidFill>
                  <a:srgbClr val="C00000"/>
                </a:solidFill>
                <a:effectLst/>
                <a:latin typeface="Lato" panose="020F0502020204030203" pitchFamily="34" charset="0"/>
              </a:rPr>
              <a:t>valuing spiritual inquiry, civility of discourse, scientific ideas, and artistic expression</a:t>
            </a:r>
            <a:r>
              <a:rPr lang="en-US" sz="1600" b="0" i="0" dirty="0">
                <a:solidFill>
                  <a:srgbClr val="333333"/>
                </a:solidFill>
                <a:effectLst/>
                <a:latin typeface="Lato" panose="020F0502020204030203" pitchFamily="34" charset="0"/>
              </a:rPr>
              <a:t>.      (WPC mission statement)</a:t>
            </a:r>
          </a:p>
          <a:p>
            <a:endParaRPr lang="en-US" sz="1600" dirty="0">
              <a:solidFill>
                <a:srgbClr val="333333"/>
              </a:solidFill>
              <a:latin typeface="Lato" panose="020F0502020204030203" pitchFamily="34" charset="0"/>
            </a:endParaRPr>
          </a:p>
          <a:p>
            <a:endParaRPr lang="en-US" sz="1600" dirty="0">
              <a:solidFill>
                <a:srgbClr val="333333"/>
              </a:solidFill>
              <a:latin typeface="Lato" panose="020F0502020204030203" pitchFamily="34" charset="0"/>
            </a:endParaRPr>
          </a:p>
          <a:p>
            <a:r>
              <a:rPr lang="en-US" sz="1600" dirty="0">
                <a:solidFill>
                  <a:srgbClr val="C00000"/>
                </a:solidFill>
                <a:latin typeface="Lato" panose="020F0502020204030203" pitchFamily="34" charset="0"/>
              </a:rPr>
              <a:t>“serving Christ as active disciples”</a:t>
            </a:r>
            <a:r>
              <a:rPr lang="en-US" sz="1600" dirty="0">
                <a:solidFill>
                  <a:srgbClr val="333333"/>
                </a:solidFill>
                <a:latin typeface="Lato" panose="020F0502020204030203" pitchFamily="34" charset="0"/>
              </a:rPr>
              <a:t> – </a:t>
            </a:r>
          </a:p>
          <a:p>
            <a:r>
              <a:rPr lang="en-US" sz="1600" dirty="0">
                <a:solidFill>
                  <a:srgbClr val="333333"/>
                </a:solidFill>
                <a:latin typeface="Lato" panose="020F0502020204030203" pitchFamily="34" charset="0"/>
              </a:rPr>
              <a:t>     we are called to share that which we have with the world, not to hide it away, but to reach out and inspire all</a:t>
            </a:r>
          </a:p>
          <a:p>
            <a:endParaRPr lang="en-US" sz="1600" dirty="0">
              <a:solidFill>
                <a:srgbClr val="333333"/>
              </a:solidFill>
              <a:latin typeface="Lato" panose="020F0502020204030203" pitchFamily="34" charset="0"/>
            </a:endParaRPr>
          </a:p>
          <a:p>
            <a:r>
              <a:rPr lang="en-US" sz="1600" dirty="0">
                <a:solidFill>
                  <a:srgbClr val="C00000"/>
                </a:solidFill>
                <a:latin typeface="Lato" panose="020F0502020204030203" pitchFamily="34" charset="0"/>
              </a:rPr>
              <a:t>“We welcome ALL alongside us” </a:t>
            </a:r>
            <a:r>
              <a:rPr lang="en-US" sz="1600" dirty="0">
                <a:solidFill>
                  <a:srgbClr val="333333"/>
                </a:solidFill>
                <a:latin typeface="Lato" panose="020F0502020204030203" pitchFamily="34" charset="0"/>
              </a:rPr>
              <a:t>–</a:t>
            </a:r>
          </a:p>
          <a:p>
            <a:r>
              <a:rPr lang="en-US" sz="1600" dirty="0">
                <a:solidFill>
                  <a:srgbClr val="333333"/>
                </a:solidFill>
                <a:latin typeface="Lato" panose="020F0502020204030203" pitchFamily="34" charset="0"/>
              </a:rPr>
              <a:t>     not all people or even all Christians share our views, we even differ in our own community, however this loan can be a way to welcome ALL alongside us</a:t>
            </a:r>
          </a:p>
          <a:p>
            <a:endParaRPr lang="en-US" sz="1600" dirty="0">
              <a:solidFill>
                <a:srgbClr val="333333"/>
              </a:solidFill>
              <a:latin typeface="Lato" panose="020F0502020204030203" pitchFamily="34" charset="0"/>
            </a:endParaRPr>
          </a:p>
          <a:p>
            <a:r>
              <a:rPr lang="en-US" sz="1600" dirty="0">
                <a:solidFill>
                  <a:srgbClr val="C00000"/>
                </a:solidFill>
                <a:latin typeface="Lato" panose="020F0502020204030203" pitchFamily="34" charset="0"/>
              </a:rPr>
              <a:t>“valuing … civility of discourse” </a:t>
            </a:r>
            <a:r>
              <a:rPr lang="en-US" sz="1600" dirty="0">
                <a:solidFill>
                  <a:srgbClr val="333333"/>
                </a:solidFill>
                <a:latin typeface="Lato" panose="020F0502020204030203" pitchFamily="34" charset="0"/>
              </a:rPr>
              <a:t>–</a:t>
            </a:r>
          </a:p>
          <a:p>
            <a:r>
              <a:rPr lang="en-US" sz="1600" dirty="0">
                <a:solidFill>
                  <a:srgbClr val="333333"/>
                </a:solidFill>
                <a:latin typeface="Lato" panose="020F0502020204030203" pitchFamily="34" charset="0"/>
              </a:rPr>
              <a:t>     this is a way to reach out to the sponsors and the visitors to the Museum of the Bible, to encourage such respectable dialog</a:t>
            </a:r>
          </a:p>
          <a:p>
            <a:endParaRPr lang="en-US" sz="1600" dirty="0">
              <a:solidFill>
                <a:srgbClr val="333333"/>
              </a:solidFill>
              <a:latin typeface="Lato" panose="020F0502020204030203" pitchFamily="34" charset="0"/>
            </a:endParaRPr>
          </a:p>
          <a:p>
            <a:r>
              <a:rPr lang="en-US" sz="1600" dirty="0">
                <a:solidFill>
                  <a:srgbClr val="C00000"/>
                </a:solidFill>
                <a:latin typeface="Lato" panose="020F0502020204030203" pitchFamily="34" charset="0"/>
              </a:rPr>
              <a:t>“valuing spiritual inquiry, scientific ideas and artistic expression”</a:t>
            </a:r>
            <a:r>
              <a:rPr lang="en-US" sz="1600" dirty="0">
                <a:solidFill>
                  <a:srgbClr val="333333"/>
                </a:solidFill>
                <a:latin typeface="Lato" panose="020F0502020204030203" pitchFamily="34" charset="0"/>
              </a:rPr>
              <a:t> – </a:t>
            </a:r>
          </a:p>
          <a:p>
            <a:r>
              <a:rPr lang="en-US" sz="1600" dirty="0">
                <a:solidFill>
                  <a:srgbClr val="333333"/>
                </a:solidFill>
                <a:latin typeface="Lato" panose="020F0502020204030203" pitchFamily="34" charset="0"/>
              </a:rPr>
              <a:t>     The Apollo 11 mission and its intersection with our own cherished communion is a great example of the pursuit of spiritual inquiry and scientific ideas, along with the potential to be presented in an artistic way</a:t>
            </a:r>
          </a:p>
          <a:p>
            <a:r>
              <a:rPr lang="en-US" sz="1600" dirty="0">
                <a:solidFill>
                  <a:srgbClr val="333333"/>
                </a:solidFill>
                <a:latin typeface="Lato" panose="020F0502020204030203" pitchFamily="34" charset="0"/>
              </a:rPr>
              <a:t>     </a:t>
            </a:r>
            <a:endParaRPr lang="en-US" sz="1600" dirty="0"/>
          </a:p>
        </p:txBody>
      </p:sp>
      <p:sp>
        <p:nvSpPr>
          <p:cNvPr id="5" name="TextBox 4">
            <a:extLst>
              <a:ext uri="{FF2B5EF4-FFF2-40B4-BE49-F238E27FC236}">
                <a16:creationId xmlns:a16="http://schemas.microsoft.com/office/drawing/2014/main" id="{92E89BD7-5AE8-99D1-C336-CBB959F79E96}"/>
              </a:ext>
            </a:extLst>
          </p:cNvPr>
          <p:cNvSpPr txBox="1"/>
          <p:nvPr/>
        </p:nvSpPr>
        <p:spPr>
          <a:xfrm>
            <a:off x="3283724" y="69574"/>
            <a:ext cx="2160079" cy="369332"/>
          </a:xfrm>
          <a:prstGeom prst="rect">
            <a:avLst/>
          </a:prstGeom>
          <a:noFill/>
        </p:spPr>
        <p:txBody>
          <a:bodyPr wrap="none" rtlCol="0">
            <a:spAutoFit/>
          </a:bodyPr>
          <a:lstStyle/>
          <a:p>
            <a:pPr algn="ctr"/>
            <a:r>
              <a:rPr lang="en-US" dirty="0"/>
              <a:t>Why Consider a Loan</a:t>
            </a:r>
          </a:p>
        </p:txBody>
      </p:sp>
    </p:spTree>
    <p:extLst>
      <p:ext uri="{BB962C8B-B14F-4D97-AF65-F5344CB8AC3E}">
        <p14:creationId xmlns:p14="http://schemas.microsoft.com/office/powerpoint/2010/main" val="725459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84197D8-04AB-CF6E-7232-199DE9BE02C4}"/>
              </a:ext>
            </a:extLst>
          </p:cNvPr>
          <p:cNvSpPr txBox="1"/>
          <p:nvPr/>
        </p:nvSpPr>
        <p:spPr>
          <a:xfrm>
            <a:off x="221907" y="74235"/>
            <a:ext cx="8773006" cy="4062651"/>
          </a:xfrm>
          <a:prstGeom prst="rect">
            <a:avLst/>
          </a:prstGeom>
          <a:noFill/>
        </p:spPr>
        <p:txBody>
          <a:bodyPr wrap="square" rtlCol="0">
            <a:spAutoFit/>
          </a:bodyPr>
          <a:lstStyle/>
          <a:p>
            <a:r>
              <a:rPr lang="en-US" dirty="0"/>
              <a:t>Background</a:t>
            </a:r>
          </a:p>
          <a:p>
            <a:pPr marL="285750" indent="-285750">
              <a:buFont typeface="Arial" panose="020B0604020202020204" pitchFamily="34" charset="0"/>
              <a:buChar char="•"/>
            </a:pPr>
            <a:r>
              <a:rPr lang="en-US" sz="1600" dirty="0"/>
              <a:t>Ad hoc committee explored proposal for a loan</a:t>
            </a:r>
          </a:p>
          <a:p>
            <a:pPr marL="742950" lvl="1" indent="-285750">
              <a:buFontTx/>
              <a:buChar char="-"/>
            </a:pPr>
            <a:r>
              <a:rPr lang="en-US" sz="1600" dirty="0"/>
              <a:t>Diane Kane, </a:t>
            </a:r>
            <a:r>
              <a:rPr lang="en-US" sz="1600" dirty="0" err="1"/>
              <a:t>Jamee</a:t>
            </a:r>
            <a:r>
              <a:rPr lang="en-US" sz="1600" dirty="0"/>
              <a:t> Wilson, Mary Lawrence, Al Strahan – Allen Brown consulting</a:t>
            </a:r>
          </a:p>
          <a:p>
            <a:pPr marL="742950" lvl="1" indent="-285750">
              <a:buFontTx/>
              <a:buChar char="-"/>
            </a:pPr>
            <a:endParaRPr lang="en-US" sz="1600" dirty="0"/>
          </a:p>
          <a:p>
            <a:pPr marL="285750" indent="-285750">
              <a:buFont typeface="Arial" panose="020B0604020202020204" pitchFamily="34" charset="0"/>
              <a:buChar char="•"/>
            </a:pPr>
            <a:r>
              <a:rPr lang="en-US" sz="1600" dirty="0"/>
              <a:t>Chalice to be featured in exhibit ‘</a:t>
            </a:r>
            <a:r>
              <a:rPr lang="en-US" sz="1600" dirty="0">
                <a:solidFill>
                  <a:srgbClr val="C00000"/>
                </a:solidFill>
              </a:rPr>
              <a:t>Scripture &amp; Science: Our Universe, Ourselves and Our Place</a:t>
            </a:r>
            <a:r>
              <a:rPr lang="en-US" sz="1600" dirty="0"/>
              <a:t>’</a:t>
            </a:r>
          </a:p>
          <a:p>
            <a:pPr marL="285750" indent="-285750">
              <a:buFont typeface="Arial" panose="020B0604020202020204" pitchFamily="34" charset="0"/>
              <a:buChar char="•"/>
            </a:pPr>
            <a:r>
              <a:rPr lang="en-US" sz="1600" dirty="0"/>
              <a:t>Exhibit open from </a:t>
            </a:r>
            <a:r>
              <a:rPr lang="en-US" sz="1600" dirty="0">
                <a:solidFill>
                  <a:srgbClr val="FF0000"/>
                </a:solidFill>
              </a:rPr>
              <a:t>Jan 2023 to Jan 2024, </a:t>
            </a:r>
            <a:r>
              <a:rPr lang="en-US" sz="1400" dirty="0"/>
              <a:t>curated by Anthony Schmidt (PhD History), Presbyterian background</a:t>
            </a:r>
          </a:p>
          <a:p>
            <a:pPr marL="285750" indent="-285750">
              <a:buFont typeface="Arial" panose="020B0604020202020204" pitchFamily="34" charset="0"/>
              <a:buChar char="•"/>
            </a:pPr>
            <a:r>
              <a:rPr lang="en-US" sz="1600" dirty="0"/>
              <a:t>55+ items including:</a:t>
            </a:r>
          </a:p>
          <a:p>
            <a:pPr marL="742950" lvl="1" indent="-285750">
              <a:buFont typeface="Arial" panose="020B0604020202020204" pitchFamily="34" charset="0"/>
              <a:buChar char="•"/>
            </a:pPr>
            <a:r>
              <a:rPr lang="en-US" sz="1600" dirty="0"/>
              <a:t>Papers/notes by Galileo, Augustine, Kepler, Copernicus, </a:t>
            </a:r>
            <a:r>
              <a:rPr lang="en-US" sz="1600" dirty="0" err="1"/>
              <a:t>Galenos</a:t>
            </a:r>
            <a:r>
              <a:rPr lang="en-US" sz="1600" dirty="0"/>
              <a:t>, Dante &amp; others</a:t>
            </a:r>
          </a:p>
          <a:p>
            <a:pPr marL="742950" lvl="1" indent="-285750">
              <a:buFont typeface="Arial" panose="020B0604020202020204" pitchFamily="34" charset="0"/>
              <a:buChar char="•"/>
            </a:pPr>
            <a:r>
              <a:rPr lang="en-US" sz="1600" dirty="0"/>
              <a:t>Art including Greg Dunn (neuro art), Hippocampus and Genome drawings &amp; others</a:t>
            </a:r>
          </a:p>
          <a:p>
            <a:pPr marL="742950" lvl="1" indent="-285750">
              <a:buFont typeface="Arial" panose="020B0604020202020204" pitchFamily="34" charset="0"/>
              <a:buChar char="•"/>
            </a:pPr>
            <a:r>
              <a:rPr lang="en-US" sz="1600" dirty="0"/>
              <a:t>Bibles from Dorothy Vaughn (Hidden Figures) &amp; Francis Collins (Genome researcher)</a:t>
            </a:r>
          </a:p>
          <a:p>
            <a:pPr marL="742950" lvl="1" indent="-285750">
              <a:buFont typeface="Arial" panose="020B0604020202020204" pitchFamily="34" charset="0"/>
              <a:buChar char="•"/>
            </a:pPr>
            <a:r>
              <a:rPr lang="en-US" sz="1600" dirty="0"/>
              <a:t>Astronomical Quadrant, an early microscope, a Babbage engine sketch &amp; others</a:t>
            </a:r>
          </a:p>
          <a:p>
            <a:pPr marL="742950" lvl="1" indent="-285750">
              <a:buFont typeface="Arial" panose="020B0604020202020204" pitchFamily="34" charset="0"/>
              <a:buChar char="•"/>
            </a:pPr>
            <a:r>
              <a:rPr lang="en-US" sz="1600" dirty="0"/>
              <a:t>Lenders include museums, universities across North America &amp; Europe and the Vatican</a:t>
            </a:r>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p:txBody>
      </p:sp>
      <p:sp>
        <p:nvSpPr>
          <p:cNvPr id="11" name="TextBox 10">
            <a:extLst>
              <a:ext uri="{FF2B5EF4-FFF2-40B4-BE49-F238E27FC236}">
                <a16:creationId xmlns:a16="http://schemas.microsoft.com/office/drawing/2014/main" id="{C8C032C4-4AD0-5385-22B1-36EF7AF65EFC}"/>
              </a:ext>
            </a:extLst>
          </p:cNvPr>
          <p:cNvSpPr txBox="1"/>
          <p:nvPr/>
        </p:nvSpPr>
        <p:spPr>
          <a:xfrm>
            <a:off x="4854573" y="6414433"/>
            <a:ext cx="3832228" cy="369332"/>
          </a:xfrm>
          <a:prstGeom prst="rect">
            <a:avLst/>
          </a:prstGeom>
          <a:noFill/>
        </p:spPr>
        <p:txBody>
          <a:bodyPr wrap="square" rtlCol="0">
            <a:spAutoFit/>
          </a:bodyPr>
          <a:lstStyle/>
          <a:p>
            <a:r>
              <a:rPr lang="en-US" dirty="0"/>
              <a:t>https://</a:t>
            </a:r>
            <a:r>
              <a:rPr lang="en-US" dirty="0" err="1"/>
              <a:t>www.museumofthebible.org</a:t>
            </a:r>
            <a:r>
              <a:rPr lang="en-US" dirty="0"/>
              <a:t>/</a:t>
            </a:r>
          </a:p>
        </p:txBody>
      </p:sp>
      <p:sp>
        <p:nvSpPr>
          <p:cNvPr id="2" name="TextBox 1">
            <a:extLst>
              <a:ext uri="{FF2B5EF4-FFF2-40B4-BE49-F238E27FC236}">
                <a16:creationId xmlns:a16="http://schemas.microsoft.com/office/drawing/2014/main" id="{9D58E213-8598-2078-8A45-4B5F055B5924}"/>
              </a:ext>
            </a:extLst>
          </p:cNvPr>
          <p:cNvSpPr txBox="1"/>
          <p:nvPr/>
        </p:nvSpPr>
        <p:spPr>
          <a:xfrm>
            <a:off x="151446" y="6415050"/>
            <a:ext cx="4311224" cy="369332"/>
          </a:xfrm>
          <a:prstGeom prst="rect">
            <a:avLst/>
          </a:prstGeom>
          <a:noFill/>
        </p:spPr>
        <p:txBody>
          <a:bodyPr wrap="square" rtlCol="0">
            <a:spAutoFit/>
          </a:bodyPr>
          <a:lstStyle/>
          <a:p>
            <a:r>
              <a:rPr lang="en-US" dirty="0"/>
              <a:t>2 blocks south of Air &amp; Space Museum in DC</a:t>
            </a:r>
          </a:p>
        </p:txBody>
      </p:sp>
      <p:pic>
        <p:nvPicPr>
          <p:cNvPr id="7" name="Picture 6">
            <a:extLst>
              <a:ext uri="{FF2B5EF4-FFF2-40B4-BE49-F238E27FC236}">
                <a16:creationId xmlns:a16="http://schemas.microsoft.com/office/drawing/2014/main" id="{7BA33FEB-88E2-2FE2-0219-FA8792AFD510}"/>
              </a:ext>
            </a:extLst>
          </p:cNvPr>
          <p:cNvPicPr>
            <a:picLocks noChangeAspect="1"/>
          </p:cNvPicPr>
          <p:nvPr/>
        </p:nvPicPr>
        <p:blipFill>
          <a:blip r:embed="rId2"/>
          <a:stretch>
            <a:fillRect/>
          </a:stretch>
        </p:blipFill>
        <p:spPr>
          <a:xfrm>
            <a:off x="168614" y="3172543"/>
            <a:ext cx="4311225" cy="3241890"/>
          </a:xfrm>
          <a:prstGeom prst="rect">
            <a:avLst/>
          </a:prstGeom>
        </p:spPr>
      </p:pic>
      <p:pic>
        <p:nvPicPr>
          <p:cNvPr id="12" name="Picture 11">
            <a:extLst>
              <a:ext uri="{FF2B5EF4-FFF2-40B4-BE49-F238E27FC236}">
                <a16:creationId xmlns:a16="http://schemas.microsoft.com/office/drawing/2014/main" id="{50565023-75E0-8A2A-58E3-6412E2CDFD58}"/>
              </a:ext>
            </a:extLst>
          </p:cNvPr>
          <p:cNvPicPr>
            <a:picLocks noChangeAspect="1"/>
          </p:cNvPicPr>
          <p:nvPr/>
        </p:nvPicPr>
        <p:blipFill>
          <a:blip r:embed="rId3"/>
          <a:stretch>
            <a:fillRect/>
          </a:stretch>
        </p:blipFill>
        <p:spPr>
          <a:xfrm>
            <a:off x="4854573" y="3429000"/>
            <a:ext cx="1724263" cy="2965908"/>
          </a:xfrm>
          <a:prstGeom prst="rect">
            <a:avLst/>
          </a:prstGeom>
        </p:spPr>
      </p:pic>
      <p:pic>
        <p:nvPicPr>
          <p:cNvPr id="14" name="Picture 13">
            <a:extLst>
              <a:ext uri="{FF2B5EF4-FFF2-40B4-BE49-F238E27FC236}">
                <a16:creationId xmlns:a16="http://schemas.microsoft.com/office/drawing/2014/main" id="{73CA9968-5C78-BC34-B139-61599AE4C3D8}"/>
              </a:ext>
            </a:extLst>
          </p:cNvPr>
          <p:cNvPicPr>
            <a:picLocks noChangeAspect="1"/>
          </p:cNvPicPr>
          <p:nvPr/>
        </p:nvPicPr>
        <p:blipFill>
          <a:blip r:embed="rId4"/>
          <a:stretch>
            <a:fillRect/>
          </a:stretch>
        </p:blipFill>
        <p:spPr>
          <a:xfrm>
            <a:off x="6728791" y="3117529"/>
            <a:ext cx="2050272" cy="1497272"/>
          </a:xfrm>
          <a:prstGeom prst="rect">
            <a:avLst/>
          </a:prstGeom>
        </p:spPr>
      </p:pic>
      <p:pic>
        <p:nvPicPr>
          <p:cNvPr id="16" name="Picture 15">
            <a:extLst>
              <a:ext uri="{FF2B5EF4-FFF2-40B4-BE49-F238E27FC236}">
                <a16:creationId xmlns:a16="http://schemas.microsoft.com/office/drawing/2014/main" id="{488E38F9-2220-E65D-3475-2D7BED6D7B7A}"/>
              </a:ext>
            </a:extLst>
          </p:cNvPr>
          <p:cNvPicPr>
            <a:picLocks noChangeAspect="1"/>
          </p:cNvPicPr>
          <p:nvPr/>
        </p:nvPicPr>
        <p:blipFill>
          <a:blip r:embed="rId5"/>
          <a:stretch>
            <a:fillRect/>
          </a:stretch>
        </p:blipFill>
        <p:spPr>
          <a:xfrm>
            <a:off x="6728791" y="4770334"/>
            <a:ext cx="2038350" cy="1488566"/>
          </a:xfrm>
          <a:prstGeom prst="rect">
            <a:avLst/>
          </a:prstGeom>
        </p:spPr>
      </p:pic>
    </p:spTree>
    <p:extLst>
      <p:ext uri="{BB962C8B-B14F-4D97-AF65-F5344CB8AC3E}">
        <p14:creationId xmlns:p14="http://schemas.microsoft.com/office/powerpoint/2010/main" val="561836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84197D8-04AB-CF6E-7232-199DE9BE02C4}"/>
              </a:ext>
            </a:extLst>
          </p:cNvPr>
          <p:cNvSpPr txBox="1"/>
          <p:nvPr/>
        </p:nvSpPr>
        <p:spPr>
          <a:xfrm>
            <a:off x="221907" y="150349"/>
            <a:ext cx="8700185" cy="4493538"/>
          </a:xfrm>
          <a:prstGeom prst="rect">
            <a:avLst/>
          </a:prstGeom>
          <a:noFill/>
        </p:spPr>
        <p:txBody>
          <a:bodyPr wrap="square" rtlCol="0">
            <a:spAutoFit/>
          </a:bodyPr>
          <a:lstStyle/>
          <a:p>
            <a:r>
              <a:rPr lang="en-US" dirty="0"/>
              <a:t>Some feedback</a:t>
            </a:r>
          </a:p>
          <a:p>
            <a:pPr marL="285750" indent="-285750">
              <a:buFont typeface="Arial" panose="020B0604020202020204" pitchFamily="34" charset="0"/>
              <a:buChar char="•"/>
            </a:pPr>
            <a:endParaRPr lang="en-US" sz="1600" dirty="0"/>
          </a:p>
          <a:p>
            <a:pPr marL="742950" lvl="1" indent="-285750">
              <a:buFontTx/>
              <a:buChar char="-"/>
            </a:pPr>
            <a:endParaRPr lang="en-US" sz="1600" dirty="0"/>
          </a:p>
          <a:p>
            <a:pPr marL="285750" indent="-285750">
              <a:buFont typeface="Arial" panose="020B0604020202020204" pitchFamily="34" charset="0"/>
              <a:buChar char="•"/>
            </a:pPr>
            <a:r>
              <a:rPr lang="en-US" u="sng" dirty="0"/>
              <a:t>Ultimately a Session decision </a:t>
            </a:r>
            <a:r>
              <a:rPr lang="en-US" dirty="0"/>
              <a:t>– though sought inputs from congregation members, especially the </a:t>
            </a:r>
            <a:r>
              <a:rPr lang="en-US" dirty="0">
                <a:solidFill>
                  <a:schemeClr val="accent2"/>
                </a:solidFill>
              </a:rPr>
              <a:t>Apollo generation.  </a:t>
            </a:r>
            <a:r>
              <a:rPr lang="en-US" dirty="0"/>
              <a:t>Consulted with</a:t>
            </a:r>
          </a:p>
          <a:p>
            <a:pPr marL="742950" lvl="1" indent="-285750">
              <a:buFont typeface="Arial" panose="020B0604020202020204" pitchFamily="34" charset="0"/>
              <a:buChar char="•"/>
            </a:pPr>
            <a:r>
              <a:rPr lang="en-US" sz="1600" dirty="0"/>
              <a:t>Members of Covenant Groups</a:t>
            </a:r>
          </a:p>
          <a:p>
            <a:pPr marL="742950" lvl="1" indent="-285750">
              <a:buFont typeface="Arial" panose="020B0604020202020204" pitchFamily="34" charset="0"/>
              <a:buChar char="•"/>
            </a:pPr>
            <a:r>
              <a:rPr lang="en-US" sz="1600" dirty="0"/>
              <a:t>Bible Studies</a:t>
            </a:r>
          </a:p>
          <a:p>
            <a:pPr marL="742950" lvl="1" indent="-285750">
              <a:buFont typeface="Arial" panose="020B0604020202020204" pitchFamily="34" charset="0"/>
              <a:buChar char="•"/>
            </a:pPr>
            <a:r>
              <a:rPr lang="en-US" sz="1600" dirty="0"/>
              <a:t>Residents of The Crossing</a:t>
            </a:r>
          </a:p>
          <a:p>
            <a:pPr marL="742950" lvl="1"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dirty="0"/>
              <a:t>Some hesitancy regarding risk of loss</a:t>
            </a:r>
          </a:p>
          <a:p>
            <a:pPr marL="742950" lvl="1"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dirty="0"/>
              <a:t>Still we are hearing more and more folks want to share our story, while we still have living memories to connect with it</a:t>
            </a:r>
          </a:p>
          <a:p>
            <a:pPr lvl="1"/>
            <a:endParaRPr lang="en-US" sz="1600" dirty="0"/>
          </a:p>
          <a:p>
            <a:pPr marL="285750" indent="-285750">
              <a:buFont typeface="Arial" panose="020B0604020202020204" pitchFamily="34" charset="0"/>
              <a:buChar char="•"/>
            </a:pPr>
            <a:r>
              <a:rPr lang="en-US" dirty="0"/>
              <a:t>There is also a desire to discuss the long term future of these items regardless of whether we pursue an MOTB loan</a:t>
            </a:r>
          </a:p>
          <a:p>
            <a:pPr marL="742950" lvl="1"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1163061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84197D8-04AB-CF6E-7232-199DE9BE02C4}"/>
              </a:ext>
            </a:extLst>
          </p:cNvPr>
          <p:cNvSpPr txBox="1"/>
          <p:nvPr/>
        </p:nvSpPr>
        <p:spPr>
          <a:xfrm>
            <a:off x="158829" y="248961"/>
            <a:ext cx="8826341" cy="6001643"/>
          </a:xfrm>
          <a:prstGeom prst="rect">
            <a:avLst/>
          </a:prstGeom>
          <a:noFill/>
        </p:spPr>
        <p:txBody>
          <a:bodyPr wrap="square" rtlCol="0">
            <a:spAutoFit/>
          </a:bodyPr>
          <a:lstStyle/>
          <a:p>
            <a:pPr algn="ctr"/>
            <a:r>
              <a:rPr lang="en-US" sz="1600" dirty="0"/>
              <a:t>Appraisal and Loan Agreement</a:t>
            </a:r>
          </a:p>
          <a:p>
            <a:pPr algn="ctr"/>
            <a:endParaRPr lang="en-US" sz="1600" dirty="0"/>
          </a:p>
          <a:p>
            <a:pPr marL="285750" indent="-285750">
              <a:buFont typeface="Arial" panose="020B0604020202020204" pitchFamily="34" charset="0"/>
              <a:buChar char="•"/>
            </a:pPr>
            <a:r>
              <a:rPr lang="en-US" sz="1600" dirty="0"/>
              <a:t>Initial Appraised Value by Allan </a:t>
            </a:r>
            <a:r>
              <a:rPr lang="en-US" sz="1600" dirty="0" err="1"/>
              <a:t>Stypeck</a:t>
            </a:r>
            <a:r>
              <a:rPr lang="en-US" sz="1600" dirty="0"/>
              <a:t>, expert appraiser for both historic and religious artifacts</a:t>
            </a:r>
          </a:p>
          <a:p>
            <a:pPr lvl="1"/>
            <a:r>
              <a:rPr lang="en-US" sz="1600" dirty="0"/>
              <a:t>Has worked with collections for Henry Kissinger, Pope John Paul II, Catholic Church, NASA, </a:t>
            </a:r>
            <a:r>
              <a:rPr lang="en-US" sz="1600" dirty="0" err="1"/>
              <a:t>etc</a:t>
            </a:r>
            <a:endParaRPr lang="en-US" sz="1600" dirty="0"/>
          </a:p>
          <a:p>
            <a:pPr marL="285750" indent="-285750">
              <a:buFont typeface="Arial" panose="020B0604020202020204" pitchFamily="34" charset="0"/>
              <a:buChar char="•"/>
            </a:pPr>
            <a:r>
              <a:rPr lang="en-US" sz="1600" dirty="0"/>
              <a:t>MOTB has verbally agreed to insure for these amounts</a:t>
            </a:r>
          </a:p>
          <a:p>
            <a:pPr marL="742950" lvl="1" indent="-285750">
              <a:buFont typeface="Arial" panose="020B0604020202020204" pitchFamily="34" charset="0"/>
              <a:buChar char="•"/>
            </a:pPr>
            <a:r>
              <a:rPr lang="en-US" sz="1600" dirty="0"/>
              <a:t>Lunar Chalice:                         </a:t>
            </a:r>
            <a:r>
              <a:rPr lang="en-US" sz="1600" dirty="0">
                <a:solidFill>
                  <a:schemeClr val="accent2"/>
                </a:solidFill>
              </a:rPr>
              <a:t>2 million</a:t>
            </a:r>
          </a:p>
          <a:p>
            <a:pPr marL="742950" lvl="1" indent="-285750">
              <a:buFont typeface="Arial" panose="020B0604020202020204" pitchFamily="34" charset="0"/>
              <a:buChar char="•"/>
            </a:pPr>
            <a:r>
              <a:rPr lang="en-US" sz="1600" dirty="0"/>
              <a:t>UPCUSA Presbyterian Seal:  </a:t>
            </a:r>
            <a:r>
              <a:rPr lang="en-US" sz="1600" dirty="0">
                <a:solidFill>
                  <a:schemeClr val="accent2"/>
                </a:solidFill>
              </a:rPr>
              <a:t>500 k</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Allan expects their value to increase with public awareness and interest</a:t>
            </a:r>
          </a:p>
          <a:p>
            <a:pPr lvl="1"/>
            <a:endParaRPr lang="en-US" sz="1600" dirty="0"/>
          </a:p>
          <a:p>
            <a:pPr marL="285750" indent="-285750">
              <a:buFont typeface="Arial" panose="020B0604020202020204" pitchFamily="34" charset="0"/>
              <a:buChar char="•"/>
            </a:pPr>
            <a:r>
              <a:rPr lang="en-US" sz="1600" dirty="0"/>
              <a:t>We are pursuing modifications to the Formal Loan Agreement - Anthony Schmidt has agreed to all in principle</a:t>
            </a:r>
          </a:p>
          <a:p>
            <a:pPr marL="742950" lvl="1" indent="-285750">
              <a:buFont typeface="Arial" panose="020B0604020202020204" pitchFamily="34" charset="0"/>
              <a:buChar char="•"/>
            </a:pPr>
            <a:r>
              <a:rPr lang="en-US" sz="1600" dirty="0"/>
              <a:t>Agreement will include these values and a clause allowing for a re-appraisal after some time</a:t>
            </a:r>
          </a:p>
          <a:p>
            <a:pPr marL="742950" lvl="1" indent="-285750">
              <a:buFont typeface="Arial" panose="020B0604020202020204" pitchFamily="34" charset="0"/>
              <a:buChar char="•"/>
            </a:pPr>
            <a:r>
              <a:rPr lang="en-US" sz="1600" dirty="0"/>
              <a:t>A clause that if ownership is contested, we will be informed and allowed opportunity to defend</a:t>
            </a:r>
          </a:p>
          <a:p>
            <a:pPr marL="1200150" lvl="2" indent="-285750">
              <a:buFont typeface="Arial" panose="020B0604020202020204" pitchFamily="34" charset="0"/>
              <a:buChar char="•"/>
            </a:pPr>
            <a:r>
              <a:rPr lang="en-US" sz="1600" dirty="0"/>
              <a:t>We don’t expect such</a:t>
            </a:r>
          </a:p>
          <a:p>
            <a:pPr marL="1200150" lvl="2" indent="-285750">
              <a:buFont typeface="Arial" panose="020B0604020202020204" pitchFamily="34" charset="0"/>
              <a:buChar char="•"/>
            </a:pPr>
            <a:r>
              <a:rPr lang="en-US" sz="1600" dirty="0"/>
              <a:t>Allan and others indicate we have clear provenance from historical record</a:t>
            </a:r>
          </a:p>
          <a:p>
            <a:pPr marL="1200150" lvl="2" indent="-285750">
              <a:buFont typeface="Arial" panose="020B0604020202020204" pitchFamily="34" charset="0"/>
              <a:buChar char="•"/>
            </a:pPr>
            <a:r>
              <a:rPr lang="en-US" sz="1600" dirty="0"/>
              <a:t>Agreement also states to return only to WPC</a:t>
            </a:r>
          </a:p>
          <a:p>
            <a:pPr marL="742950" lvl="1" indent="-285750">
              <a:buFont typeface="Arial" panose="020B0604020202020204" pitchFamily="34" charset="0"/>
              <a:buChar char="•"/>
            </a:pPr>
            <a:r>
              <a:rPr lang="en-US" sz="1600" dirty="0"/>
              <a:t>A clause to not develop any merchandizing or use of Chalice likeness without our consent</a:t>
            </a:r>
          </a:p>
          <a:p>
            <a:pPr marL="285750"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1600" dirty="0"/>
              <a:t>Two Lawyers, plus Allan </a:t>
            </a:r>
            <a:r>
              <a:rPr lang="en-US" sz="1600" dirty="0" err="1"/>
              <a:t>Stypeck</a:t>
            </a:r>
            <a:r>
              <a:rPr lang="en-US" sz="1600" dirty="0"/>
              <a:t>, have reviewed agreement</a:t>
            </a:r>
          </a:p>
          <a:p>
            <a:pPr marL="742950" lvl="1"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After consultation with </a:t>
            </a:r>
            <a:r>
              <a:rPr lang="en-US" sz="1600" dirty="0" err="1"/>
              <a:t>Stypeck</a:t>
            </a:r>
            <a:r>
              <a:rPr lang="en-US" sz="1600" dirty="0"/>
              <a:t>, we are leaning towards recommending ’White Glove’ transport</a:t>
            </a:r>
          </a:p>
          <a:p>
            <a:pPr marL="742950" lvl="1" indent="-285750">
              <a:buFont typeface="Arial" panose="020B0604020202020204" pitchFamily="34" charset="0"/>
              <a:buChar char="•"/>
            </a:pPr>
            <a:r>
              <a:rPr lang="en-US" sz="1600" dirty="0"/>
              <a:t>Secure transport, door-to-door, where we would not accompany</a:t>
            </a:r>
          </a:p>
          <a:p>
            <a:pPr marL="742950" lvl="1" indent="-285750">
              <a:buFont typeface="Arial" panose="020B0604020202020204" pitchFamily="34" charset="0"/>
              <a:buChar char="•"/>
            </a:pPr>
            <a:r>
              <a:rPr lang="en-US" sz="1600" dirty="0"/>
              <a:t>MOTB arranged safe/secure transport for 91 loans covering 400+ artifacts last year</a:t>
            </a:r>
          </a:p>
        </p:txBody>
      </p:sp>
    </p:spTree>
    <p:extLst>
      <p:ext uri="{BB962C8B-B14F-4D97-AF65-F5344CB8AC3E}">
        <p14:creationId xmlns:p14="http://schemas.microsoft.com/office/powerpoint/2010/main" val="3027406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84197D8-04AB-CF6E-7232-199DE9BE02C4}"/>
              </a:ext>
            </a:extLst>
          </p:cNvPr>
          <p:cNvSpPr txBox="1"/>
          <p:nvPr/>
        </p:nvSpPr>
        <p:spPr>
          <a:xfrm>
            <a:off x="118473" y="87366"/>
            <a:ext cx="9011570" cy="6309420"/>
          </a:xfrm>
          <a:prstGeom prst="rect">
            <a:avLst/>
          </a:prstGeom>
          <a:noFill/>
        </p:spPr>
        <p:txBody>
          <a:bodyPr wrap="none" rtlCol="0">
            <a:spAutoFit/>
          </a:bodyPr>
          <a:lstStyle/>
          <a:p>
            <a:r>
              <a:rPr lang="en-US" sz="1800" dirty="0"/>
              <a:t>Pros</a:t>
            </a:r>
          </a:p>
          <a:p>
            <a:pPr marL="285750" indent="-285750">
              <a:buFont typeface="Arial" panose="020B0604020202020204" pitchFamily="34" charset="0"/>
              <a:buChar char="•"/>
            </a:pPr>
            <a:r>
              <a:rPr lang="en-US" dirty="0"/>
              <a:t>Speaks to several points in our mission statement</a:t>
            </a:r>
          </a:p>
          <a:p>
            <a:pPr marL="742950" lvl="1" indent="-285750">
              <a:buFont typeface="Arial" panose="020B0604020202020204" pitchFamily="34" charset="0"/>
              <a:buChar char="•"/>
            </a:pPr>
            <a:r>
              <a:rPr lang="en-US" sz="1600" dirty="0"/>
              <a:t>Being Active Disciples, welcoming all, having civility of discourse, exploring science &amp; art…</a:t>
            </a:r>
          </a:p>
          <a:p>
            <a:pPr marL="285750" indent="-285750">
              <a:buFont typeface="Arial" panose="020B0604020202020204" pitchFamily="34" charset="0"/>
              <a:buChar char="•"/>
            </a:pPr>
            <a:r>
              <a:rPr lang="en-US" dirty="0"/>
              <a:t>Shares our story, our values and our history with many</a:t>
            </a:r>
          </a:p>
          <a:p>
            <a:pPr marL="742950" lvl="1" indent="-285750">
              <a:buFont typeface="Arial" panose="020B0604020202020204" pitchFamily="34" charset="0"/>
              <a:buChar char="•"/>
            </a:pPr>
            <a:r>
              <a:rPr lang="en-US" sz="1600" dirty="0"/>
              <a:t>Many of the Apollo Generation would like now to share our story, while they are still alive</a:t>
            </a:r>
          </a:p>
          <a:p>
            <a:pPr marL="742950" lvl="1" indent="-285750">
              <a:buFont typeface="Arial" panose="020B0604020202020204" pitchFamily="34" charset="0"/>
              <a:buChar char="•"/>
            </a:pPr>
            <a:r>
              <a:rPr lang="en-US" sz="1600" dirty="0"/>
              <a:t>Items not always locked/hidden in a vault</a:t>
            </a:r>
          </a:p>
          <a:p>
            <a:pPr marL="742950" lvl="1" indent="-285750">
              <a:buFont typeface="Arial" panose="020B0604020202020204" pitchFamily="34" charset="0"/>
              <a:buChar char="•"/>
            </a:pPr>
            <a:r>
              <a:rPr lang="en-US" sz="1600" dirty="0"/>
              <a:t>There is renewed interest in Lunar exploration – NASA Project Artemis (hopefully flies before Jan)</a:t>
            </a:r>
          </a:p>
          <a:p>
            <a:pPr marL="285750" indent="-285750">
              <a:buFont typeface="Arial" panose="020B0604020202020204" pitchFamily="34" charset="0"/>
              <a:buChar char="•"/>
            </a:pPr>
            <a:r>
              <a:rPr lang="en-US" dirty="0"/>
              <a:t>Could generate interest/awareness in our church </a:t>
            </a:r>
          </a:p>
          <a:p>
            <a:pPr marL="742950" lvl="1" indent="-285750">
              <a:buFont typeface="Arial" panose="020B0604020202020204" pitchFamily="34" charset="0"/>
              <a:buChar char="•"/>
            </a:pPr>
            <a:r>
              <a:rPr lang="en-US" sz="1600" dirty="0"/>
              <a:t>Possibly attract new members </a:t>
            </a:r>
          </a:p>
          <a:p>
            <a:pPr marL="285750" indent="-285750">
              <a:buFont typeface="Arial" panose="020B0604020202020204" pitchFamily="34" charset="0"/>
              <a:buChar char="•"/>
            </a:pPr>
            <a:r>
              <a:rPr lang="en-US" dirty="0"/>
              <a:t>Motivate us to generate a longer term strategy for where to go with these items </a:t>
            </a:r>
          </a:p>
          <a:p>
            <a:pPr marL="742950" lvl="1" indent="-285750">
              <a:buFont typeface="Arial" panose="020B0604020202020204" pitchFamily="34" charset="0"/>
              <a:buChar char="•"/>
            </a:pPr>
            <a:r>
              <a:rPr lang="en-US" sz="1600" dirty="0"/>
              <a:t>We could do this even without following through on the loan</a:t>
            </a:r>
            <a:endParaRPr lang="en-US" dirty="0"/>
          </a:p>
          <a:p>
            <a:endParaRPr lang="en-US" dirty="0"/>
          </a:p>
          <a:p>
            <a:r>
              <a:rPr lang="en-US" dirty="0"/>
              <a:t>Cons</a:t>
            </a:r>
          </a:p>
          <a:p>
            <a:pPr marL="285750" indent="-285750">
              <a:buFont typeface="Arial" panose="020B0604020202020204" pitchFamily="34" charset="0"/>
              <a:buChar char="•"/>
            </a:pPr>
            <a:r>
              <a:rPr lang="en-US" dirty="0"/>
              <a:t>Regardless of our best efforts, the is a risk the items could be lost or stolen</a:t>
            </a:r>
          </a:p>
          <a:p>
            <a:pPr marL="742950" lvl="1" indent="-285750">
              <a:buFont typeface="Arial" panose="020B0604020202020204" pitchFamily="34" charset="0"/>
              <a:buChar char="•"/>
            </a:pPr>
            <a:r>
              <a:rPr lang="en-US" sz="1600" dirty="0"/>
              <a:t>MOTB has a good security record - Still, there are nefarious actors who target such unique items</a:t>
            </a:r>
          </a:p>
          <a:p>
            <a:pPr marL="742950" lvl="1" indent="-285750">
              <a:buFont typeface="Arial" panose="020B0604020202020204" pitchFamily="34" charset="0"/>
              <a:buChar char="•"/>
            </a:pPr>
            <a:r>
              <a:rPr lang="en-US" sz="1600" dirty="0"/>
              <a:t>Whenever valuable items are moved, they are most vulnerable</a:t>
            </a:r>
          </a:p>
          <a:p>
            <a:pPr marL="742950" lvl="1" indent="-285750">
              <a:buFont typeface="Arial" panose="020B0604020202020204" pitchFamily="34" charset="0"/>
              <a:buChar char="•"/>
            </a:pPr>
            <a:r>
              <a:rPr lang="en-US" sz="1600" dirty="0"/>
              <a:t>If we are to loan items, we must accept some </a:t>
            </a:r>
            <a:r>
              <a:rPr lang="en-US" sz="1600" u="sng" dirty="0"/>
              <a:t>non-zero</a:t>
            </a:r>
            <a:r>
              <a:rPr lang="en-US" sz="1600" dirty="0"/>
              <a:t> risk we will not see them again</a:t>
            </a:r>
          </a:p>
          <a:p>
            <a:pPr marL="285750" indent="-285750">
              <a:buFont typeface="Arial" panose="020B0604020202020204" pitchFamily="34" charset="0"/>
              <a:buChar char="•"/>
            </a:pPr>
            <a:r>
              <a:rPr lang="en-US" dirty="0"/>
              <a:t>While majority appear supportive, there are a few congregants who oppose this loan</a:t>
            </a:r>
          </a:p>
          <a:p>
            <a:pPr marL="742950" lvl="1" indent="-285750">
              <a:buFont typeface="Arial" panose="020B0604020202020204" pitchFamily="34" charset="0"/>
              <a:buChar char="•"/>
            </a:pPr>
            <a:r>
              <a:rPr lang="en-US" sz="1600" dirty="0"/>
              <a:t>Still others who support it are generally nervous about loss</a:t>
            </a:r>
          </a:p>
          <a:p>
            <a:pPr marL="285750" indent="-285750">
              <a:buFont typeface="Arial" panose="020B0604020202020204" pitchFamily="34" charset="0"/>
              <a:buChar char="•"/>
            </a:pPr>
            <a:r>
              <a:rPr lang="en-US" dirty="0"/>
              <a:t>New attention will likely require increased security</a:t>
            </a:r>
          </a:p>
          <a:p>
            <a:pPr marL="742950" lvl="1" indent="-285750">
              <a:buFont typeface="Arial" panose="020B0604020202020204" pitchFamily="34" charset="0"/>
              <a:buChar char="•"/>
            </a:pPr>
            <a:r>
              <a:rPr lang="en-US" sz="1600" dirty="0"/>
              <a:t>We should consider budgeting insurance in the future (15-20 k per year or more)</a:t>
            </a:r>
          </a:p>
          <a:p>
            <a:pPr marL="742950" lvl="1" indent="-285750">
              <a:buFont typeface="Arial" panose="020B0604020202020204" pitchFamily="34" charset="0"/>
              <a:buChar char="•"/>
            </a:pPr>
            <a:r>
              <a:rPr lang="en-US" sz="1600" dirty="0"/>
              <a:t>We may need additional security to transport and display items for Lunar Communion</a:t>
            </a:r>
          </a:p>
          <a:p>
            <a:pPr marL="742950" lvl="1" indent="-285750">
              <a:buFont typeface="Arial" panose="020B0604020202020204" pitchFamily="34" charset="0"/>
              <a:buChar char="•"/>
            </a:pPr>
            <a:r>
              <a:rPr lang="en-US" sz="1600" dirty="0"/>
              <a:t>Is our current storage location secure enough ?</a:t>
            </a:r>
          </a:p>
          <a:p>
            <a:pPr marL="742950" lvl="1" indent="-285750">
              <a:buFont typeface="Arial" panose="020B0604020202020204" pitchFamily="34" charset="0"/>
              <a:buChar char="•"/>
            </a:pPr>
            <a:r>
              <a:rPr lang="en-US" sz="1600" dirty="0"/>
              <a:t>Who do we arrange to have access in the future ?</a:t>
            </a:r>
          </a:p>
        </p:txBody>
      </p:sp>
    </p:spTree>
    <p:extLst>
      <p:ext uri="{BB962C8B-B14F-4D97-AF65-F5344CB8AC3E}">
        <p14:creationId xmlns:p14="http://schemas.microsoft.com/office/powerpoint/2010/main" val="200335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84197D8-04AB-CF6E-7232-199DE9BE02C4}"/>
              </a:ext>
            </a:extLst>
          </p:cNvPr>
          <p:cNvSpPr txBox="1"/>
          <p:nvPr/>
        </p:nvSpPr>
        <p:spPr>
          <a:xfrm>
            <a:off x="126723" y="196696"/>
            <a:ext cx="8514831" cy="6463308"/>
          </a:xfrm>
          <a:prstGeom prst="rect">
            <a:avLst/>
          </a:prstGeom>
          <a:noFill/>
        </p:spPr>
        <p:txBody>
          <a:bodyPr wrap="none" rtlCol="0">
            <a:spAutoFit/>
          </a:bodyPr>
          <a:lstStyle/>
          <a:p>
            <a:r>
              <a:rPr lang="en-US" dirty="0"/>
              <a:t>Pro &amp; Con</a:t>
            </a:r>
          </a:p>
          <a:p>
            <a:pPr marL="285750" indent="-285750">
              <a:buFont typeface="Arial" panose="020B0604020202020204" pitchFamily="34" charset="0"/>
              <a:buChar char="•"/>
            </a:pPr>
            <a:r>
              <a:rPr lang="en-US" dirty="0"/>
              <a:t>Loan requests could come from other museums/organizations</a:t>
            </a:r>
          </a:p>
          <a:p>
            <a:pPr marL="742950" lvl="1" indent="-285750">
              <a:buFont typeface="Arial" panose="020B0604020202020204" pitchFamily="34" charset="0"/>
              <a:buChar char="•"/>
            </a:pPr>
            <a:r>
              <a:rPr lang="en-US" sz="1600" dirty="0"/>
              <a:t>We recommend a Session committee review/negotiate each request on an individual basis</a:t>
            </a:r>
          </a:p>
          <a:p>
            <a:pPr marL="1200150" lvl="2" indent="-285750">
              <a:buFont typeface="Arial" panose="020B0604020202020204" pitchFamily="34" charset="0"/>
              <a:buChar char="•"/>
            </a:pPr>
            <a:r>
              <a:rPr lang="en-US" sz="1600" dirty="0"/>
              <a:t>We don’t always have to loan for a year, even if we do this time</a:t>
            </a:r>
          </a:p>
          <a:p>
            <a:pPr marL="742950" lvl="1" indent="-285750">
              <a:buFont typeface="Arial" panose="020B0604020202020204" pitchFamily="34" charset="0"/>
              <a:buChar char="•"/>
            </a:pPr>
            <a:r>
              <a:rPr lang="en-US" sz="1600" dirty="0"/>
              <a:t>Perhaps consider a desired loan interval (example only loan out 25 % of the time)</a:t>
            </a:r>
          </a:p>
          <a:p>
            <a:pPr marL="742950" lvl="1"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dirty="0"/>
              <a:t>This could generate more attention than we are ready for</a:t>
            </a:r>
          </a:p>
          <a:p>
            <a:pPr marL="742950" lvl="1" indent="-285750">
              <a:buFont typeface="Arial" panose="020B0604020202020204" pitchFamily="34" charset="0"/>
              <a:buChar char="•"/>
            </a:pPr>
            <a:r>
              <a:rPr lang="en-US" sz="1600" dirty="0"/>
              <a:t>It has been suggested we designate a person to support interview requests</a:t>
            </a:r>
          </a:p>
          <a:p>
            <a:pPr marL="742950" lvl="1" indent="-285750">
              <a:buFont typeface="Arial" panose="020B0604020202020204" pitchFamily="34" charset="0"/>
              <a:buChar char="•"/>
            </a:pPr>
            <a:r>
              <a:rPr lang="en-US" sz="1600" dirty="0"/>
              <a:t>Also suggested we prepare a ‘throw down’ press-release/statement available upon request</a:t>
            </a:r>
          </a:p>
          <a:p>
            <a:pPr marL="742950" lvl="1" indent="-285750">
              <a:buFont typeface="Arial" panose="020B0604020202020204" pitchFamily="34" charset="0"/>
              <a:buChar char="•"/>
            </a:pPr>
            <a:r>
              <a:rPr lang="en-US" sz="1600" dirty="0"/>
              <a:t>Perhaps also a new heading on our website</a:t>
            </a:r>
          </a:p>
          <a:p>
            <a:endParaRPr lang="en-US" sz="1600" dirty="0"/>
          </a:p>
          <a:p>
            <a:endParaRPr lang="en-US" sz="1600" dirty="0"/>
          </a:p>
          <a:p>
            <a:r>
              <a:rPr lang="en-US" dirty="0"/>
              <a:t>The Future</a:t>
            </a:r>
          </a:p>
          <a:p>
            <a:endParaRPr lang="en-US" dirty="0"/>
          </a:p>
          <a:p>
            <a:pPr marL="285750" indent="-285750">
              <a:buFont typeface="Arial" panose="020B0604020202020204" pitchFamily="34" charset="0"/>
              <a:buChar char="•"/>
            </a:pPr>
            <a:r>
              <a:rPr lang="en-US" dirty="0"/>
              <a:t>We should have a follow-up committee explore these questions</a:t>
            </a:r>
          </a:p>
          <a:p>
            <a:pPr marL="742950" lvl="1" indent="-285750">
              <a:buFont typeface="Arial" panose="020B0604020202020204" pitchFamily="34" charset="0"/>
              <a:buChar char="•"/>
            </a:pPr>
            <a:r>
              <a:rPr lang="en-US" sz="1600" dirty="0"/>
              <a:t>Future security, insurance and who has access</a:t>
            </a:r>
          </a:p>
          <a:p>
            <a:pPr marL="742950" lvl="1" indent="-285750">
              <a:buFont typeface="Arial" panose="020B0604020202020204" pitchFamily="34" charset="0"/>
              <a:buChar char="•"/>
            </a:pPr>
            <a:r>
              <a:rPr lang="en-US" sz="1600" dirty="0"/>
              <a:t>How share with the world – what story do we want to tell going forward</a:t>
            </a:r>
          </a:p>
          <a:p>
            <a:pPr marL="285750" indent="-285750">
              <a:buFont typeface="Arial" panose="020B0604020202020204" pitchFamily="34" charset="0"/>
              <a:buChar char="•"/>
            </a:pPr>
            <a:r>
              <a:rPr lang="en-US" dirty="0"/>
              <a:t>Also consider how care for these long term – </a:t>
            </a:r>
            <a:r>
              <a:rPr lang="en-US" u="sng" dirty="0"/>
              <a:t>hundreds of years </a:t>
            </a:r>
            <a:r>
              <a:rPr lang="en-US" dirty="0"/>
              <a:t>and more</a:t>
            </a:r>
          </a:p>
          <a:p>
            <a:pPr marL="742950" lvl="1" indent="-285750">
              <a:buFont typeface="Arial" panose="020B0604020202020204" pitchFamily="34" charset="0"/>
              <a:buChar char="•"/>
            </a:pPr>
            <a:r>
              <a:rPr lang="en-US" sz="1600" dirty="0"/>
              <a:t>Items are tarnished</a:t>
            </a:r>
          </a:p>
          <a:p>
            <a:pPr marL="1200150" lvl="2" indent="-285750">
              <a:buFont typeface="Arial" panose="020B0604020202020204" pitchFamily="34" charset="0"/>
              <a:buChar char="•"/>
            </a:pPr>
            <a:r>
              <a:rPr lang="en-US" sz="1600" dirty="0"/>
              <a:t>MOTB fine with this though willing to provide a professional assessment and advice</a:t>
            </a:r>
          </a:p>
          <a:p>
            <a:pPr marL="1200150" lvl="2" indent="-285750">
              <a:buFont typeface="Arial" panose="020B0604020202020204" pitchFamily="34" charset="0"/>
              <a:buChar char="•"/>
            </a:pPr>
            <a:r>
              <a:rPr lang="en-US" sz="1600" dirty="0"/>
              <a:t>Loan agreement prevents any effort to alter or even clean items without our approval</a:t>
            </a:r>
          </a:p>
          <a:p>
            <a:pPr marL="742950" lvl="1" indent="-285750">
              <a:buFont typeface="Arial" panose="020B0604020202020204" pitchFamily="34" charset="0"/>
              <a:buChar char="•"/>
            </a:pPr>
            <a:r>
              <a:rPr lang="en-US" sz="1600" dirty="0"/>
              <a:t>Description plates have scuff marks</a:t>
            </a:r>
          </a:p>
          <a:p>
            <a:pPr marL="1200150" lvl="2" indent="-285750">
              <a:buFont typeface="Arial" panose="020B0604020202020204" pitchFamily="34" charset="0"/>
              <a:buChar char="•"/>
            </a:pPr>
            <a:r>
              <a:rPr lang="en-US" sz="1600" dirty="0"/>
              <a:t>They did not travel to moon, though still looks bad</a:t>
            </a:r>
          </a:p>
          <a:p>
            <a:pPr marL="1200150" lvl="2" indent="-285750">
              <a:buFont typeface="Arial" panose="020B0604020202020204" pitchFamily="34" charset="0"/>
              <a:buChar char="•"/>
            </a:pPr>
            <a:r>
              <a:rPr lang="en-US" sz="1600" dirty="0"/>
              <a:t>Consider better more protective handling and storage protocols</a:t>
            </a:r>
          </a:p>
          <a:p>
            <a:pPr marL="742950" lvl="1" indent="-285750">
              <a:buFont typeface="Arial" panose="020B0604020202020204" pitchFamily="34" charset="0"/>
              <a:buChar char="•"/>
            </a:pPr>
            <a:r>
              <a:rPr lang="en-US" sz="1600" dirty="0"/>
              <a:t>Don’t believe we should remove dents, though we should endeavor to prevent more</a:t>
            </a:r>
          </a:p>
        </p:txBody>
      </p:sp>
    </p:spTree>
    <p:extLst>
      <p:ext uri="{BB962C8B-B14F-4D97-AF65-F5344CB8AC3E}">
        <p14:creationId xmlns:p14="http://schemas.microsoft.com/office/powerpoint/2010/main" val="1470171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84197D8-04AB-CF6E-7232-199DE9BE02C4}"/>
              </a:ext>
            </a:extLst>
          </p:cNvPr>
          <p:cNvSpPr txBox="1"/>
          <p:nvPr/>
        </p:nvSpPr>
        <p:spPr>
          <a:xfrm>
            <a:off x="290505" y="309296"/>
            <a:ext cx="8562989" cy="4370427"/>
          </a:xfrm>
          <a:prstGeom prst="rect">
            <a:avLst/>
          </a:prstGeom>
          <a:noFill/>
        </p:spPr>
        <p:txBody>
          <a:bodyPr wrap="square" rtlCol="0">
            <a:spAutoFit/>
          </a:bodyPr>
          <a:lstStyle/>
          <a:p>
            <a:pPr algn="ctr"/>
            <a:r>
              <a:rPr lang="en-US" dirty="0"/>
              <a:t>Motion background</a:t>
            </a:r>
          </a:p>
          <a:p>
            <a:pPr marL="285750" indent="-285750">
              <a:buFont typeface="Arial" panose="020B0604020202020204" pitchFamily="34" charset="0"/>
              <a:buChar char="•"/>
            </a:pPr>
            <a:r>
              <a:rPr lang="en-US" dirty="0"/>
              <a:t>Remaining work</a:t>
            </a:r>
          </a:p>
          <a:p>
            <a:pPr marL="742950" lvl="1" indent="-285750">
              <a:buFont typeface="Arial" panose="020B0604020202020204" pitchFamily="34" charset="0"/>
              <a:buChar char="•"/>
            </a:pPr>
            <a:r>
              <a:rPr lang="en-US" sz="1600" dirty="0"/>
              <a:t>Still finalizing MOTB Loan Agreement </a:t>
            </a:r>
          </a:p>
          <a:p>
            <a:pPr marL="1200150" lvl="2" indent="-285750">
              <a:buFont typeface="Arial" panose="020B0604020202020204" pitchFamily="34" charset="0"/>
              <a:buChar char="•"/>
            </a:pPr>
            <a:r>
              <a:rPr lang="en-US" sz="1600" dirty="0"/>
              <a:t>We do not anticipate issue, however we are not ready to sign today</a:t>
            </a:r>
          </a:p>
          <a:p>
            <a:pPr marL="1200150" lvl="2" indent="-285750">
              <a:buFont typeface="Arial" panose="020B0604020202020204" pitchFamily="34" charset="0"/>
              <a:buChar char="•"/>
            </a:pPr>
            <a:r>
              <a:rPr lang="en-US" sz="1600" dirty="0"/>
              <a:t>We would like another Lawyer review, then a final review with the MOTB</a:t>
            </a:r>
          </a:p>
          <a:p>
            <a:pPr marL="1200150" lvl="2" indent="-285750">
              <a:buFont typeface="Arial" panose="020B0604020202020204" pitchFamily="34" charset="0"/>
              <a:buChar char="•"/>
            </a:pPr>
            <a:r>
              <a:rPr lang="en-US" sz="1600" dirty="0"/>
              <a:t>Anticipate this lasting another 2 – 3 weeks</a:t>
            </a:r>
          </a:p>
          <a:p>
            <a:pPr marL="1200150" lvl="2" indent="-285750">
              <a:buFont typeface="Arial" panose="020B0604020202020204" pitchFamily="34" charset="0"/>
              <a:buChar char="•"/>
            </a:pPr>
            <a:r>
              <a:rPr lang="en-US" sz="1600" dirty="0"/>
              <a:t>Also, who signs for WPC, Clerk of Session ?</a:t>
            </a:r>
          </a:p>
          <a:p>
            <a:pPr marL="742950" lvl="1" indent="-285750">
              <a:buFont typeface="Arial" panose="020B0604020202020204" pitchFamily="34" charset="0"/>
              <a:buChar char="•"/>
            </a:pPr>
            <a:r>
              <a:rPr lang="en-US" sz="1600" dirty="0"/>
              <a:t>Would like to pursue one more round of security discussions</a:t>
            </a:r>
          </a:p>
          <a:p>
            <a:pPr marL="1200150" lvl="2" indent="-285750">
              <a:buFont typeface="Arial" panose="020B0604020202020204" pitchFamily="34" charset="0"/>
              <a:buChar char="•"/>
            </a:pPr>
            <a:r>
              <a:rPr lang="en-US" sz="1600" dirty="0"/>
              <a:t>Expand on specifics of transport – perhaps codify more specifics in Loan Agreement</a:t>
            </a:r>
          </a:p>
          <a:p>
            <a:pPr marL="1200150" lvl="2" indent="-285750">
              <a:buFont typeface="Arial" panose="020B0604020202020204" pitchFamily="34" charset="0"/>
              <a:buChar char="•"/>
            </a:pPr>
            <a:r>
              <a:rPr lang="en-US" sz="1600" dirty="0"/>
              <a:t>One more review of MOTB on site access and security</a:t>
            </a:r>
          </a:p>
          <a:p>
            <a:pPr marL="1200150" lvl="2"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In order to support MOTB exhibition schedule (opens Jan 19</a:t>
            </a:r>
            <a:r>
              <a:rPr lang="en-US" sz="1600" baseline="30000" dirty="0"/>
              <a:t>th</a:t>
            </a:r>
            <a:r>
              <a:rPr lang="en-US" sz="1600" dirty="0"/>
              <a:t>), the MOTB would like an agreement ‘in principle’ that WPC Session supports the Loan of the Lunar Chalice and Seal to the MOTB, understanding there is still final negotiations on the agreement and security</a:t>
            </a:r>
          </a:p>
          <a:p>
            <a:pPr marL="742950" lvl="1" indent="-285750">
              <a:buFont typeface="Arial" panose="020B0604020202020204" pitchFamily="34" charset="0"/>
              <a:buChar char="•"/>
            </a:pPr>
            <a:r>
              <a:rPr lang="en-US" sz="1600" dirty="0"/>
              <a:t>This allows them to proceed with preparation, though still with some risk that we don’t sign</a:t>
            </a:r>
          </a:p>
          <a:p>
            <a:pPr marL="742950" lvl="1" indent="-285750">
              <a:buFont typeface="Arial" panose="020B0604020202020204" pitchFamily="34" charset="0"/>
              <a:buChar char="•"/>
            </a:pPr>
            <a:r>
              <a:rPr lang="en-US" sz="1600" dirty="0"/>
              <a:t>Also allows for specifics of secure transport and insurance acquisition to start</a:t>
            </a:r>
          </a:p>
          <a:p>
            <a:pPr lvl="1"/>
            <a:endParaRPr lang="en-US" dirty="0"/>
          </a:p>
        </p:txBody>
      </p:sp>
    </p:spTree>
    <p:extLst>
      <p:ext uri="{BB962C8B-B14F-4D97-AF65-F5344CB8AC3E}">
        <p14:creationId xmlns:p14="http://schemas.microsoft.com/office/powerpoint/2010/main" val="3140705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84197D8-04AB-CF6E-7232-199DE9BE02C4}"/>
              </a:ext>
            </a:extLst>
          </p:cNvPr>
          <p:cNvSpPr txBox="1"/>
          <p:nvPr/>
        </p:nvSpPr>
        <p:spPr>
          <a:xfrm>
            <a:off x="290505" y="0"/>
            <a:ext cx="8562989" cy="5847755"/>
          </a:xfrm>
          <a:prstGeom prst="rect">
            <a:avLst/>
          </a:prstGeom>
          <a:noFill/>
        </p:spPr>
        <p:txBody>
          <a:bodyPr wrap="square" rtlCol="0">
            <a:spAutoFit/>
          </a:bodyPr>
          <a:lstStyle/>
          <a:p>
            <a:pPr algn="ctr"/>
            <a:r>
              <a:rPr lang="en-US" dirty="0">
                <a:solidFill>
                  <a:schemeClr val="accent2"/>
                </a:solidFill>
              </a:rPr>
              <a:t>MOTION</a:t>
            </a:r>
          </a:p>
          <a:p>
            <a:endParaRPr lang="en-US" dirty="0"/>
          </a:p>
          <a:p>
            <a:r>
              <a:rPr lang="en-US" sz="1600" dirty="0"/>
              <a:t>We, the Webster Presbyterian Church (WPC) Session, support a temporary loan to the Museum of the Bible (MOTB) in Washington DC, the following church artifacts pending the negotiation of a secure loan agreement: </a:t>
            </a:r>
          </a:p>
          <a:p>
            <a:endParaRPr lang="en-US" sz="1600" dirty="0"/>
          </a:p>
          <a:p>
            <a:r>
              <a:rPr lang="en-US" sz="1600" dirty="0"/>
              <a:t>   1) Lunar Communion Chalice used by Edwin ‘Buzz’ Aldrin to celebrate Communion</a:t>
            </a:r>
          </a:p>
          <a:p>
            <a:r>
              <a:rPr lang="en-US" sz="1600" dirty="0"/>
              <a:t>   2) UPCUSA Church Seal </a:t>
            </a:r>
          </a:p>
          <a:p>
            <a:endParaRPr lang="en-US" sz="1600" dirty="0"/>
          </a:p>
          <a:p>
            <a:r>
              <a:rPr lang="en-US" sz="1600" dirty="0"/>
              <a:t>Both being WPC property that travelled to the Surface of the Moon and the Sea of Tranquility on July 20, 1969, and were returned to the possession of WPC after the flight.</a:t>
            </a:r>
          </a:p>
          <a:p>
            <a:endParaRPr lang="en-US" sz="1600" dirty="0"/>
          </a:p>
          <a:p>
            <a:r>
              <a:rPr lang="en-US" sz="1600" dirty="0"/>
              <a:t>The loan period being from Jan 2023 to Jan 2024, to support and be displayed in a curated exhibit exploring Scripture and Science.  </a:t>
            </a:r>
          </a:p>
          <a:p>
            <a:endParaRPr lang="en-US" sz="1600" dirty="0"/>
          </a:p>
          <a:p>
            <a:r>
              <a:rPr lang="en-US" sz="1600" dirty="0"/>
              <a:t>This motion is contingent upon the MOTB covering the full cost of insurance for these two items during the entire time they are not in possession by the WPC, including transport to and from the Museum.</a:t>
            </a:r>
          </a:p>
          <a:p>
            <a:endParaRPr lang="en-US" sz="1600" dirty="0"/>
          </a:p>
          <a:p>
            <a:r>
              <a:rPr lang="en-US" sz="1600" dirty="0"/>
              <a:t>This motion also is contingent upon determination that a satisfactory Loan Agreement and security arrangements are in place with the MOTB.   </a:t>
            </a:r>
          </a:p>
          <a:p>
            <a:r>
              <a:rPr lang="en-US" sz="1600" dirty="0"/>
              <a:t>(</a:t>
            </a:r>
            <a:r>
              <a:rPr lang="en-US" sz="1600" dirty="0">
                <a:solidFill>
                  <a:schemeClr val="accent2"/>
                </a:solidFill>
              </a:rPr>
              <a:t>end of motion</a:t>
            </a:r>
            <a:r>
              <a:rPr lang="en-US" sz="1600" dirty="0"/>
              <a:t>)</a:t>
            </a:r>
          </a:p>
          <a:p>
            <a:endParaRPr lang="en-US" dirty="0"/>
          </a:p>
        </p:txBody>
      </p:sp>
    </p:spTree>
    <p:extLst>
      <p:ext uri="{BB962C8B-B14F-4D97-AF65-F5344CB8AC3E}">
        <p14:creationId xmlns:p14="http://schemas.microsoft.com/office/powerpoint/2010/main" val="1230516756"/>
      </p:ext>
    </p:extLst>
  </p:cSld>
  <p:clrMapOvr>
    <a:masterClrMapping/>
  </p:clrMapOvr>
</p:sld>
</file>

<file path=ppt/theme/theme1.xml><?xml version="1.0" encoding="utf-8"?>
<a:theme xmlns:a="http://schemas.openxmlformats.org/drawingml/2006/main" name="als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s theme" id="{7C97ACA5-822B-3D4C-A0F3-95C876497429}" vid="{04547066-11EC-0247-921E-88317587046C}"/>
    </a:ext>
  </a:extLst>
</a:theme>
</file>

<file path=docProps/app.xml><?xml version="1.0" encoding="utf-8"?>
<Properties xmlns="http://schemas.openxmlformats.org/officeDocument/2006/extended-properties" xmlns:vt="http://schemas.openxmlformats.org/officeDocument/2006/docPropsVTypes">
  <Template>als theme</Template>
  <TotalTime>505</TotalTime>
  <Words>1540</Words>
  <Application>Microsoft Macintosh PowerPoint</Application>
  <PresentationFormat>On-screen Show (4:3)</PresentationFormat>
  <Paragraphs>150</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Lato</vt:lpstr>
      <vt:lpstr>als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Strahan, Alan L. (JSC-EG411)</dc:creator>
  <cp:lastModifiedBy>Microsoft Office User</cp:lastModifiedBy>
  <cp:revision>38</cp:revision>
  <dcterms:created xsi:type="dcterms:W3CDTF">2022-07-24T17:56:20Z</dcterms:created>
  <dcterms:modified xsi:type="dcterms:W3CDTF">2022-10-25T01:05:12Z</dcterms:modified>
</cp:coreProperties>
</file>