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58" r:id="rId4"/>
    <p:sldId id="259" r:id="rId5"/>
    <p:sldId id="263" r:id="rId6"/>
    <p:sldId id="260" r:id="rId7"/>
    <p:sldId id="26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011" autoAdjust="0"/>
    <p:restoredTop sz="95825" autoAdjust="0"/>
  </p:normalViewPr>
  <p:slideViewPr>
    <p:cSldViewPr snapToGrid="0">
      <p:cViewPr varScale="1">
        <p:scale>
          <a:sx n="87" d="100"/>
          <a:sy n="87" d="100"/>
        </p:scale>
        <p:origin x="114" y="10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97D0A5D-BACC-43E3-8C1D-206E543BB14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EA680F86-9962-4475-AB8E-C5C6002E87F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4B897316-9495-4499-956E-F8EB7809C75B}"/>
              </a:ext>
            </a:extLst>
          </p:cNvPr>
          <p:cNvSpPr>
            <a:spLocks noGrp="1"/>
          </p:cNvSpPr>
          <p:nvPr>
            <p:ph type="dt" sz="half" idx="10"/>
          </p:nvPr>
        </p:nvSpPr>
        <p:spPr/>
        <p:txBody>
          <a:bodyPr/>
          <a:lstStyle/>
          <a:p>
            <a:fld id="{74B6F30A-AA3C-44D3-836A-F782333822F9}" type="datetimeFigureOut">
              <a:rPr lang="en-US" smtClean="0"/>
              <a:t>10/24/2017</a:t>
            </a:fld>
            <a:endParaRPr lang="en-US"/>
          </a:p>
        </p:txBody>
      </p:sp>
      <p:sp>
        <p:nvSpPr>
          <p:cNvPr id="5" name="Footer Placeholder 4">
            <a:extLst>
              <a:ext uri="{FF2B5EF4-FFF2-40B4-BE49-F238E27FC236}">
                <a16:creationId xmlns:a16="http://schemas.microsoft.com/office/drawing/2014/main" xmlns="" id="{1C8FAC78-DAB2-4E3B-AB6E-44B6C8FF7C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68B5C3BB-921C-457A-9954-887AD0859CAF}"/>
              </a:ext>
            </a:extLst>
          </p:cNvPr>
          <p:cNvSpPr>
            <a:spLocks noGrp="1"/>
          </p:cNvSpPr>
          <p:nvPr>
            <p:ph type="sldNum" sz="quarter" idx="12"/>
          </p:nvPr>
        </p:nvSpPr>
        <p:spPr/>
        <p:txBody>
          <a:bodyPr/>
          <a:lstStyle/>
          <a:p>
            <a:fld id="{A8D4D525-38A1-4B97-9EE4-C72E1B1FBCA7}" type="slidenum">
              <a:rPr lang="en-US" smtClean="0"/>
              <a:t>‹#›</a:t>
            </a:fld>
            <a:endParaRPr lang="en-US"/>
          </a:p>
        </p:txBody>
      </p:sp>
    </p:spTree>
    <p:extLst>
      <p:ext uri="{BB962C8B-B14F-4D97-AF65-F5344CB8AC3E}">
        <p14:creationId xmlns:p14="http://schemas.microsoft.com/office/powerpoint/2010/main" val="11972072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00790B0-C847-45A9-B907-A1D0F44EB48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77D5521E-5A16-47A4-838C-DC7E45798FF1}"/>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04E74689-A4CA-451A-B74C-FF6745695387}"/>
              </a:ext>
            </a:extLst>
          </p:cNvPr>
          <p:cNvSpPr>
            <a:spLocks noGrp="1"/>
          </p:cNvSpPr>
          <p:nvPr>
            <p:ph type="dt" sz="half" idx="10"/>
          </p:nvPr>
        </p:nvSpPr>
        <p:spPr/>
        <p:txBody>
          <a:bodyPr/>
          <a:lstStyle/>
          <a:p>
            <a:fld id="{74B6F30A-AA3C-44D3-836A-F782333822F9}" type="datetimeFigureOut">
              <a:rPr lang="en-US" smtClean="0"/>
              <a:t>10/24/2017</a:t>
            </a:fld>
            <a:endParaRPr lang="en-US"/>
          </a:p>
        </p:txBody>
      </p:sp>
      <p:sp>
        <p:nvSpPr>
          <p:cNvPr id="5" name="Footer Placeholder 4">
            <a:extLst>
              <a:ext uri="{FF2B5EF4-FFF2-40B4-BE49-F238E27FC236}">
                <a16:creationId xmlns:a16="http://schemas.microsoft.com/office/drawing/2014/main" xmlns="" id="{1223CD16-4606-4622-8D6A-F6189F50C0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57E43E8A-5A9E-4D9D-B43B-AB47782A6DDB}"/>
              </a:ext>
            </a:extLst>
          </p:cNvPr>
          <p:cNvSpPr>
            <a:spLocks noGrp="1"/>
          </p:cNvSpPr>
          <p:nvPr>
            <p:ph type="sldNum" sz="quarter" idx="12"/>
          </p:nvPr>
        </p:nvSpPr>
        <p:spPr/>
        <p:txBody>
          <a:bodyPr/>
          <a:lstStyle/>
          <a:p>
            <a:fld id="{A8D4D525-38A1-4B97-9EE4-C72E1B1FBCA7}" type="slidenum">
              <a:rPr lang="en-US" smtClean="0"/>
              <a:t>‹#›</a:t>
            </a:fld>
            <a:endParaRPr lang="en-US"/>
          </a:p>
        </p:txBody>
      </p:sp>
    </p:spTree>
    <p:extLst>
      <p:ext uri="{BB962C8B-B14F-4D97-AF65-F5344CB8AC3E}">
        <p14:creationId xmlns:p14="http://schemas.microsoft.com/office/powerpoint/2010/main" val="11767559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04F40D14-5514-4E9B-8BA5-F0E8D5C4C23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35D01B5E-2215-462F-A0B8-CFD8473555E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0A9A7563-A82B-4EC1-B6F5-61B1A438C1DE}"/>
              </a:ext>
            </a:extLst>
          </p:cNvPr>
          <p:cNvSpPr>
            <a:spLocks noGrp="1"/>
          </p:cNvSpPr>
          <p:nvPr>
            <p:ph type="dt" sz="half" idx="10"/>
          </p:nvPr>
        </p:nvSpPr>
        <p:spPr/>
        <p:txBody>
          <a:bodyPr/>
          <a:lstStyle/>
          <a:p>
            <a:fld id="{74B6F30A-AA3C-44D3-836A-F782333822F9}" type="datetimeFigureOut">
              <a:rPr lang="en-US" smtClean="0"/>
              <a:t>10/24/2017</a:t>
            </a:fld>
            <a:endParaRPr lang="en-US"/>
          </a:p>
        </p:txBody>
      </p:sp>
      <p:sp>
        <p:nvSpPr>
          <p:cNvPr id="5" name="Footer Placeholder 4">
            <a:extLst>
              <a:ext uri="{FF2B5EF4-FFF2-40B4-BE49-F238E27FC236}">
                <a16:creationId xmlns:a16="http://schemas.microsoft.com/office/drawing/2014/main" xmlns="" id="{5BBD1105-B7A8-489B-A020-A18D47B251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B7CE935B-D110-4DFE-9004-0B3614711A1E}"/>
              </a:ext>
            </a:extLst>
          </p:cNvPr>
          <p:cNvSpPr>
            <a:spLocks noGrp="1"/>
          </p:cNvSpPr>
          <p:nvPr>
            <p:ph type="sldNum" sz="quarter" idx="12"/>
          </p:nvPr>
        </p:nvSpPr>
        <p:spPr/>
        <p:txBody>
          <a:bodyPr/>
          <a:lstStyle/>
          <a:p>
            <a:fld id="{A8D4D525-38A1-4B97-9EE4-C72E1B1FBCA7}" type="slidenum">
              <a:rPr lang="en-US" smtClean="0"/>
              <a:t>‹#›</a:t>
            </a:fld>
            <a:endParaRPr lang="en-US"/>
          </a:p>
        </p:txBody>
      </p:sp>
    </p:spTree>
    <p:extLst>
      <p:ext uri="{BB962C8B-B14F-4D97-AF65-F5344CB8AC3E}">
        <p14:creationId xmlns:p14="http://schemas.microsoft.com/office/powerpoint/2010/main" val="25428789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9DF9B2A-2106-4A33-B6C9-DCE22303071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C09E22BA-76A3-4B6D-A7FB-5D88E3AC686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5399E24C-F83F-4016-A747-7AA6E3E4D558}"/>
              </a:ext>
            </a:extLst>
          </p:cNvPr>
          <p:cNvSpPr>
            <a:spLocks noGrp="1"/>
          </p:cNvSpPr>
          <p:nvPr>
            <p:ph type="dt" sz="half" idx="10"/>
          </p:nvPr>
        </p:nvSpPr>
        <p:spPr/>
        <p:txBody>
          <a:bodyPr/>
          <a:lstStyle/>
          <a:p>
            <a:fld id="{74B6F30A-AA3C-44D3-836A-F782333822F9}" type="datetimeFigureOut">
              <a:rPr lang="en-US" smtClean="0"/>
              <a:t>10/24/2017</a:t>
            </a:fld>
            <a:endParaRPr lang="en-US"/>
          </a:p>
        </p:txBody>
      </p:sp>
      <p:sp>
        <p:nvSpPr>
          <p:cNvPr id="5" name="Footer Placeholder 4">
            <a:extLst>
              <a:ext uri="{FF2B5EF4-FFF2-40B4-BE49-F238E27FC236}">
                <a16:creationId xmlns:a16="http://schemas.microsoft.com/office/drawing/2014/main" xmlns="" id="{1235B95C-D75B-40D0-BC56-38575F136D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846BF67B-6D02-4341-8C43-28AF3B5C8FC6}"/>
              </a:ext>
            </a:extLst>
          </p:cNvPr>
          <p:cNvSpPr>
            <a:spLocks noGrp="1"/>
          </p:cNvSpPr>
          <p:nvPr>
            <p:ph type="sldNum" sz="quarter" idx="12"/>
          </p:nvPr>
        </p:nvSpPr>
        <p:spPr/>
        <p:txBody>
          <a:bodyPr/>
          <a:lstStyle/>
          <a:p>
            <a:fld id="{A8D4D525-38A1-4B97-9EE4-C72E1B1FBCA7}" type="slidenum">
              <a:rPr lang="en-US" smtClean="0"/>
              <a:t>‹#›</a:t>
            </a:fld>
            <a:endParaRPr lang="en-US"/>
          </a:p>
        </p:txBody>
      </p:sp>
    </p:spTree>
    <p:extLst>
      <p:ext uri="{BB962C8B-B14F-4D97-AF65-F5344CB8AC3E}">
        <p14:creationId xmlns:p14="http://schemas.microsoft.com/office/powerpoint/2010/main" val="39971988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07A7AFD-F783-4BD7-A104-F4E44B3C339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EE54A4FA-1213-4618-978A-F2E9C15037E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xmlns="" id="{B907C627-A672-47B8-817C-1D309C113F92}"/>
              </a:ext>
            </a:extLst>
          </p:cNvPr>
          <p:cNvSpPr>
            <a:spLocks noGrp="1"/>
          </p:cNvSpPr>
          <p:nvPr>
            <p:ph type="dt" sz="half" idx="10"/>
          </p:nvPr>
        </p:nvSpPr>
        <p:spPr/>
        <p:txBody>
          <a:bodyPr/>
          <a:lstStyle/>
          <a:p>
            <a:fld id="{74B6F30A-AA3C-44D3-836A-F782333822F9}" type="datetimeFigureOut">
              <a:rPr lang="en-US" smtClean="0"/>
              <a:t>10/24/2017</a:t>
            </a:fld>
            <a:endParaRPr lang="en-US"/>
          </a:p>
        </p:txBody>
      </p:sp>
      <p:sp>
        <p:nvSpPr>
          <p:cNvPr id="5" name="Footer Placeholder 4">
            <a:extLst>
              <a:ext uri="{FF2B5EF4-FFF2-40B4-BE49-F238E27FC236}">
                <a16:creationId xmlns:a16="http://schemas.microsoft.com/office/drawing/2014/main" xmlns="" id="{8533A941-6C09-4E3C-ACE9-B2EDE3078DC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B827F3B7-0023-4A39-9EB3-B0BDE118F07D}"/>
              </a:ext>
            </a:extLst>
          </p:cNvPr>
          <p:cNvSpPr>
            <a:spLocks noGrp="1"/>
          </p:cNvSpPr>
          <p:nvPr>
            <p:ph type="sldNum" sz="quarter" idx="12"/>
          </p:nvPr>
        </p:nvSpPr>
        <p:spPr/>
        <p:txBody>
          <a:bodyPr/>
          <a:lstStyle/>
          <a:p>
            <a:fld id="{A8D4D525-38A1-4B97-9EE4-C72E1B1FBCA7}" type="slidenum">
              <a:rPr lang="en-US" smtClean="0"/>
              <a:t>‹#›</a:t>
            </a:fld>
            <a:endParaRPr lang="en-US"/>
          </a:p>
        </p:txBody>
      </p:sp>
    </p:spTree>
    <p:extLst>
      <p:ext uri="{BB962C8B-B14F-4D97-AF65-F5344CB8AC3E}">
        <p14:creationId xmlns:p14="http://schemas.microsoft.com/office/powerpoint/2010/main" val="24423803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7EDA2AC-8659-490E-882C-07A63B25E4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75511B36-8239-425C-AE79-FEF04BF6468E}"/>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C2064F58-34AA-4D34-8F5B-CB9E3FEA3477}"/>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BF0672D1-28A6-4048-9EFC-2DAFED96F00C}"/>
              </a:ext>
            </a:extLst>
          </p:cNvPr>
          <p:cNvSpPr>
            <a:spLocks noGrp="1"/>
          </p:cNvSpPr>
          <p:nvPr>
            <p:ph type="dt" sz="half" idx="10"/>
          </p:nvPr>
        </p:nvSpPr>
        <p:spPr/>
        <p:txBody>
          <a:bodyPr/>
          <a:lstStyle/>
          <a:p>
            <a:fld id="{74B6F30A-AA3C-44D3-836A-F782333822F9}" type="datetimeFigureOut">
              <a:rPr lang="en-US" smtClean="0"/>
              <a:t>10/24/2017</a:t>
            </a:fld>
            <a:endParaRPr lang="en-US"/>
          </a:p>
        </p:txBody>
      </p:sp>
      <p:sp>
        <p:nvSpPr>
          <p:cNvPr id="6" name="Footer Placeholder 5">
            <a:extLst>
              <a:ext uri="{FF2B5EF4-FFF2-40B4-BE49-F238E27FC236}">
                <a16:creationId xmlns:a16="http://schemas.microsoft.com/office/drawing/2014/main" xmlns="" id="{6264572B-0E16-42C8-8C1B-18A4C0DB482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EB446C42-856B-4E6D-9A7C-AC7ABEA44116}"/>
              </a:ext>
            </a:extLst>
          </p:cNvPr>
          <p:cNvSpPr>
            <a:spLocks noGrp="1"/>
          </p:cNvSpPr>
          <p:nvPr>
            <p:ph type="sldNum" sz="quarter" idx="12"/>
          </p:nvPr>
        </p:nvSpPr>
        <p:spPr/>
        <p:txBody>
          <a:bodyPr/>
          <a:lstStyle/>
          <a:p>
            <a:fld id="{A8D4D525-38A1-4B97-9EE4-C72E1B1FBCA7}" type="slidenum">
              <a:rPr lang="en-US" smtClean="0"/>
              <a:t>‹#›</a:t>
            </a:fld>
            <a:endParaRPr lang="en-US"/>
          </a:p>
        </p:txBody>
      </p:sp>
    </p:spTree>
    <p:extLst>
      <p:ext uri="{BB962C8B-B14F-4D97-AF65-F5344CB8AC3E}">
        <p14:creationId xmlns:p14="http://schemas.microsoft.com/office/powerpoint/2010/main" val="796349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B2914B1-4992-487C-B123-52042583034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BEEA1BEF-BD3B-49A6-93A1-07C8A937473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xmlns="" id="{6A07CB16-7930-43A0-87AA-639F94EE7E0B}"/>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94A627D8-2F6D-4E77-8DC1-17D90A53DC0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xmlns="" id="{FEDB044A-D870-4509-9A6A-4197EC519FA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D62F12B5-007A-4892-8B9F-1D63C38093AA}"/>
              </a:ext>
            </a:extLst>
          </p:cNvPr>
          <p:cNvSpPr>
            <a:spLocks noGrp="1"/>
          </p:cNvSpPr>
          <p:nvPr>
            <p:ph type="dt" sz="half" idx="10"/>
          </p:nvPr>
        </p:nvSpPr>
        <p:spPr/>
        <p:txBody>
          <a:bodyPr/>
          <a:lstStyle/>
          <a:p>
            <a:fld id="{74B6F30A-AA3C-44D3-836A-F782333822F9}" type="datetimeFigureOut">
              <a:rPr lang="en-US" smtClean="0"/>
              <a:t>10/24/2017</a:t>
            </a:fld>
            <a:endParaRPr lang="en-US"/>
          </a:p>
        </p:txBody>
      </p:sp>
      <p:sp>
        <p:nvSpPr>
          <p:cNvPr id="8" name="Footer Placeholder 7">
            <a:extLst>
              <a:ext uri="{FF2B5EF4-FFF2-40B4-BE49-F238E27FC236}">
                <a16:creationId xmlns:a16="http://schemas.microsoft.com/office/drawing/2014/main" xmlns="" id="{23FA47F7-E764-4CD9-8CBB-A47F9E72131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8BC7BC5F-EF18-4C6B-8235-381FF1881925}"/>
              </a:ext>
            </a:extLst>
          </p:cNvPr>
          <p:cNvSpPr>
            <a:spLocks noGrp="1"/>
          </p:cNvSpPr>
          <p:nvPr>
            <p:ph type="sldNum" sz="quarter" idx="12"/>
          </p:nvPr>
        </p:nvSpPr>
        <p:spPr/>
        <p:txBody>
          <a:bodyPr/>
          <a:lstStyle/>
          <a:p>
            <a:fld id="{A8D4D525-38A1-4B97-9EE4-C72E1B1FBCA7}" type="slidenum">
              <a:rPr lang="en-US" smtClean="0"/>
              <a:t>‹#›</a:t>
            </a:fld>
            <a:endParaRPr lang="en-US"/>
          </a:p>
        </p:txBody>
      </p:sp>
    </p:spTree>
    <p:extLst>
      <p:ext uri="{BB962C8B-B14F-4D97-AF65-F5344CB8AC3E}">
        <p14:creationId xmlns:p14="http://schemas.microsoft.com/office/powerpoint/2010/main" val="23576373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D45D78D-88ED-4F87-975B-8C9A33EAFB8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BE1D89ED-4CC8-4AD2-AE17-C74FA33AA156}"/>
              </a:ext>
            </a:extLst>
          </p:cNvPr>
          <p:cNvSpPr>
            <a:spLocks noGrp="1"/>
          </p:cNvSpPr>
          <p:nvPr>
            <p:ph type="dt" sz="half" idx="10"/>
          </p:nvPr>
        </p:nvSpPr>
        <p:spPr/>
        <p:txBody>
          <a:bodyPr/>
          <a:lstStyle/>
          <a:p>
            <a:fld id="{74B6F30A-AA3C-44D3-836A-F782333822F9}" type="datetimeFigureOut">
              <a:rPr lang="en-US" smtClean="0"/>
              <a:t>10/24/2017</a:t>
            </a:fld>
            <a:endParaRPr lang="en-US"/>
          </a:p>
        </p:txBody>
      </p:sp>
      <p:sp>
        <p:nvSpPr>
          <p:cNvPr id="4" name="Footer Placeholder 3">
            <a:extLst>
              <a:ext uri="{FF2B5EF4-FFF2-40B4-BE49-F238E27FC236}">
                <a16:creationId xmlns:a16="http://schemas.microsoft.com/office/drawing/2014/main" xmlns="" id="{46AAEF6F-F6FC-4CBA-828E-B853DE62034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1210499C-FCBE-43D4-8D15-F5CD31D6745E}"/>
              </a:ext>
            </a:extLst>
          </p:cNvPr>
          <p:cNvSpPr>
            <a:spLocks noGrp="1"/>
          </p:cNvSpPr>
          <p:nvPr>
            <p:ph type="sldNum" sz="quarter" idx="12"/>
          </p:nvPr>
        </p:nvSpPr>
        <p:spPr/>
        <p:txBody>
          <a:bodyPr/>
          <a:lstStyle/>
          <a:p>
            <a:fld id="{A8D4D525-38A1-4B97-9EE4-C72E1B1FBCA7}" type="slidenum">
              <a:rPr lang="en-US" smtClean="0"/>
              <a:t>‹#›</a:t>
            </a:fld>
            <a:endParaRPr lang="en-US"/>
          </a:p>
        </p:txBody>
      </p:sp>
    </p:spTree>
    <p:extLst>
      <p:ext uri="{BB962C8B-B14F-4D97-AF65-F5344CB8AC3E}">
        <p14:creationId xmlns:p14="http://schemas.microsoft.com/office/powerpoint/2010/main" val="24053815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F95D9073-9128-41A0-91F9-C8A3D0DA9E6D}"/>
              </a:ext>
            </a:extLst>
          </p:cNvPr>
          <p:cNvSpPr>
            <a:spLocks noGrp="1"/>
          </p:cNvSpPr>
          <p:nvPr>
            <p:ph type="dt" sz="half" idx="10"/>
          </p:nvPr>
        </p:nvSpPr>
        <p:spPr/>
        <p:txBody>
          <a:bodyPr/>
          <a:lstStyle/>
          <a:p>
            <a:fld id="{74B6F30A-AA3C-44D3-836A-F782333822F9}" type="datetimeFigureOut">
              <a:rPr lang="en-US" smtClean="0"/>
              <a:t>10/24/2017</a:t>
            </a:fld>
            <a:endParaRPr lang="en-US"/>
          </a:p>
        </p:txBody>
      </p:sp>
      <p:sp>
        <p:nvSpPr>
          <p:cNvPr id="3" name="Footer Placeholder 2">
            <a:extLst>
              <a:ext uri="{FF2B5EF4-FFF2-40B4-BE49-F238E27FC236}">
                <a16:creationId xmlns:a16="http://schemas.microsoft.com/office/drawing/2014/main" xmlns="" id="{A31BDB29-34ED-447B-BD40-7E49791A94D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97349078-8482-439F-BC5C-7D9DA0AC2E7B}"/>
              </a:ext>
            </a:extLst>
          </p:cNvPr>
          <p:cNvSpPr>
            <a:spLocks noGrp="1"/>
          </p:cNvSpPr>
          <p:nvPr>
            <p:ph type="sldNum" sz="quarter" idx="12"/>
          </p:nvPr>
        </p:nvSpPr>
        <p:spPr/>
        <p:txBody>
          <a:bodyPr/>
          <a:lstStyle/>
          <a:p>
            <a:fld id="{A8D4D525-38A1-4B97-9EE4-C72E1B1FBCA7}" type="slidenum">
              <a:rPr lang="en-US" smtClean="0"/>
              <a:t>‹#›</a:t>
            </a:fld>
            <a:endParaRPr lang="en-US"/>
          </a:p>
        </p:txBody>
      </p:sp>
    </p:spTree>
    <p:extLst>
      <p:ext uri="{BB962C8B-B14F-4D97-AF65-F5344CB8AC3E}">
        <p14:creationId xmlns:p14="http://schemas.microsoft.com/office/powerpoint/2010/main" val="41994761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EECF78D-74C3-4DC7-B55A-5413256BA3C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76AAB61F-4689-4BB3-9537-07C93563C78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C45F8951-5389-4DC0-B14C-C989E815BB5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E4B6CFD8-30D5-41BE-B60B-1E5311F1DBF5}"/>
              </a:ext>
            </a:extLst>
          </p:cNvPr>
          <p:cNvSpPr>
            <a:spLocks noGrp="1"/>
          </p:cNvSpPr>
          <p:nvPr>
            <p:ph type="dt" sz="half" idx="10"/>
          </p:nvPr>
        </p:nvSpPr>
        <p:spPr/>
        <p:txBody>
          <a:bodyPr/>
          <a:lstStyle/>
          <a:p>
            <a:fld id="{74B6F30A-AA3C-44D3-836A-F782333822F9}" type="datetimeFigureOut">
              <a:rPr lang="en-US" smtClean="0"/>
              <a:t>10/24/2017</a:t>
            </a:fld>
            <a:endParaRPr lang="en-US"/>
          </a:p>
        </p:txBody>
      </p:sp>
      <p:sp>
        <p:nvSpPr>
          <p:cNvPr id="6" name="Footer Placeholder 5">
            <a:extLst>
              <a:ext uri="{FF2B5EF4-FFF2-40B4-BE49-F238E27FC236}">
                <a16:creationId xmlns:a16="http://schemas.microsoft.com/office/drawing/2014/main" xmlns="" id="{389B52DF-004B-4047-828B-777C1D3FFFA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49D3C2BD-7FD4-4A50-BD9B-C749A8E4598B}"/>
              </a:ext>
            </a:extLst>
          </p:cNvPr>
          <p:cNvSpPr>
            <a:spLocks noGrp="1"/>
          </p:cNvSpPr>
          <p:nvPr>
            <p:ph type="sldNum" sz="quarter" idx="12"/>
          </p:nvPr>
        </p:nvSpPr>
        <p:spPr/>
        <p:txBody>
          <a:bodyPr/>
          <a:lstStyle/>
          <a:p>
            <a:fld id="{A8D4D525-38A1-4B97-9EE4-C72E1B1FBCA7}" type="slidenum">
              <a:rPr lang="en-US" smtClean="0"/>
              <a:t>‹#›</a:t>
            </a:fld>
            <a:endParaRPr lang="en-US"/>
          </a:p>
        </p:txBody>
      </p:sp>
    </p:spTree>
    <p:extLst>
      <p:ext uri="{BB962C8B-B14F-4D97-AF65-F5344CB8AC3E}">
        <p14:creationId xmlns:p14="http://schemas.microsoft.com/office/powerpoint/2010/main" val="33797204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94B6908-807E-4F6C-8B5D-BF98FECD02A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9A95910F-8DD8-40F0-93A1-60F38598E2B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FDEF9466-D922-49D4-829B-E09A5D9EE9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16553CE0-AAF9-4141-8699-4C641E5426F1}"/>
              </a:ext>
            </a:extLst>
          </p:cNvPr>
          <p:cNvSpPr>
            <a:spLocks noGrp="1"/>
          </p:cNvSpPr>
          <p:nvPr>
            <p:ph type="dt" sz="half" idx="10"/>
          </p:nvPr>
        </p:nvSpPr>
        <p:spPr/>
        <p:txBody>
          <a:bodyPr/>
          <a:lstStyle/>
          <a:p>
            <a:fld id="{74B6F30A-AA3C-44D3-836A-F782333822F9}" type="datetimeFigureOut">
              <a:rPr lang="en-US" smtClean="0"/>
              <a:t>10/24/2017</a:t>
            </a:fld>
            <a:endParaRPr lang="en-US"/>
          </a:p>
        </p:txBody>
      </p:sp>
      <p:sp>
        <p:nvSpPr>
          <p:cNvPr id="6" name="Footer Placeholder 5">
            <a:extLst>
              <a:ext uri="{FF2B5EF4-FFF2-40B4-BE49-F238E27FC236}">
                <a16:creationId xmlns:a16="http://schemas.microsoft.com/office/drawing/2014/main" xmlns="" id="{8E248079-CAC3-41A6-9F92-BC9247CF197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F1AEF8D6-B680-4C51-BD77-C14A49953966}"/>
              </a:ext>
            </a:extLst>
          </p:cNvPr>
          <p:cNvSpPr>
            <a:spLocks noGrp="1"/>
          </p:cNvSpPr>
          <p:nvPr>
            <p:ph type="sldNum" sz="quarter" idx="12"/>
          </p:nvPr>
        </p:nvSpPr>
        <p:spPr/>
        <p:txBody>
          <a:bodyPr/>
          <a:lstStyle/>
          <a:p>
            <a:fld id="{A8D4D525-38A1-4B97-9EE4-C72E1B1FBCA7}" type="slidenum">
              <a:rPr lang="en-US" smtClean="0"/>
              <a:t>‹#›</a:t>
            </a:fld>
            <a:endParaRPr lang="en-US"/>
          </a:p>
        </p:txBody>
      </p:sp>
    </p:spTree>
    <p:extLst>
      <p:ext uri="{BB962C8B-B14F-4D97-AF65-F5344CB8AC3E}">
        <p14:creationId xmlns:p14="http://schemas.microsoft.com/office/powerpoint/2010/main" val="17427527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FFF49FD9-477C-4E06-8968-30945B0D37F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595BFFB0-3A27-4912-9F6D-0B96299FF3A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D79BD74D-904A-4F2E-933D-E6D9A36658E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B6F30A-AA3C-44D3-836A-F782333822F9}" type="datetimeFigureOut">
              <a:rPr lang="en-US" smtClean="0"/>
              <a:t>10/24/2017</a:t>
            </a:fld>
            <a:endParaRPr lang="en-US"/>
          </a:p>
        </p:txBody>
      </p:sp>
      <p:sp>
        <p:nvSpPr>
          <p:cNvPr id="5" name="Footer Placeholder 4">
            <a:extLst>
              <a:ext uri="{FF2B5EF4-FFF2-40B4-BE49-F238E27FC236}">
                <a16:creationId xmlns:a16="http://schemas.microsoft.com/office/drawing/2014/main" xmlns="" id="{258F4205-C276-46B1-992E-D69D84C9C95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DC3FF765-7351-4625-96DD-72E78A62BB9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D4D525-38A1-4B97-9EE4-C72E1B1FBCA7}" type="slidenum">
              <a:rPr lang="en-US" smtClean="0"/>
              <a:t>‹#›</a:t>
            </a:fld>
            <a:endParaRPr lang="en-US"/>
          </a:p>
        </p:txBody>
      </p:sp>
    </p:spTree>
    <p:extLst>
      <p:ext uri="{BB962C8B-B14F-4D97-AF65-F5344CB8AC3E}">
        <p14:creationId xmlns:p14="http://schemas.microsoft.com/office/powerpoint/2010/main" val="26418653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BC62AEC-1C4A-4F43-9DAB-C660E8E29509}"/>
              </a:ext>
            </a:extLst>
          </p:cNvPr>
          <p:cNvSpPr>
            <a:spLocks noGrp="1"/>
          </p:cNvSpPr>
          <p:nvPr>
            <p:ph type="ctrTitle"/>
          </p:nvPr>
        </p:nvSpPr>
        <p:spPr/>
        <p:txBody>
          <a:bodyPr/>
          <a:lstStyle/>
          <a:p>
            <a:r>
              <a:rPr lang="en-US" dirty="0"/>
              <a:t>Short Term Capital Planning Team – Report to Session</a:t>
            </a:r>
          </a:p>
        </p:txBody>
      </p:sp>
      <p:sp>
        <p:nvSpPr>
          <p:cNvPr id="3" name="Subtitle 2">
            <a:extLst>
              <a:ext uri="{FF2B5EF4-FFF2-40B4-BE49-F238E27FC236}">
                <a16:creationId xmlns:a16="http://schemas.microsoft.com/office/drawing/2014/main" xmlns="" id="{AAC917E2-9BF0-4932-A07F-323333679D91}"/>
              </a:ext>
            </a:extLst>
          </p:cNvPr>
          <p:cNvSpPr>
            <a:spLocks noGrp="1"/>
          </p:cNvSpPr>
          <p:nvPr>
            <p:ph type="subTitle" idx="1"/>
          </p:nvPr>
        </p:nvSpPr>
        <p:spPr/>
        <p:txBody>
          <a:bodyPr/>
          <a:lstStyle/>
          <a:p>
            <a:r>
              <a:rPr lang="en-US" dirty="0"/>
              <a:t>10/24/2017</a:t>
            </a:r>
          </a:p>
        </p:txBody>
      </p:sp>
    </p:spTree>
    <p:extLst>
      <p:ext uri="{BB962C8B-B14F-4D97-AF65-F5344CB8AC3E}">
        <p14:creationId xmlns:p14="http://schemas.microsoft.com/office/powerpoint/2010/main" val="28497214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E037534-A60B-4679-A5E2-CC3DB0B2E432}"/>
              </a:ext>
            </a:extLst>
          </p:cNvPr>
          <p:cNvSpPr>
            <a:spLocks noGrp="1"/>
          </p:cNvSpPr>
          <p:nvPr>
            <p:ph type="title"/>
          </p:nvPr>
        </p:nvSpPr>
        <p:spPr/>
        <p:txBody>
          <a:bodyPr/>
          <a:lstStyle/>
          <a:p>
            <a:r>
              <a:rPr lang="en-US" dirty="0"/>
              <a:t>What do you see?</a:t>
            </a:r>
          </a:p>
        </p:txBody>
      </p:sp>
      <p:sp>
        <p:nvSpPr>
          <p:cNvPr id="3" name="Content Placeholder 2">
            <a:extLst>
              <a:ext uri="{FF2B5EF4-FFF2-40B4-BE49-F238E27FC236}">
                <a16:creationId xmlns:a16="http://schemas.microsoft.com/office/drawing/2014/main" xmlns="" id="{4B0CBC7F-BEA1-42EC-B68F-E98F9713AF39}"/>
              </a:ext>
            </a:extLst>
          </p:cNvPr>
          <p:cNvSpPr>
            <a:spLocks noGrp="1"/>
          </p:cNvSpPr>
          <p:nvPr>
            <p:ph idx="1"/>
          </p:nvPr>
        </p:nvSpPr>
        <p:spPr/>
        <p:txBody>
          <a:bodyPr/>
          <a:lstStyle/>
          <a:p>
            <a:r>
              <a:rPr lang="en-US" dirty="0"/>
              <a:t>Where do you look while at WPC?</a:t>
            </a:r>
          </a:p>
          <a:p>
            <a:r>
              <a:rPr lang="en-US" dirty="0"/>
              <a:t>Do you go where kids go?</a:t>
            </a:r>
          </a:p>
          <a:p>
            <a:r>
              <a:rPr lang="en-US" dirty="0"/>
              <a:t>Do you go where youth go?</a:t>
            </a:r>
          </a:p>
          <a:p>
            <a:r>
              <a:rPr lang="en-US" dirty="0"/>
              <a:t>Do you go where parents go?</a:t>
            </a:r>
          </a:p>
          <a:p>
            <a:r>
              <a:rPr lang="en-US" dirty="0"/>
              <a:t>Do you see what passers by see?</a:t>
            </a:r>
          </a:p>
          <a:p>
            <a:r>
              <a:rPr lang="en-US" dirty="0"/>
              <a:t>Do you see WPC as the eyes of a visitor see WPC?</a:t>
            </a:r>
          </a:p>
          <a:p>
            <a:r>
              <a:rPr lang="en-US" dirty="0"/>
              <a:t>Do you see signs of mission around WPC?</a:t>
            </a:r>
          </a:p>
        </p:txBody>
      </p:sp>
    </p:spTree>
    <p:extLst>
      <p:ext uri="{BB962C8B-B14F-4D97-AF65-F5344CB8AC3E}">
        <p14:creationId xmlns:p14="http://schemas.microsoft.com/office/powerpoint/2010/main" val="7980981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3C134F4-2CD7-4CCF-8B14-3C56163A0D85}"/>
              </a:ext>
            </a:extLst>
          </p:cNvPr>
          <p:cNvSpPr>
            <a:spLocks noGrp="1"/>
          </p:cNvSpPr>
          <p:nvPr>
            <p:ph type="title"/>
          </p:nvPr>
        </p:nvSpPr>
        <p:spPr/>
        <p:txBody>
          <a:bodyPr/>
          <a:lstStyle/>
          <a:p>
            <a:r>
              <a:rPr lang="en-US" dirty="0"/>
              <a:t>Short Term Capital Planning Team Members:</a:t>
            </a:r>
          </a:p>
        </p:txBody>
      </p:sp>
      <p:sp>
        <p:nvSpPr>
          <p:cNvPr id="3" name="Content Placeholder 2">
            <a:extLst>
              <a:ext uri="{FF2B5EF4-FFF2-40B4-BE49-F238E27FC236}">
                <a16:creationId xmlns:a16="http://schemas.microsoft.com/office/drawing/2014/main" xmlns="" id="{348E0B86-4D4E-4DBB-ACB9-772CBE5EF1DE}"/>
              </a:ext>
            </a:extLst>
          </p:cNvPr>
          <p:cNvSpPr>
            <a:spLocks noGrp="1"/>
          </p:cNvSpPr>
          <p:nvPr>
            <p:ph idx="1"/>
          </p:nvPr>
        </p:nvSpPr>
        <p:spPr/>
        <p:txBody>
          <a:bodyPr>
            <a:normAutofit lnSpcReduction="10000"/>
          </a:bodyPr>
          <a:lstStyle/>
          <a:p>
            <a:pPr marL="0" indent="0">
              <a:buNone/>
            </a:pPr>
            <a:r>
              <a:rPr lang="en-US" sz="4800" dirty="0"/>
              <a:t>Team - Kathy Braeuer, Vance Boyer, Judy Brown, Anya Ezhevskaya, Katie Grady, Erik Kinzler, James Kinzler, Ken Thompson</a:t>
            </a:r>
          </a:p>
          <a:p>
            <a:pPr marL="0" indent="0">
              <a:buNone/>
            </a:pPr>
            <a:endParaRPr lang="en-US" sz="4800" dirty="0"/>
          </a:p>
          <a:p>
            <a:pPr marL="0" indent="0">
              <a:buNone/>
            </a:pPr>
            <a:r>
              <a:rPr lang="en-US" sz="4800" dirty="0"/>
              <a:t>Staff Liaison – Keith Uffman</a:t>
            </a:r>
          </a:p>
          <a:p>
            <a:pPr marL="0" indent="0">
              <a:buNone/>
            </a:pPr>
            <a:r>
              <a:rPr lang="en-US" sz="4800" dirty="0"/>
              <a:t>Finance Liaison – Jimmy Spivey</a:t>
            </a:r>
          </a:p>
        </p:txBody>
      </p:sp>
    </p:spTree>
    <p:extLst>
      <p:ext uri="{BB962C8B-B14F-4D97-AF65-F5344CB8AC3E}">
        <p14:creationId xmlns:p14="http://schemas.microsoft.com/office/powerpoint/2010/main" val="36026733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BE17BE6-7E69-4C63-851E-60128894666A}"/>
              </a:ext>
            </a:extLst>
          </p:cNvPr>
          <p:cNvSpPr>
            <a:spLocks noGrp="1"/>
          </p:cNvSpPr>
          <p:nvPr>
            <p:ph type="title"/>
          </p:nvPr>
        </p:nvSpPr>
        <p:spPr/>
        <p:txBody>
          <a:bodyPr/>
          <a:lstStyle/>
          <a:p>
            <a:r>
              <a:rPr lang="en-US" dirty="0"/>
              <a:t>STCPT Actions:</a:t>
            </a:r>
          </a:p>
        </p:txBody>
      </p:sp>
      <p:sp>
        <p:nvSpPr>
          <p:cNvPr id="3" name="Content Placeholder 2">
            <a:extLst>
              <a:ext uri="{FF2B5EF4-FFF2-40B4-BE49-F238E27FC236}">
                <a16:creationId xmlns:a16="http://schemas.microsoft.com/office/drawing/2014/main" xmlns="" id="{BE9A8422-5835-4F44-AC75-52352BE28225}"/>
              </a:ext>
            </a:extLst>
          </p:cNvPr>
          <p:cNvSpPr>
            <a:spLocks noGrp="1"/>
          </p:cNvSpPr>
          <p:nvPr>
            <p:ph idx="1"/>
          </p:nvPr>
        </p:nvSpPr>
        <p:spPr/>
        <p:txBody>
          <a:bodyPr>
            <a:normAutofit fontScale="92500" lnSpcReduction="10000"/>
          </a:bodyPr>
          <a:lstStyle/>
          <a:p>
            <a:r>
              <a:rPr lang="en-US" dirty="0"/>
              <a:t>Met 5 times over 2 ½ months</a:t>
            </a:r>
          </a:p>
          <a:p>
            <a:r>
              <a:rPr lang="en-US" dirty="0"/>
              <a:t>Walking exterior review of our WPC campus </a:t>
            </a:r>
          </a:p>
          <a:p>
            <a:r>
              <a:rPr lang="en-US" dirty="0"/>
              <a:t>Got sidetracked due to a Hurricane</a:t>
            </a:r>
          </a:p>
          <a:p>
            <a:r>
              <a:rPr lang="en-US" dirty="0"/>
              <a:t>Walking interior review of our WPC facilities</a:t>
            </a:r>
          </a:p>
          <a:p>
            <a:r>
              <a:rPr lang="en-US" dirty="0"/>
              <a:t>Captured project ideas for improvements to the WPC campus and facilities</a:t>
            </a:r>
          </a:p>
          <a:p>
            <a:r>
              <a:rPr lang="en-US" dirty="0"/>
              <a:t>Prioritized project ideas to assist Session, Finance Committee and Campus Management in making improvements to show WPC is a welcoming, active, and faithful place</a:t>
            </a:r>
          </a:p>
          <a:p>
            <a:r>
              <a:rPr lang="en-US" dirty="0"/>
              <a:t>Drafted a Recommendation for a capital fund drive, split of maintenance and improvement items, progress projects as funds allow </a:t>
            </a:r>
          </a:p>
        </p:txBody>
      </p:sp>
    </p:spTree>
    <p:extLst>
      <p:ext uri="{BB962C8B-B14F-4D97-AF65-F5344CB8AC3E}">
        <p14:creationId xmlns:p14="http://schemas.microsoft.com/office/powerpoint/2010/main" val="28894604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47FC0C7-9318-4901-BA54-1FD2D57C8213}"/>
              </a:ext>
            </a:extLst>
          </p:cNvPr>
          <p:cNvSpPr>
            <a:spLocks noGrp="1"/>
          </p:cNvSpPr>
          <p:nvPr>
            <p:ph type="title"/>
          </p:nvPr>
        </p:nvSpPr>
        <p:spPr/>
        <p:txBody>
          <a:bodyPr/>
          <a:lstStyle/>
          <a:p>
            <a:r>
              <a:rPr lang="en-US" dirty="0"/>
              <a:t>Surprising Results</a:t>
            </a:r>
          </a:p>
        </p:txBody>
      </p:sp>
      <p:sp>
        <p:nvSpPr>
          <p:cNvPr id="3" name="Content Placeholder 2">
            <a:extLst>
              <a:ext uri="{FF2B5EF4-FFF2-40B4-BE49-F238E27FC236}">
                <a16:creationId xmlns:a16="http://schemas.microsoft.com/office/drawing/2014/main" xmlns="" id="{1A7687E1-D934-4772-8697-7BD6E13E1BBB}"/>
              </a:ext>
            </a:extLst>
          </p:cNvPr>
          <p:cNvSpPr>
            <a:spLocks noGrp="1"/>
          </p:cNvSpPr>
          <p:nvPr>
            <p:ph idx="1"/>
          </p:nvPr>
        </p:nvSpPr>
        <p:spPr/>
        <p:txBody>
          <a:bodyPr/>
          <a:lstStyle/>
          <a:p>
            <a:r>
              <a:rPr lang="en-US" dirty="0"/>
              <a:t>We don’t need new buildings or major changes, we need to maintain what we have and work on better aesthetics</a:t>
            </a:r>
          </a:p>
          <a:p>
            <a:r>
              <a:rPr lang="en-US" dirty="0"/>
              <a:t>We can do much to improve our image with our hands, our imagination and a fraction of major maintenance money</a:t>
            </a:r>
          </a:p>
          <a:p>
            <a:r>
              <a:rPr lang="en-US" dirty="0"/>
              <a:t>We have a lot to be excited about… we are now a very active congregation… what could we be in the future…</a:t>
            </a:r>
          </a:p>
        </p:txBody>
      </p:sp>
    </p:spTree>
    <p:extLst>
      <p:ext uri="{BB962C8B-B14F-4D97-AF65-F5344CB8AC3E}">
        <p14:creationId xmlns:p14="http://schemas.microsoft.com/office/powerpoint/2010/main" val="3289869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1BD84EC-7198-42D6-8357-E1AE191D8486}"/>
              </a:ext>
            </a:extLst>
          </p:cNvPr>
          <p:cNvSpPr>
            <a:spLocks noGrp="1"/>
          </p:cNvSpPr>
          <p:nvPr>
            <p:ph type="title"/>
          </p:nvPr>
        </p:nvSpPr>
        <p:spPr/>
        <p:txBody>
          <a:bodyPr/>
          <a:lstStyle/>
          <a:p>
            <a:r>
              <a:rPr lang="en-US" dirty="0"/>
              <a:t>Must Do List from the CPTF and STCPT	</a:t>
            </a:r>
          </a:p>
        </p:txBody>
      </p:sp>
      <p:sp>
        <p:nvSpPr>
          <p:cNvPr id="3" name="Content Placeholder 2">
            <a:extLst>
              <a:ext uri="{FF2B5EF4-FFF2-40B4-BE49-F238E27FC236}">
                <a16:creationId xmlns:a16="http://schemas.microsoft.com/office/drawing/2014/main" xmlns="" id="{4BEB3E35-3845-4EF9-8B9E-B081A3350BF7}"/>
              </a:ext>
            </a:extLst>
          </p:cNvPr>
          <p:cNvSpPr>
            <a:spLocks noGrp="1"/>
          </p:cNvSpPr>
          <p:nvPr>
            <p:ph idx="1"/>
          </p:nvPr>
        </p:nvSpPr>
        <p:spPr/>
        <p:txBody>
          <a:bodyPr>
            <a:normAutofit lnSpcReduction="10000"/>
          </a:bodyPr>
          <a:lstStyle/>
          <a:p>
            <a:r>
              <a:rPr lang="en-US" sz="2400" dirty="0"/>
              <a:t>CPTF listed “do now” maintenance items in the Feb 1, 2017 Report such as repair roof drain piping on the Sanctuary, stop flooding in Sanctuary, replace the roof of Fellowship Hall</a:t>
            </a:r>
          </a:p>
          <a:p>
            <a:r>
              <a:rPr lang="en-US" sz="2400" dirty="0"/>
              <a:t>STCPT generated a prioritized list of inside and outside projects that would best improve our image and remove the negative images such as “the scary children’s bathroom” (poor lighting, no positive images) or random unused benches.</a:t>
            </a:r>
          </a:p>
          <a:p>
            <a:r>
              <a:rPr lang="en-US" sz="2400" dirty="0"/>
              <a:t>STCPT generated ideas for new positive and welcoming projects such as indoor and outdoor art, children’s playground, colorful doormats to welcome children to the CE Building</a:t>
            </a:r>
          </a:p>
          <a:p>
            <a:endParaRPr lang="en-US" sz="2400" dirty="0"/>
          </a:p>
          <a:p>
            <a:r>
              <a:rPr lang="en-US" sz="2400" dirty="0"/>
              <a:t>WHY? We must maintain what we have to sustain the future. We must welcome children to sustain the future.</a:t>
            </a:r>
          </a:p>
        </p:txBody>
      </p:sp>
    </p:spTree>
    <p:extLst>
      <p:ext uri="{BB962C8B-B14F-4D97-AF65-F5344CB8AC3E}">
        <p14:creationId xmlns:p14="http://schemas.microsoft.com/office/powerpoint/2010/main" val="11059535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896BA6-56E1-42C9-93B8-CFDB6C13B303}"/>
              </a:ext>
            </a:extLst>
          </p:cNvPr>
          <p:cNvSpPr>
            <a:spLocks noGrp="1"/>
          </p:cNvSpPr>
          <p:nvPr>
            <p:ph type="title"/>
          </p:nvPr>
        </p:nvSpPr>
        <p:spPr/>
        <p:txBody>
          <a:bodyPr/>
          <a:lstStyle/>
          <a:p>
            <a:r>
              <a:rPr lang="en-US" dirty="0"/>
              <a:t>How do we do this?</a:t>
            </a:r>
          </a:p>
        </p:txBody>
      </p:sp>
      <p:sp>
        <p:nvSpPr>
          <p:cNvPr id="3" name="Content Placeholder 2">
            <a:extLst>
              <a:ext uri="{FF2B5EF4-FFF2-40B4-BE49-F238E27FC236}">
                <a16:creationId xmlns:a16="http://schemas.microsoft.com/office/drawing/2014/main" xmlns="" id="{6DDB37DF-5708-4AFC-A494-988D6D6E2319}"/>
              </a:ext>
            </a:extLst>
          </p:cNvPr>
          <p:cNvSpPr>
            <a:spLocks noGrp="1"/>
          </p:cNvSpPr>
          <p:nvPr>
            <p:ph idx="1"/>
          </p:nvPr>
        </p:nvSpPr>
        <p:spPr/>
        <p:txBody>
          <a:bodyPr>
            <a:normAutofit fontScale="92500" lnSpcReduction="20000"/>
          </a:bodyPr>
          <a:lstStyle/>
          <a:p>
            <a:r>
              <a:rPr lang="en-US" dirty="0"/>
              <a:t>Incorporate a Capital fund program as part of Stewardship</a:t>
            </a:r>
          </a:p>
          <a:p>
            <a:r>
              <a:rPr lang="en-US" dirty="0"/>
              <a:t>Capital fund program to support 80% of spend for “do now” maintenance items identified by the Campus Management Team and Capital Planning Task Force, and 20% of spend for Short Term image improvement items</a:t>
            </a:r>
          </a:p>
          <a:p>
            <a:r>
              <a:rPr lang="en-US" dirty="0"/>
              <a:t>Spend on a “pay as you go basis” to complete “do now” items, that cannot wait, as soon as funds are available. As good stewards, do not spend until money for each project is in hand. Spend only the money you have. No new debt.</a:t>
            </a:r>
          </a:p>
          <a:p>
            <a:r>
              <a:rPr lang="en-US" dirty="0"/>
              <a:t>Given the urgency of “do now” and “image” issues, defer debt reduction to a next step in concert with long-term planning</a:t>
            </a:r>
          </a:p>
          <a:p>
            <a:r>
              <a:rPr lang="en-US" dirty="0"/>
              <a:t>Finance Team to manage the capital fund program and Campus Management to manage projects execution (no new teams)</a:t>
            </a:r>
          </a:p>
        </p:txBody>
      </p:sp>
    </p:spTree>
    <p:extLst>
      <p:ext uri="{BB962C8B-B14F-4D97-AF65-F5344CB8AC3E}">
        <p14:creationId xmlns:p14="http://schemas.microsoft.com/office/powerpoint/2010/main" val="29669949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141</TotalTime>
  <Words>566</Words>
  <Application>Microsoft Office PowerPoint</Application>
  <PresentationFormat>Widescreen</PresentationFormat>
  <Paragraphs>39</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Short Term Capital Planning Team – Report to Session</vt:lpstr>
      <vt:lpstr>What do you see?</vt:lpstr>
      <vt:lpstr>Short Term Capital Planning Team Members:</vt:lpstr>
      <vt:lpstr>STCPT Actions:</vt:lpstr>
      <vt:lpstr>Surprising Results</vt:lpstr>
      <vt:lpstr>Must Do List from the CPTF and STCPT </vt:lpstr>
      <vt:lpstr>How do we do this?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Short Term Capital Planning Team – Report to Session</dc:title>
  <dc:creator>James Kinzler</dc:creator>
  <cp:lastModifiedBy>Elizabeth Guyer</cp:lastModifiedBy>
  <cp:revision>12</cp:revision>
  <dcterms:created xsi:type="dcterms:W3CDTF">2017-10-24T02:29:52Z</dcterms:created>
  <dcterms:modified xsi:type="dcterms:W3CDTF">2017-10-24T23:14:35Z</dcterms:modified>
</cp:coreProperties>
</file>