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9"/>
  </p:notesMasterIdLst>
  <p:handoutMasterIdLst>
    <p:handoutMasterId r:id="rId10"/>
  </p:handoutMasterIdLst>
  <p:sldIdLst>
    <p:sldId id="278" r:id="rId2"/>
    <p:sldId id="315" r:id="rId3"/>
    <p:sldId id="306" r:id="rId4"/>
    <p:sldId id="290" r:id="rId5"/>
    <p:sldId id="321" r:id="rId6"/>
    <p:sldId id="322" r:id="rId7"/>
    <p:sldId id="319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>
      <p:cViewPr varScale="1">
        <p:scale>
          <a:sx n="60" d="100"/>
          <a:sy n="60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1\Apps\J-Drive\JSpivey\Documents\Monthly%20Reports\2018\2019\Prelim%20Budget%202019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2019 Budget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'Pie Chart'!$M$4:$M$14</c:f>
              <c:strCache>
                <c:ptCount val="11"/>
                <c:pt idx="0">
                  <c:v>Office/Admin</c:v>
                </c:pt>
                <c:pt idx="1">
                  <c:v>Personnel</c:v>
                </c:pt>
                <c:pt idx="2">
                  <c:v>Campus Management </c:v>
                </c:pt>
                <c:pt idx="3">
                  <c:v>Care</c:v>
                </c:pt>
                <c:pt idx="4">
                  <c:v>Communications</c:v>
                </c:pt>
                <c:pt idx="5">
                  <c:v>Fellowship</c:v>
                </c:pt>
                <c:pt idx="6">
                  <c:v>Mission</c:v>
                </c:pt>
                <c:pt idx="7">
                  <c:v>Nuture</c:v>
                </c:pt>
                <c:pt idx="8">
                  <c:v>Stewardship</c:v>
                </c:pt>
                <c:pt idx="9">
                  <c:v>Welcoming</c:v>
                </c:pt>
                <c:pt idx="10">
                  <c:v>Worship and Music</c:v>
                </c:pt>
              </c:strCache>
            </c:strRef>
          </c:cat>
          <c:val>
            <c:numRef>
              <c:f>(Data!$C$29,Data!$C$84,Data!$C$96,Data!$C$108,Data!$C$111,Data!$C$116,Data!$C$129,Data!$C$145,Data!$C$153,Data!$C$158,Data!$C$183)</c:f>
              <c:numCache>
                <c:formatCode>_("$"* #,##0.00_);_("$"* \(#,##0.00\);_("$"* "-"??_);_(@_)</c:formatCode>
                <c:ptCount val="11"/>
                <c:pt idx="0">
                  <c:v>25350</c:v>
                </c:pt>
                <c:pt idx="1">
                  <c:v>384573.91000000003</c:v>
                </c:pt>
                <c:pt idx="2">
                  <c:v>83350</c:v>
                </c:pt>
                <c:pt idx="3">
                  <c:v>5700</c:v>
                </c:pt>
                <c:pt idx="4">
                  <c:v>3000</c:v>
                </c:pt>
                <c:pt idx="5">
                  <c:v>2000</c:v>
                </c:pt>
                <c:pt idx="6">
                  <c:v>28000</c:v>
                </c:pt>
                <c:pt idx="7">
                  <c:v>15500</c:v>
                </c:pt>
                <c:pt idx="8">
                  <c:v>76020</c:v>
                </c:pt>
                <c:pt idx="9">
                  <c:v>500</c:v>
                </c:pt>
                <c:pt idx="10">
                  <c:v>31150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009839565332755"/>
          <c:y val="0.12221715459638206"/>
          <c:w val="0.27624972476771653"/>
          <c:h val="0.73241660597386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0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299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299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5528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5528"/>
          </a:xfrm>
          <a:prstGeom prst="rect">
            <a:avLst/>
          </a:prstGeom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11/27/2018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16222"/>
            <a:ext cx="5607691" cy="4183458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299"/>
            <a:ext cx="3038155" cy="465528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299"/>
            <a:ext cx="3038155" cy="465528"/>
          </a:xfrm>
          <a:prstGeom prst="rect">
            <a:avLst/>
          </a:prstGeom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2019 Budget - Proposed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November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8470232" cy="47845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60960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2017 Giving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= $662,773.72</a:t>
            </a:r>
          </a:p>
        </p:txBody>
      </p:sp>
    </p:spTree>
    <p:extLst>
      <p:ext uri="{BB962C8B-B14F-4D97-AF65-F5344CB8AC3E}">
        <p14:creationId xmlns:p14="http://schemas.microsoft.com/office/powerpoint/2010/main" val="24477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2019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2016 Budget was </a:t>
            </a:r>
            <a:r>
              <a:rPr lang="en-US" dirty="0"/>
              <a:t>$</a:t>
            </a:r>
            <a:r>
              <a:rPr lang="en-US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2017 Budget was $634,000.00</a:t>
            </a:r>
          </a:p>
          <a:p>
            <a:pPr>
              <a:defRPr/>
            </a:pPr>
            <a:r>
              <a:rPr lang="en-US" dirty="0" smtClean="0"/>
              <a:t>2018 Budget is $656,000.00  </a:t>
            </a:r>
          </a:p>
          <a:p>
            <a:pPr>
              <a:defRPr/>
            </a:pPr>
            <a:r>
              <a:rPr lang="en-US" dirty="0" smtClean="0"/>
              <a:t>2019 Proposed Budget is 656,000.00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2015-2017 3yr giving Average is </a:t>
            </a:r>
            <a:r>
              <a:rPr lang="en-US" b="1" u="sng" dirty="0" smtClean="0"/>
              <a:t>$662,344.04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2018 YTD giving is </a:t>
            </a:r>
            <a:r>
              <a:rPr lang="en-US" b="1" u="sng" dirty="0" smtClean="0"/>
              <a:t>$</a:t>
            </a:r>
            <a:r>
              <a:rPr lang="en-US" b="1" u="sng" dirty="0" smtClean="0"/>
              <a:t>547,249.62 </a:t>
            </a:r>
            <a:r>
              <a:rPr lang="en-US" b="1" u="sng" dirty="0" smtClean="0"/>
              <a:t>(</a:t>
            </a:r>
            <a:r>
              <a:rPr lang="en-US" b="1" u="sng" dirty="0" smtClean="0"/>
              <a:t>11-27-18</a:t>
            </a:r>
            <a:r>
              <a:rPr lang="en-US" b="1" u="sng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3200" dirty="0" smtClean="0"/>
              <a:t>$22k surplus from 2017 not included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3200" dirty="0" smtClean="0"/>
              <a:t>Need $</a:t>
            </a:r>
            <a:r>
              <a:rPr lang="en-US" sz="3200" dirty="0" smtClean="0"/>
              <a:t>108,750 </a:t>
            </a:r>
            <a:r>
              <a:rPr lang="en-US" sz="3200" dirty="0" smtClean="0"/>
              <a:t>in Giving </a:t>
            </a:r>
            <a:r>
              <a:rPr lang="en-US" sz="3200" dirty="0" smtClean="0"/>
              <a:t>in December to </a:t>
            </a:r>
            <a:r>
              <a:rPr lang="en-US" sz="3200" dirty="0" smtClean="0"/>
              <a:t>not use the 22K surplus of 2017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3200" dirty="0" smtClean="0"/>
              <a:t>Need </a:t>
            </a:r>
            <a:r>
              <a:rPr lang="en-US" sz="3200" dirty="0" smtClean="0"/>
              <a:t>86,750 </a:t>
            </a:r>
            <a:r>
              <a:rPr lang="en-US" sz="3200" dirty="0" smtClean="0"/>
              <a:t>giving rest of year to meet budget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2019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9600" dirty="0" smtClean="0">
                <a:latin typeface="Calibri" panose="020F0502020204030204" pitchFamily="34" charset="0"/>
              </a:rPr>
              <a:t>Personnel - $</a:t>
            </a:r>
            <a:r>
              <a:rPr lang="en-US" sz="9600" dirty="0">
                <a:latin typeface="Calibri" panose="020F0502020204030204" pitchFamily="34" charset="0"/>
              </a:rPr>
              <a:t>6</a:t>
            </a:r>
            <a:r>
              <a:rPr lang="en-US" sz="9600" dirty="0" smtClean="0">
                <a:latin typeface="Calibri" panose="020F0502020204030204" pitchFamily="34" charset="0"/>
              </a:rPr>
              <a:t>62.00 increase </a:t>
            </a:r>
            <a:r>
              <a:rPr lang="en-US" sz="9600" dirty="0" smtClean="0">
                <a:latin typeface="Calibri" panose="020F0502020204030204" pitchFamily="34" charset="0"/>
              </a:rPr>
              <a:t>overall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Secretary raise - 3</a:t>
            </a:r>
            <a:r>
              <a:rPr lang="en-US" sz="9600" dirty="0" smtClean="0">
                <a:latin typeface="Calibri" panose="020F0502020204030204" pitchFamily="34" charset="0"/>
              </a:rPr>
              <a:t>% 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AP Study Leave increase </a:t>
            </a:r>
            <a:r>
              <a:rPr lang="en-US" sz="9600" dirty="0" smtClean="0">
                <a:latin typeface="Calibri" panose="020F0502020204030204" pitchFamily="34" charset="0"/>
              </a:rPr>
              <a:t>- $</a:t>
            </a:r>
            <a:r>
              <a:rPr lang="en-US" sz="9600" dirty="0" smtClean="0">
                <a:latin typeface="Calibri" panose="020F0502020204030204" pitchFamily="34" charset="0"/>
              </a:rPr>
              <a:t>1200.00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Payroll expenses (</a:t>
            </a:r>
            <a:r>
              <a:rPr lang="en-US" sz="9600" dirty="0" err="1" smtClean="0">
                <a:latin typeface="Calibri" panose="020F0502020204030204" pitchFamily="34" charset="0"/>
              </a:rPr>
              <a:t>PayChex</a:t>
            </a:r>
            <a:r>
              <a:rPr lang="en-US" sz="9600" dirty="0" smtClean="0">
                <a:latin typeface="Calibri" panose="020F0502020204030204" pitchFamily="34" charset="0"/>
              </a:rPr>
              <a:t> service) </a:t>
            </a:r>
            <a:r>
              <a:rPr lang="en-US" sz="9600" dirty="0" smtClean="0">
                <a:latin typeface="Calibri" panose="020F0502020204030204" pitchFamily="34" charset="0"/>
              </a:rPr>
              <a:t>- $</a:t>
            </a:r>
            <a:r>
              <a:rPr lang="en-US" sz="9600" dirty="0" smtClean="0">
                <a:latin typeface="Calibri" panose="020F0502020204030204" pitchFamily="34" charset="0"/>
              </a:rPr>
              <a:t>1900.00 decrease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Campus Management -  $4,250.00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Lawn </a:t>
            </a:r>
            <a:r>
              <a:rPr lang="en-US" sz="9600" dirty="0" smtClean="0">
                <a:latin typeface="Calibri" panose="020F0502020204030204" pitchFamily="34" charset="0"/>
              </a:rPr>
              <a:t>Maintenance -  </a:t>
            </a:r>
            <a:r>
              <a:rPr lang="en-US" sz="9600" dirty="0" smtClean="0">
                <a:latin typeface="Calibri" panose="020F0502020204030204" pitchFamily="34" charset="0"/>
              </a:rPr>
              <a:t>$500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Electricity and water- </a:t>
            </a:r>
            <a:r>
              <a:rPr lang="en-US" sz="9600" dirty="0" smtClean="0">
                <a:latin typeface="Calibri" panose="020F0502020204030204" pitchFamily="34" charset="0"/>
              </a:rPr>
              <a:t>$3,750 (based </a:t>
            </a:r>
            <a:r>
              <a:rPr lang="en-US" sz="9600" dirty="0" smtClean="0">
                <a:latin typeface="Calibri" panose="020F0502020204030204" pitchFamily="34" charset="0"/>
              </a:rPr>
              <a:t>on 2018 actual </a:t>
            </a:r>
            <a:r>
              <a:rPr lang="en-US" sz="9600" dirty="0" smtClean="0">
                <a:latin typeface="Calibri" panose="020F0502020204030204" pitchFamily="34" charset="0"/>
              </a:rPr>
              <a:t>cost)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Care – $5000.00 increase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Stephen Ministry 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Mental Health Counseling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Grief Share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Senior Ministry Speakers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Powerful Tool/Care Givers</a:t>
            </a: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2019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42900" y="707159"/>
            <a:ext cx="8648700" cy="5638800"/>
          </a:xfrm>
        </p:spPr>
        <p:txBody>
          <a:bodyPr>
            <a:normAutofit fontScale="47500" lnSpcReduction="20000"/>
          </a:bodyPr>
          <a:lstStyle/>
          <a:p>
            <a:pPr eaLnBrk="1" hangingPunct="1"/>
            <a:endParaRPr lang="en-US" sz="24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Adult </a:t>
            </a:r>
            <a:r>
              <a:rPr lang="en-US" sz="5000" dirty="0">
                <a:latin typeface="Calibri" panose="020F0502020204030204" pitchFamily="34" charset="0"/>
              </a:rPr>
              <a:t>Ministry - $9000.00 </a:t>
            </a:r>
            <a:r>
              <a:rPr lang="en-US" sz="5000" dirty="0" smtClean="0">
                <a:latin typeface="Calibri" panose="020F0502020204030204" pitchFamily="34" charset="0"/>
              </a:rPr>
              <a:t>increase</a:t>
            </a: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Teaching materials </a:t>
            </a:r>
            <a:r>
              <a:rPr lang="en-US" sz="4600" dirty="0">
                <a:latin typeface="Calibri" panose="020F0502020204030204" pitchFamily="34" charset="0"/>
                <a:ea typeface="Times New Roman" panose="02020603050405020304" pitchFamily="18" charset="0"/>
              </a:rPr>
              <a:t>- 3.5K </a:t>
            </a:r>
            <a:endParaRPr lang="en-US" sz="4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Saebolt</a:t>
            </a:r>
            <a:r>
              <a:rPr lang="en-US" sz="4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4600" dirty="0">
                <a:latin typeface="Calibri" panose="020F0502020204030204" pitchFamily="34" charset="0"/>
                <a:ea typeface="Times New Roman" panose="02020603050405020304" pitchFamily="18" charset="0"/>
              </a:rPr>
              <a:t>lecture </a:t>
            </a:r>
            <a:r>
              <a:rPr lang="en-US" sz="4600" dirty="0">
                <a:latin typeface="Calibri" panose="020F0502020204030204" pitchFamily="34" charset="0"/>
                <a:ea typeface="Times New Roman" panose="02020603050405020304" pitchFamily="18" charset="0"/>
              </a:rPr>
              <a:t>series - 1.5K</a:t>
            </a:r>
            <a:endParaRPr lang="en-US" sz="4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John </a:t>
            </a:r>
            <a:r>
              <a:rPr lang="en-US" sz="4600" dirty="0">
                <a:latin typeface="Calibri" panose="020F0502020204030204" pitchFamily="34" charset="0"/>
                <a:ea typeface="Times New Roman" panose="02020603050405020304" pitchFamily="18" charset="0"/>
              </a:rPr>
              <a:t>Glenn lecture </a:t>
            </a:r>
            <a:r>
              <a:rPr lang="en-US" sz="4600" dirty="0">
                <a:latin typeface="Calibri" panose="020F0502020204030204" pitchFamily="34" charset="0"/>
                <a:ea typeface="Times New Roman" panose="02020603050405020304" pitchFamily="18" charset="0"/>
              </a:rPr>
              <a:t>series - 1.5K </a:t>
            </a:r>
            <a:endParaRPr lang="en-US" sz="4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smtClean="0">
                <a:latin typeface="Calibri" panose="020F0502020204030204" pitchFamily="34" charset="0"/>
              </a:rPr>
              <a:t>Lunar </a:t>
            </a:r>
            <a:r>
              <a:rPr lang="en-US" sz="4600" dirty="0">
                <a:latin typeface="Calibri" panose="020F0502020204030204" pitchFamily="34" charset="0"/>
              </a:rPr>
              <a:t>Communion </a:t>
            </a:r>
            <a:r>
              <a:rPr lang="en-US" sz="4600" dirty="0">
                <a:latin typeface="Calibri" panose="020F0502020204030204" pitchFamily="34" charset="0"/>
              </a:rPr>
              <a:t>Celebration - 5K </a:t>
            </a:r>
            <a:r>
              <a:rPr lang="en-US" sz="4600" dirty="0" smtClean="0">
                <a:latin typeface="Calibri" panose="020F0502020204030204" pitchFamily="34" charset="0"/>
              </a:rPr>
              <a:t>(Estimate,  Need verification)</a:t>
            </a:r>
            <a:endParaRPr lang="en-US" sz="4600" dirty="0" smtClean="0">
              <a:latin typeface="Calibri" panose="020F0502020204030204" pitchFamily="34" charset="0"/>
            </a:endParaRPr>
          </a:p>
          <a:p>
            <a:endParaRPr lang="en-US" sz="5000" dirty="0" smtClean="0">
              <a:latin typeface="Calibri" panose="020F0502020204030204" pitchFamily="34" charset="0"/>
            </a:endParaRPr>
          </a:p>
          <a:p>
            <a:r>
              <a:rPr lang="en-US" sz="5000" dirty="0" smtClean="0">
                <a:latin typeface="Calibri" panose="020F0502020204030204" pitchFamily="34" charset="0"/>
              </a:rPr>
              <a:t>Worship/Music -  $18,300 increase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Choir scholarships</a:t>
            </a:r>
            <a:br>
              <a:rPr lang="en-US" sz="5000" dirty="0" smtClean="0">
                <a:latin typeface="Calibri" panose="020F0502020204030204" pitchFamily="34" charset="0"/>
              </a:rPr>
            </a:br>
            <a:endParaRPr lang="en-US" sz="5000" dirty="0" smtClean="0">
              <a:latin typeface="Calibri" panose="020F0502020204030204" pitchFamily="34" charset="0"/>
            </a:endParaRPr>
          </a:p>
          <a:p>
            <a:r>
              <a:rPr lang="en-US" sz="5000" dirty="0" smtClean="0">
                <a:latin typeface="Calibri" panose="020F0502020204030204" pitchFamily="34" charset="0"/>
              </a:rPr>
              <a:t>Stewardship </a:t>
            </a:r>
            <a:r>
              <a:rPr lang="en-US" sz="5000" dirty="0">
                <a:latin typeface="Calibri" panose="020F0502020204030204" pitchFamily="34" charset="0"/>
              </a:rPr>
              <a:t>- </a:t>
            </a:r>
            <a:r>
              <a:rPr lang="en-US" sz="5000" dirty="0" smtClean="0">
                <a:latin typeface="Calibri" panose="020F0502020204030204" pitchFamily="34" charset="0"/>
              </a:rPr>
              <a:t>$40,000 decrease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Lower Insurance cost </a:t>
            </a:r>
            <a:r>
              <a:rPr lang="en-US" sz="5000" dirty="0" smtClean="0">
                <a:latin typeface="Calibri" panose="020F0502020204030204" pitchFamily="34" charset="0"/>
              </a:rPr>
              <a:t> - 5K</a:t>
            </a:r>
            <a:endParaRPr lang="en-US" sz="5000" dirty="0" smtClean="0">
              <a:latin typeface="Calibri" panose="020F0502020204030204" pitchFamily="34" charset="0"/>
            </a:endParaRP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Roof loan paid </a:t>
            </a:r>
            <a:r>
              <a:rPr lang="en-US" sz="5000" dirty="0" smtClean="0">
                <a:latin typeface="Calibri" panose="020F0502020204030204" pitchFamily="34" charset="0"/>
              </a:rPr>
              <a:t>off -  9K</a:t>
            </a:r>
            <a:endParaRPr lang="en-US" sz="5000" dirty="0" smtClean="0">
              <a:latin typeface="Calibri" panose="020F0502020204030204" pitchFamily="34" charset="0"/>
            </a:endParaRP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Mortgage balance </a:t>
            </a:r>
            <a:r>
              <a:rPr lang="en-US" sz="5000" dirty="0" smtClean="0">
                <a:latin typeface="Calibri" panose="020F0502020204030204" pitchFamily="34" charset="0"/>
              </a:rPr>
              <a:t>reduction -  26k</a:t>
            </a:r>
            <a:endParaRPr lang="en-US" sz="5000" dirty="0" smtClean="0">
              <a:latin typeface="Calibri" panose="020F0502020204030204" pitchFamily="34" charset="0"/>
            </a:endParaRP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8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396702"/>
              </p:ext>
            </p:extLst>
          </p:nvPr>
        </p:nvGraphicFramePr>
        <p:xfrm>
          <a:off x="557463" y="264529"/>
          <a:ext cx="8610600" cy="608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7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2019 Budget Analysis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506427"/>
              </p:ext>
            </p:extLst>
          </p:nvPr>
        </p:nvGraphicFramePr>
        <p:xfrm>
          <a:off x="446809" y="761999"/>
          <a:ext cx="8229600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57405">
                <a:tc>
                  <a:txBody>
                    <a:bodyPr/>
                    <a:lstStyle/>
                    <a:p>
                      <a:r>
                        <a:rPr lang="en-US" dirty="0" smtClean="0"/>
                        <a:t>2019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672,924.26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3yr giving Average is $655,539.33</a:t>
                      </a:r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Pledge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512,512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unpledged</a:t>
                      </a:r>
                      <a:r>
                        <a:rPr lang="en-US" baseline="0" dirty="0" smtClean="0"/>
                        <a:t> estimate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624,512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-48,412.26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-16,862.39</a:t>
                      </a:r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2008348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u="sng" dirty="0" smtClean="0">
                <a:solidFill>
                  <a:srgbClr val="FF0000"/>
                </a:solidFill>
                <a:latin typeface="+mn-lt"/>
              </a:rPr>
              <a:t>UPDATE</a:t>
            </a:r>
            <a:endParaRPr lang="en-US" sz="7200" i="1" u="sng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881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5955</TotalTime>
  <Words>212</Words>
  <Application>Microsoft Office PowerPoint</Application>
  <PresentationFormat>On-screen Show (4:3)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Wingdings</vt:lpstr>
      <vt:lpstr>Wingdings 2</vt:lpstr>
      <vt:lpstr>Office Theme</vt:lpstr>
      <vt:lpstr> WEBSTER  PRESBYTERIAN  CHURCH  2019 Budget - Proposed  Jimmy Spivey Treasurer  </vt:lpstr>
      <vt:lpstr>Past Revenues/Expenses</vt:lpstr>
      <vt:lpstr>2019 Budget Summary</vt:lpstr>
      <vt:lpstr>2019 Proposed Budget Changes by Committee</vt:lpstr>
      <vt:lpstr>2019 Proposed Budget Changes by Committee</vt:lpstr>
      <vt:lpstr>PowerPoint Presentation</vt:lpstr>
      <vt:lpstr>2019 Budget Analysis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L. Spivey</cp:lastModifiedBy>
  <cp:revision>520</cp:revision>
  <cp:lastPrinted>2018-01-19T00:20:21Z</cp:lastPrinted>
  <dcterms:created xsi:type="dcterms:W3CDTF">2010-10-15T02:31:10Z</dcterms:created>
  <dcterms:modified xsi:type="dcterms:W3CDTF">2018-11-28T00:48:55Z</dcterms:modified>
</cp:coreProperties>
</file>