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358" r:id="rId1"/>
  </p:sldMasterIdLst>
  <p:notesMasterIdLst>
    <p:notesMasterId r:id="rId10"/>
  </p:notesMasterIdLst>
  <p:handoutMasterIdLst>
    <p:handoutMasterId r:id="rId11"/>
  </p:handoutMasterIdLst>
  <p:sldIdLst>
    <p:sldId id="278" r:id="rId2"/>
    <p:sldId id="306" r:id="rId3"/>
    <p:sldId id="315" r:id="rId4"/>
    <p:sldId id="290" r:id="rId5"/>
    <p:sldId id="313" r:id="rId6"/>
    <p:sldId id="314" r:id="rId7"/>
    <p:sldId id="316" r:id="rId8"/>
    <p:sldId id="317" r:id="rId9"/>
  </p:sldIdLst>
  <p:sldSz cx="9144000" cy="6858000" type="screen4x3"/>
  <p:notesSz cx="7077075" cy="9383713"/>
  <p:defaultTextStyle>
    <a:defPPr>
      <a:defRPr lang="en-US"/>
    </a:defPPr>
    <a:lvl1pPr algn="l" rtl="0" fontAlgn="base">
      <a:spcBef>
        <a:spcPct val="0"/>
      </a:spcBef>
      <a:spcAft>
        <a:spcPct val="0"/>
      </a:spcAft>
      <a:defRPr sz="2400" b="1" kern="1200">
        <a:solidFill>
          <a:schemeClr val="tx1"/>
        </a:solidFill>
        <a:latin typeface="Times New Roman" charset="0"/>
        <a:ea typeface="ＭＳ Ｐゴシック" charset="-128"/>
        <a:cs typeface="+mn-cs"/>
      </a:defRPr>
    </a:lvl1pPr>
    <a:lvl2pPr marL="457200" algn="l" rtl="0" fontAlgn="base">
      <a:spcBef>
        <a:spcPct val="0"/>
      </a:spcBef>
      <a:spcAft>
        <a:spcPct val="0"/>
      </a:spcAft>
      <a:defRPr sz="2400" b="1" kern="1200">
        <a:solidFill>
          <a:schemeClr val="tx1"/>
        </a:solidFill>
        <a:latin typeface="Times New Roman" charset="0"/>
        <a:ea typeface="ＭＳ Ｐゴシック" charset="-128"/>
        <a:cs typeface="+mn-cs"/>
      </a:defRPr>
    </a:lvl2pPr>
    <a:lvl3pPr marL="914400" algn="l" rtl="0" fontAlgn="base">
      <a:spcBef>
        <a:spcPct val="0"/>
      </a:spcBef>
      <a:spcAft>
        <a:spcPct val="0"/>
      </a:spcAft>
      <a:defRPr sz="2400" b="1" kern="1200">
        <a:solidFill>
          <a:schemeClr val="tx1"/>
        </a:solidFill>
        <a:latin typeface="Times New Roman" charset="0"/>
        <a:ea typeface="ＭＳ Ｐゴシック" charset="-128"/>
        <a:cs typeface="+mn-cs"/>
      </a:defRPr>
    </a:lvl3pPr>
    <a:lvl4pPr marL="1371600" algn="l" rtl="0" fontAlgn="base">
      <a:spcBef>
        <a:spcPct val="0"/>
      </a:spcBef>
      <a:spcAft>
        <a:spcPct val="0"/>
      </a:spcAft>
      <a:defRPr sz="2400" b="1" kern="1200">
        <a:solidFill>
          <a:schemeClr val="tx1"/>
        </a:solidFill>
        <a:latin typeface="Times New Roman" charset="0"/>
        <a:ea typeface="ＭＳ Ｐゴシック" charset="-128"/>
        <a:cs typeface="+mn-cs"/>
      </a:defRPr>
    </a:lvl4pPr>
    <a:lvl5pPr marL="1828800" algn="l" rtl="0" fontAlgn="base">
      <a:spcBef>
        <a:spcPct val="0"/>
      </a:spcBef>
      <a:spcAft>
        <a:spcPct val="0"/>
      </a:spcAft>
      <a:defRPr sz="2400" b="1" kern="1200">
        <a:solidFill>
          <a:schemeClr val="tx1"/>
        </a:solidFill>
        <a:latin typeface="Times New Roman" charset="0"/>
        <a:ea typeface="ＭＳ Ｐゴシック" charset="-128"/>
        <a:cs typeface="+mn-cs"/>
      </a:defRPr>
    </a:lvl5pPr>
    <a:lvl6pPr marL="2286000" algn="l" defTabSz="914400" rtl="0" eaLnBrk="1" latinLnBrk="0" hangingPunct="1">
      <a:defRPr sz="2400" b="1" kern="1200">
        <a:solidFill>
          <a:schemeClr val="tx1"/>
        </a:solidFill>
        <a:latin typeface="Times New Roman" charset="0"/>
        <a:ea typeface="ＭＳ Ｐゴシック" charset="-128"/>
        <a:cs typeface="+mn-cs"/>
      </a:defRPr>
    </a:lvl6pPr>
    <a:lvl7pPr marL="2743200" algn="l" defTabSz="914400" rtl="0" eaLnBrk="1" latinLnBrk="0" hangingPunct="1">
      <a:defRPr sz="2400" b="1" kern="1200">
        <a:solidFill>
          <a:schemeClr val="tx1"/>
        </a:solidFill>
        <a:latin typeface="Times New Roman" charset="0"/>
        <a:ea typeface="ＭＳ Ｐゴシック" charset="-128"/>
        <a:cs typeface="+mn-cs"/>
      </a:defRPr>
    </a:lvl7pPr>
    <a:lvl8pPr marL="3200400" algn="l" defTabSz="914400" rtl="0" eaLnBrk="1" latinLnBrk="0" hangingPunct="1">
      <a:defRPr sz="2400" b="1" kern="1200">
        <a:solidFill>
          <a:schemeClr val="tx1"/>
        </a:solidFill>
        <a:latin typeface="Times New Roman" charset="0"/>
        <a:ea typeface="ＭＳ Ｐゴシック" charset="-128"/>
        <a:cs typeface="+mn-cs"/>
      </a:defRPr>
    </a:lvl8pPr>
    <a:lvl9pPr marL="3657600" algn="l" defTabSz="914400" rtl="0" eaLnBrk="1" latinLnBrk="0" hangingPunct="1">
      <a:defRPr sz="2400" b="1" kern="1200">
        <a:solidFill>
          <a:schemeClr val="tx1"/>
        </a:solidFill>
        <a:latin typeface="Times New Roman"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3D3D3"/>
    <a:srgbClr val="E0E0E0"/>
    <a:srgbClr val="F2F2F2"/>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7" autoAdjust="0"/>
    <p:restoredTop sz="94660"/>
  </p:normalViewPr>
  <p:slideViewPr>
    <p:cSldViewPr>
      <p:cViewPr varScale="1">
        <p:scale>
          <a:sx n="60" d="100"/>
          <a:sy n="60" d="100"/>
        </p:scale>
        <p:origin x="124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2014 Proposed Budget</a:t>
            </a:r>
          </a:p>
        </c:rich>
      </c:tx>
      <c:layout/>
      <c:overlay val="0"/>
    </c:title>
    <c:autoTitleDeleted val="0"/>
    <c:plotArea>
      <c:layout/>
      <c:pieChart>
        <c:varyColors val="1"/>
        <c:dLbls>
          <c:showLegendKey val="0"/>
          <c:showVal val="1"/>
          <c:showCatName val="0"/>
          <c:showSerName val="0"/>
          <c:showPercent val="0"/>
          <c:showBubbleSize val="0"/>
          <c:showLeaderLines val="0"/>
        </c:dLbls>
        <c:firstSliceAng val="0"/>
      </c:pieChart>
    </c:plotArea>
    <c:legend>
      <c:legendPos val="r"/>
      <c:layout/>
      <c:overlay val="0"/>
      <c:txPr>
        <a:bodyPr/>
        <a:lstStyle/>
        <a:p>
          <a:pPr rtl="0">
            <a:defRPr/>
          </a:pPr>
          <a:endParaRPr lang="en-US"/>
        </a:p>
      </c:txPr>
    </c:legend>
    <c:plotVisOnly val="1"/>
    <c:dispBlanksAs val="gap"/>
    <c:showDLblsOverMax val="0"/>
  </c:chart>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4008438" y="0"/>
            <a:ext cx="3067050" cy="469900"/>
          </a:xfrm>
          <a:prstGeom prst="rect">
            <a:avLst/>
          </a:prstGeom>
        </p:spPr>
        <p:txBody>
          <a:bodyPr vert="horz" lIns="91440" tIns="45720" rIns="91440" bIns="45720" rtlCol="0"/>
          <a:lstStyle>
            <a:lvl1pPr algn="r">
              <a:defRPr sz="1200"/>
            </a:lvl1pPr>
          </a:lstStyle>
          <a:p>
            <a:pPr>
              <a:defRPr/>
            </a:pPr>
            <a:fld id="{A1D73D54-BC0E-4E24-8B91-3C91BD9A3823}" type="datetimeFigureOut">
              <a:rPr lang="en-US"/>
              <a:pPr>
                <a:defRPr/>
              </a:pPr>
              <a:t>11/20/2017</a:t>
            </a:fld>
            <a:endParaRPr lang="en-US"/>
          </a:p>
        </p:txBody>
      </p:sp>
      <p:sp>
        <p:nvSpPr>
          <p:cNvPr id="4" name="Footer Placeholder 3"/>
          <p:cNvSpPr>
            <a:spLocks noGrp="1"/>
          </p:cNvSpPr>
          <p:nvPr>
            <p:ph type="ftr" sz="quarter" idx="2"/>
          </p:nvPr>
        </p:nvSpPr>
        <p:spPr>
          <a:xfrm>
            <a:off x="0" y="8912225"/>
            <a:ext cx="3067050" cy="469900"/>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4008438" y="8912225"/>
            <a:ext cx="3067050" cy="469900"/>
          </a:xfrm>
          <a:prstGeom prst="rect">
            <a:avLst/>
          </a:prstGeom>
        </p:spPr>
        <p:txBody>
          <a:bodyPr vert="horz" lIns="91440" tIns="45720" rIns="91440" bIns="45720" rtlCol="0" anchor="b"/>
          <a:lstStyle>
            <a:lvl1pPr algn="r">
              <a:defRPr sz="1200"/>
            </a:lvl1pPr>
          </a:lstStyle>
          <a:p>
            <a:pPr>
              <a:defRPr/>
            </a:pPr>
            <a:fld id="{CEDC9C77-9296-4DA0-B8C2-3A30E95C2D06}" type="slidenum">
              <a:rPr lang="en-US"/>
              <a:pPr>
                <a:defRPr/>
              </a:pPr>
              <a:t>‹#›</a:t>
            </a:fld>
            <a:endParaRPr lang="en-US"/>
          </a:p>
        </p:txBody>
      </p:sp>
    </p:spTree>
    <p:extLst>
      <p:ext uri="{BB962C8B-B14F-4D97-AF65-F5344CB8AC3E}">
        <p14:creationId xmlns:p14="http://schemas.microsoft.com/office/powerpoint/2010/main" val="32279926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4055" tIns="47028" rIns="94055" bIns="47028" rtlCol="0"/>
          <a:lstStyle>
            <a:lvl1pPr algn="l">
              <a:defRPr sz="1200" b="0">
                <a:latin typeface="Arial" charset="0"/>
                <a:ea typeface="+mn-ea"/>
              </a:defRPr>
            </a:lvl1pPr>
          </a:lstStyle>
          <a:p>
            <a:pPr>
              <a:defRPr/>
            </a:pPr>
            <a:endParaRPr lang="en-US"/>
          </a:p>
        </p:txBody>
      </p:sp>
      <p:sp>
        <p:nvSpPr>
          <p:cNvPr id="3" name="Date Placeholder 2"/>
          <p:cNvSpPr>
            <a:spLocks noGrp="1"/>
          </p:cNvSpPr>
          <p:nvPr>
            <p:ph type="dt" idx="1"/>
          </p:nvPr>
        </p:nvSpPr>
        <p:spPr>
          <a:xfrm>
            <a:off x="4008438" y="0"/>
            <a:ext cx="3067050" cy="469900"/>
          </a:xfrm>
          <a:prstGeom prst="rect">
            <a:avLst/>
          </a:prstGeom>
        </p:spPr>
        <p:txBody>
          <a:bodyPr vert="horz" wrap="square" lIns="94055" tIns="47028" rIns="94055" bIns="47028" numCol="1" anchor="t" anchorCtr="0" compatLnSpc="1">
            <a:prstTxWarp prst="textNoShape">
              <a:avLst/>
            </a:prstTxWarp>
          </a:bodyPr>
          <a:lstStyle>
            <a:lvl1pPr algn="r">
              <a:defRPr sz="1200" b="0">
                <a:latin typeface="Arial" charset="0"/>
              </a:defRPr>
            </a:lvl1pPr>
          </a:lstStyle>
          <a:p>
            <a:pPr>
              <a:defRPr/>
            </a:pPr>
            <a:fld id="{153CFC5A-3C54-402D-B6EC-9C50E2C7C5FD}" type="datetime1">
              <a:rPr lang="en-US"/>
              <a:pPr>
                <a:defRPr/>
              </a:pPr>
              <a:t>11/20/2017</a:t>
            </a:fld>
            <a:endParaRPr lang="en-US" dirty="0"/>
          </a:p>
        </p:txBody>
      </p:sp>
      <p:sp>
        <p:nvSpPr>
          <p:cNvPr id="4" name="Slide Image Placeholder 3"/>
          <p:cNvSpPr>
            <a:spLocks noGrp="1" noRot="1" noChangeAspect="1"/>
          </p:cNvSpPr>
          <p:nvPr>
            <p:ph type="sldImg" idx="2"/>
          </p:nvPr>
        </p:nvSpPr>
        <p:spPr>
          <a:xfrm>
            <a:off x="1192213" y="703263"/>
            <a:ext cx="4692650" cy="3519487"/>
          </a:xfrm>
          <a:prstGeom prst="rect">
            <a:avLst/>
          </a:prstGeom>
          <a:noFill/>
          <a:ln w="12700">
            <a:solidFill>
              <a:prstClr val="black"/>
            </a:solidFill>
          </a:ln>
        </p:spPr>
        <p:txBody>
          <a:bodyPr vert="horz" lIns="94055" tIns="47028" rIns="94055" bIns="47028" rtlCol="0" anchor="ctr"/>
          <a:lstStyle/>
          <a:p>
            <a:pPr lvl="0"/>
            <a:endParaRPr lang="en-US" noProof="0" dirty="0" smtClean="0"/>
          </a:p>
        </p:txBody>
      </p:sp>
      <p:sp>
        <p:nvSpPr>
          <p:cNvPr id="5" name="Notes Placeholder 4"/>
          <p:cNvSpPr>
            <a:spLocks noGrp="1"/>
          </p:cNvSpPr>
          <p:nvPr>
            <p:ph type="body" sz="quarter" idx="3"/>
          </p:nvPr>
        </p:nvSpPr>
        <p:spPr>
          <a:xfrm>
            <a:off x="708025" y="4457700"/>
            <a:ext cx="5661025" cy="4222750"/>
          </a:xfrm>
          <a:prstGeom prst="rect">
            <a:avLst/>
          </a:prstGeom>
        </p:spPr>
        <p:txBody>
          <a:bodyPr vert="horz" lIns="94055" tIns="47028" rIns="94055" bIns="47028"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912225"/>
            <a:ext cx="3067050" cy="469900"/>
          </a:xfrm>
          <a:prstGeom prst="rect">
            <a:avLst/>
          </a:prstGeom>
        </p:spPr>
        <p:txBody>
          <a:bodyPr vert="horz" lIns="94055" tIns="47028" rIns="94055" bIns="47028" rtlCol="0" anchor="b"/>
          <a:lstStyle>
            <a:lvl1pPr algn="l">
              <a:defRPr sz="1200" b="0">
                <a:latin typeface="Arial" charset="0"/>
                <a:ea typeface="+mn-ea"/>
              </a:defRPr>
            </a:lvl1pPr>
          </a:lstStyle>
          <a:p>
            <a:pPr>
              <a:defRPr/>
            </a:pPr>
            <a:endParaRPr lang="en-US"/>
          </a:p>
        </p:txBody>
      </p:sp>
      <p:sp>
        <p:nvSpPr>
          <p:cNvPr id="7" name="Slide Number Placeholder 6"/>
          <p:cNvSpPr>
            <a:spLocks noGrp="1"/>
          </p:cNvSpPr>
          <p:nvPr>
            <p:ph type="sldNum" sz="quarter" idx="5"/>
          </p:nvPr>
        </p:nvSpPr>
        <p:spPr>
          <a:xfrm>
            <a:off x="4008438" y="8912225"/>
            <a:ext cx="3067050" cy="469900"/>
          </a:xfrm>
          <a:prstGeom prst="rect">
            <a:avLst/>
          </a:prstGeom>
        </p:spPr>
        <p:txBody>
          <a:bodyPr vert="horz" wrap="square" lIns="94055" tIns="47028" rIns="94055" bIns="47028" numCol="1" anchor="b" anchorCtr="0" compatLnSpc="1">
            <a:prstTxWarp prst="textNoShape">
              <a:avLst/>
            </a:prstTxWarp>
          </a:bodyPr>
          <a:lstStyle>
            <a:lvl1pPr algn="r">
              <a:defRPr sz="1200" b="0">
                <a:latin typeface="Arial" charset="0"/>
              </a:defRPr>
            </a:lvl1pPr>
          </a:lstStyle>
          <a:p>
            <a:pPr>
              <a:defRPr/>
            </a:pPr>
            <a:fld id="{A8EF0452-66C6-484D-905A-C6C4B6527C42}" type="slidenum">
              <a:rPr lang="en-US"/>
              <a:pPr>
                <a:defRPr/>
              </a:pPr>
              <a:t>‹#›</a:t>
            </a:fld>
            <a:endParaRPr lang="en-US" dirty="0"/>
          </a:p>
        </p:txBody>
      </p:sp>
    </p:spTree>
    <p:extLst>
      <p:ext uri="{BB962C8B-B14F-4D97-AF65-F5344CB8AC3E}">
        <p14:creationId xmlns:p14="http://schemas.microsoft.com/office/powerpoint/2010/main" val="15375710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128"/>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fld id="{F04D841F-E31C-4881-9405-450B8AAF23DA}" type="datetime1">
              <a:rPr lang="en-US" smtClean="0"/>
              <a:pPr>
                <a:defRPr/>
              </a:pPr>
              <a:t>11/20/2017</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627A0CD-A1CD-4E14-B52F-B53567960267}" type="slidenum">
              <a:rPr lang="en-US" smtClean="0"/>
              <a:pPr>
                <a:defRPr/>
              </a:pPr>
              <a:t>‹#›</a:t>
            </a:fld>
            <a:endParaRPr lang="en-US" dirty="0"/>
          </a:p>
        </p:txBody>
      </p:sp>
    </p:spTree>
    <p:extLst>
      <p:ext uri="{BB962C8B-B14F-4D97-AF65-F5344CB8AC3E}">
        <p14:creationId xmlns:p14="http://schemas.microsoft.com/office/powerpoint/2010/main" val="518519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AE11C3D-2163-4265-88FA-3DB8E523C3DA}" type="slidenum">
              <a:rPr lang="en-US" smtClean="0"/>
              <a:pPr>
                <a:defRPr/>
              </a:pPr>
              <a:t>‹#›</a:t>
            </a:fld>
            <a:endParaRPr lang="en-US" dirty="0"/>
          </a:p>
        </p:txBody>
      </p:sp>
    </p:spTree>
    <p:extLst>
      <p:ext uri="{BB962C8B-B14F-4D97-AF65-F5344CB8AC3E}">
        <p14:creationId xmlns:p14="http://schemas.microsoft.com/office/powerpoint/2010/main" val="3779619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2AD9CCF-813A-49E9-AA2B-FDE1AD2BD60B}" type="slidenum">
              <a:rPr lang="en-US" smtClean="0"/>
              <a:pPr>
                <a:defRPr/>
              </a:pPr>
              <a:t>‹#›</a:t>
            </a:fld>
            <a:endParaRPr lang="en-US" dirty="0"/>
          </a:p>
        </p:txBody>
      </p:sp>
    </p:spTree>
    <p:extLst>
      <p:ext uri="{BB962C8B-B14F-4D97-AF65-F5344CB8AC3E}">
        <p14:creationId xmlns:p14="http://schemas.microsoft.com/office/powerpoint/2010/main" val="3637835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AD91725-0156-4228-B56F-50C4210F7EEF}" type="slidenum">
              <a:rPr lang="en-US" smtClean="0"/>
              <a:pPr>
                <a:defRPr/>
              </a:pPr>
              <a:t>‹#›</a:t>
            </a:fld>
            <a:endParaRPr lang="en-US" dirty="0"/>
          </a:p>
        </p:txBody>
      </p:sp>
    </p:spTree>
    <p:extLst>
      <p:ext uri="{BB962C8B-B14F-4D97-AF65-F5344CB8AC3E}">
        <p14:creationId xmlns:p14="http://schemas.microsoft.com/office/powerpoint/2010/main" val="2683606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FB5C272D-FEA5-462C-B2DF-90D658019122}" type="datetime1">
              <a:rPr lang="en-US" smtClean="0"/>
              <a:pPr>
                <a:defRPr/>
              </a:pPr>
              <a:t>11/20/2017</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F830412-59CB-46B3-93BC-0475A241D2E6}" type="slidenum">
              <a:rPr lang="en-US" smtClean="0"/>
              <a:pPr>
                <a:defRPr/>
              </a:pPr>
              <a:t>‹#›</a:t>
            </a:fld>
            <a:endParaRPr lang="en-US" dirty="0"/>
          </a:p>
        </p:txBody>
      </p:sp>
    </p:spTree>
    <p:extLst>
      <p:ext uri="{BB962C8B-B14F-4D97-AF65-F5344CB8AC3E}">
        <p14:creationId xmlns:p14="http://schemas.microsoft.com/office/powerpoint/2010/main" val="4113692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CA7C0B9-7DC0-4D37-AFB6-CCC47833FBA7}" type="slidenum">
              <a:rPr lang="en-US" smtClean="0"/>
              <a:pPr>
                <a:defRPr/>
              </a:pPr>
              <a:t>‹#›</a:t>
            </a:fld>
            <a:endParaRPr lang="en-US" dirty="0"/>
          </a:p>
        </p:txBody>
      </p:sp>
    </p:spTree>
    <p:extLst>
      <p:ext uri="{BB962C8B-B14F-4D97-AF65-F5344CB8AC3E}">
        <p14:creationId xmlns:p14="http://schemas.microsoft.com/office/powerpoint/2010/main" val="2054699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D04532DE-4C1E-4911-8228-E17E83FC7181}" type="slidenum">
              <a:rPr lang="en-US" smtClean="0"/>
              <a:pPr>
                <a:defRPr/>
              </a:pPr>
              <a:t>‹#›</a:t>
            </a:fld>
            <a:endParaRPr lang="en-US" dirty="0"/>
          </a:p>
        </p:txBody>
      </p:sp>
    </p:spTree>
    <p:extLst>
      <p:ext uri="{BB962C8B-B14F-4D97-AF65-F5344CB8AC3E}">
        <p14:creationId xmlns:p14="http://schemas.microsoft.com/office/powerpoint/2010/main" val="67429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D897BBCF-A1DA-453D-A7BD-2B9AD4ACE17A}" type="slidenum">
              <a:rPr lang="en-US" smtClean="0"/>
              <a:pPr>
                <a:defRPr/>
              </a:pPr>
              <a:t>‹#›</a:t>
            </a:fld>
            <a:endParaRPr lang="en-US" dirty="0"/>
          </a:p>
        </p:txBody>
      </p:sp>
    </p:spTree>
    <p:extLst>
      <p:ext uri="{BB962C8B-B14F-4D97-AF65-F5344CB8AC3E}">
        <p14:creationId xmlns:p14="http://schemas.microsoft.com/office/powerpoint/2010/main" val="4188674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41229356-F16B-4BED-8302-6CDB22E61F92}" type="slidenum">
              <a:rPr lang="en-US" smtClean="0"/>
              <a:pPr>
                <a:defRPr/>
              </a:pPr>
              <a:t>‹#›</a:t>
            </a:fld>
            <a:endParaRPr lang="en-US" dirty="0"/>
          </a:p>
        </p:txBody>
      </p:sp>
    </p:spTree>
    <p:extLst>
      <p:ext uri="{BB962C8B-B14F-4D97-AF65-F5344CB8AC3E}">
        <p14:creationId xmlns:p14="http://schemas.microsoft.com/office/powerpoint/2010/main" val="2525248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6C54D3E-C590-4603-A098-A36F6E70B937}" type="slidenum">
              <a:rPr lang="en-US" smtClean="0"/>
              <a:pPr>
                <a:defRPr/>
              </a:pPr>
              <a:t>‹#›</a:t>
            </a:fld>
            <a:endParaRPr lang="en-US" dirty="0"/>
          </a:p>
        </p:txBody>
      </p:sp>
    </p:spTree>
    <p:extLst>
      <p:ext uri="{BB962C8B-B14F-4D97-AF65-F5344CB8AC3E}">
        <p14:creationId xmlns:p14="http://schemas.microsoft.com/office/powerpoint/2010/main" val="1269341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9475EC50-E2C5-4860-A263-DE555886C7D6}" type="slidenum">
              <a:rPr lang="en-US" smtClean="0"/>
              <a:pPr>
                <a:defRPr/>
              </a:pPr>
              <a:t>‹#›</a:t>
            </a:fld>
            <a:endParaRPr lang="en-US" dirty="0"/>
          </a:p>
        </p:txBody>
      </p:sp>
    </p:spTree>
    <p:extLst>
      <p:ext uri="{BB962C8B-B14F-4D97-AF65-F5344CB8AC3E}">
        <p14:creationId xmlns:p14="http://schemas.microsoft.com/office/powerpoint/2010/main" val="1310370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4D295925-653E-483B-9B27-F72BD6BA6C66}" type="slidenum">
              <a:rPr lang="en-US" smtClean="0"/>
              <a:pPr>
                <a:defRPr/>
              </a:pPr>
              <a:t>‹#›</a:t>
            </a:fld>
            <a:endParaRPr lang="en-US" dirty="0"/>
          </a:p>
        </p:txBody>
      </p:sp>
    </p:spTree>
    <p:extLst>
      <p:ext uri="{BB962C8B-B14F-4D97-AF65-F5344CB8AC3E}">
        <p14:creationId xmlns:p14="http://schemas.microsoft.com/office/powerpoint/2010/main" val="11119626"/>
      </p:ext>
    </p:extLst>
  </p:cSld>
  <p:clrMap bg1="lt1" tx1="dk1" bg2="lt2" tx2="dk2" accent1="accent1" accent2="accent2" accent3="accent3" accent4="accent4" accent5="accent5" accent6="accent6" hlink="hlink" folHlink="folHlink"/>
  <p:sldLayoutIdLst>
    <p:sldLayoutId id="2147484359" r:id="rId1"/>
    <p:sldLayoutId id="2147484360" r:id="rId2"/>
    <p:sldLayoutId id="2147484361" r:id="rId3"/>
    <p:sldLayoutId id="2147484362" r:id="rId4"/>
    <p:sldLayoutId id="2147484363" r:id="rId5"/>
    <p:sldLayoutId id="2147484364" r:id="rId6"/>
    <p:sldLayoutId id="2147484365" r:id="rId7"/>
    <p:sldLayoutId id="2147484366" r:id="rId8"/>
    <p:sldLayoutId id="2147484367" r:id="rId9"/>
    <p:sldLayoutId id="2147484368" r:id="rId10"/>
    <p:sldLayoutId id="214748436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762000" y="1425575"/>
            <a:ext cx="7772400" cy="1470025"/>
          </a:xfrm>
        </p:spPr>
        <p:txBody>
          <a:bodyPr rtlCol="0">
            <a:normAutofit fontScale="90000"/>
          </a:bodyPr>
          <a:lstStyle/>
          <a:p>
            <a:pPr eaLnBrk="1" fontAlgn="auto" hangingPunct="1">
              <a:spcAft>
                <a:spcPts val="0"/>
              </a:spcAft>
              <a:defRPr/>
            </a:pPr>
            <a:r>
              <a:rPr lang="en-US" dirty="0" smtClean="0"/>
              <a:t> </a:t>
            </a:r>
            <a:r>
              <a:rPr lang="en-US" sz="4000" b="1" dirty="0"/>
              <a:t>WEBSTER </a:t>
            </a:r>
            <a:r>
              <a:rPr lang="en-US" sz="4000" b="1" dirty="0" smtClean="0"/>
              <a:t> PRESBYTERIAN  CHURCH</a:t>
            </a:r>
            <a:r>
              <a:rPr lang="en-US" sz="4000" b="1" dirty="0"/>
              <a:t/>
            </a:r>
            <a:br>
              <a:rPr lang="en-US" sz="4000" b="1" dirty="0"/>
            </a:br>
            <a:r>
              <a:rPr lang="en-US" sz="4000" b="1" dirty="0"/>
              <a:t/>
            </a:r>
            <a:br>
              <a:rPr lang="en-US" sz="4000" b="1" dirty="0"/>
            </a:br>
            <a:r>
              <a:rPr lang="en-US" sz="4000" b="1" dirty="0" smtClean="0"/>
              <a:t>2018  Challenge Budget</a:t>
            </a:r>
            <a:br>
              <a:rPr lang="en-US" sz="4000" b="1" dirty="0" smtClean="0"/>
            </a:br>
            <a:r>
              <a:rPr lang="en-US" sz="4000" b="1" dirty="0" smtClean="0"/>
              <a:t/>
            </a:r>
            <a:br>
              <a:rPr lang="en-US" sz="4000" b="1" dirty="0" smtClean="0"/>
            </a:br>
            <a:r>
              <a:rPr lang="en-US" sz="4000" dirty="0" smtClean="0"/>
              <a:t>Jimmy Spivey</a:t>
            </a:r>
            <a:br>
              <a:rPr lang="en-US" sz="4000" dirty="0" smtClean="0"/>
            </a:br>
            <a:r>
              <a:rPr lang="en-US" sz="4000" dirty="0" smtClean="0"/>
              <a:t>Treasurer </a:t>
            </a:r>
            <a:r>
              <a:rPr lang="en-US" sz="4000" b="1" dirty="0" smtClean="0"/>
              <a:t/>
            </a:r>
            <a:br>
              <a:rPr lang="en-US" sz="4000" b="1" dirty="0" smtClean="0"/>
            </a:br>
            <a:endParaRPr lang="en-US" sz="4000" dirty="0"/>
          </a:p>
        </p:txBody>
      </p:sp>
      <p:sp>
        <p:nvSpPr>
          <p:cNvPr id="3075" name="Subtitle 2"/>
          <p:cNvSpPr>
            <a:spLocks noGrp="1"/>
          </p:cNvSpPr>
          <p:nvPr>
            <p:ph type="subTitle" idx="1"/>
          </p:nvPr>
        </p:nvSpPr>
        <p:spPr/>
        <p:txBody>
          <a:bodyPr rtlCol="0">
            <a:normAutofit/>
          </a:bodyPr>
          <a:lstStyle/>
          <a:p>
            <a:pPr eaLnBrk="1" fontAlgn="auto" hangingPunct="1">
              <a:spcAft>
                <a:spcPts val="0"/>
              </a:spcAft>
              <a:buFont typeface="Wingdings 2"/>
              <a:buNone/>
              <a:defRPr/>
            </a:pPr>
            <a:endParaRPr lang="en-US" dirty="0"/>
          </a:p>
          <a:p>
            <a:pPr eaLnBrk="1" fontAlgn="auto" hangingPunct="1">
              <a:spcAft>
                <a:spcPts val="0"/>
              </a:spcAft>
              <a:buFont typeface="Wingdings 2"/>
              <a:buNone/>
              <a:defRPr/>
            </a:pPr>
            <a:r>
              <a:rPr lang="en-US" b="1" dirty="0" smtClean="0">
                <a:solidFill>
                  <a:schemeClr val="tx1"/>
                </a:solidFill>
              </a:rPr>
              <a:t>11-20-17</a:t>
            </a:r>
            <a:endParaRPr lang="en-US" b="1" dirty="0" smtClean="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0"/>
            <a:ext cx="8229600" cy="944563"/>
          </a:xfrm>
        </p:spPr>
        <p:txBody>
          <a:bodyPr>
            <a:normAutofit/>
          </a:bodyPr>
          <a:lstStyle/>
          <a:p>
            <a:pPr eaLnBrk="1" hangingPunct="1"/>
            <a:r>
              <a:rPr lang="en-US" sz="4000" u="sng" dirty="0" smtClean="0"/>
              <a:t>2018 Budget Summary</a:t>
            </a:r>
          </a:p>
        </p:txBody>
      </p:sp>
      <p:sp>
        <p:nvSpPr>
          <p:cNvPr id="5123" name="Content Placeholder 2"/>
          <p:cNvSpPr>
            <a:spLocks noGrp="1"/>
          </p:cNvSpPr>
          <p:nvPr>
            <p:ph idx="1"/>
          </p:nvPr>
        </p:nvSpPr>
        <p:spPr>
          <a:xfrm>
            <a:off x="381000" y="990600"/>
            <a:ext cx="8305800" cy="5486400"/>
          </a:xfrm>
        </p:spPr>
        <p:txBody>
          <a:bodyPr rtlCol="0">
            <a:normAutofit/>
          </a:bodyPr>
          <a:lstStyle/>
          <a:p>
            <a:pPr eaLnBrk="1" fontAlgn="auto" hangingPunct="1">
              <a:spcAft>
                <a:spcPts val="0"/>
              </a:spcAft>
              <a:buFont typeface="Arial" pitchFamily="34" charset="0"/>
              <a:buChar char="•"/>
              <a:defRPr/>
            </a:pPr>
            <a:r>
              <a:rPr lang="en-US" sz="3600" dirty="0" smtClean="0"/>
              <a:t>2016 Budget was </a:t>
            </a:r>
            <a:r>
              <a:rPr lang="en-US" sz="3600" dirty="0"/>
              <a:t>$</a:t>
            </a:r>
            <a:r>
              <a:rPr lang="en-US" sz="3600" dirty="0" smtClean="0"/>
              <a:t>660,651.17</a:t>
            </a:r>
          </a:p>
          <a:p>
            <a:pPr eaLnBrk="1" fontAlgn="auto" hangingPunct="1">
              <a:spcAft>
                <a:spcPts val="0"/>
              </a:spcAft>
              <a:buFont typeface="Arial" pitchFamily="34" charset="0"/>
              <a:buChar char="•"/>
              <a:defRPr/>
            </a:pPr>
            <a:r>
              <a:rPr lang="en-US" sz="3600" dirty="0" smtClean="0"/>
              <a:t>2017 Budget is $634,000.00</a:t>
            </a:r>
          </a:p>
          <a:p>
            <a:pPr>
              <a:defRPr/>
            </a:pPr>
            <a:r>
              <a:rPr lang="en-US" sz="3600" dirty="0" smtClean="0"/>
              <a:t>2018 </a:t>
            </a:r>
            <a:r>
              <a:rPr lang="en-US" sz="3600" dirty="0"/>
              <a:t>Proposed Budget </a:t>
            </a:r>
            <a:r>
              <a:rPr lang="en-US" sz="3600" dirty="0" smtClean="0"/>
              <a:t>is </a:t>
            </a:r>
            <a:r>
              <a:rPr lang="en-US" sz="3600" dirty="0" smtClean="0"/>
              <a:t>$669,604.26 </a:t>
            </a:r>
            <a:endParaRPr lang="en-US" sz="3600" dirty="0"/>
          </a:p>
          <a:p>
            <a:pPr lvl="1">
              <a:defRPr/>
            </a:pPr>
            <a:r>
              <a:rPr lang="en-US" dirty="0" smtClean="0"/>
              <a:t>Increase of  </a:t>
            </a:r>
            <a:r>
              <a:rPr lang="en-US" dirty="0" smtClean="0"/>
              <a:t>$35,604.26 </a:t>
            </a:r>
            <a:r>
              <a:rPr lang="en-US" dirty="0" smtClean="0"/>
              <a:t>( </a:t>
            </a:r>
            <a:r>
              <a:rPr lang="en-US" dirty="0" smtClean="0"/>
              <a:t>5.6</a:t>
            </a:r>
            <a:r>
              <a:rPr lang="en-US" dirty="0" smtClean="0"/>
              <a:t>%) </a:t>
            </a:r>
            <a:r>
              <a:rPr lang="en-US" dirty="0" smtClean="0"/>
              <a:t>from 2017 to 2018.</a:t>
            </a:r>
            <a:endParaRPr lang="en-US" dirty="0"/>
          </a:p>
          <a:p>
            <a:pPr eaLnBrk="1" fontAlgn="auto" hangingPunct="1">
              <a:spcAft>
                <a:spcPts val="0"/>
              </a:spcAft>
              <a:defRPr/>
            </a:pPr>
            <a:endParaRPr lang="en-US" sz="2600" dirty="0" smtClean="0"/>
          </a:p>
          <a:p>
            <a:pPr eaLnBrk="1" fontAlgn="auto" hangingPunct="1">
              <a:spcAft>
                <a:spcPts val="0"/>
              </a:spcAft>
              <a:defRPr/>
            </a:pPr>
            <a:endParaRPr lang="en-US" sz="2600" dirty="0" smtClean="0"/>
          </a:p>
          <a:p>
            <a:pPr eaLnBrk="1" fontAlgn="auto" hangingPunct="1">
              <a:spcAft>
                <a:spcPts val="0"/>
              </a:spcAft>
              <a:buFont typeface="Arial" charset="0"/>
              <a:buNone/>
              <a:defRPr/>
            </a:pPr>
            <a:endParaRPr lang="en-US" sz="2800" u="sng" dirty="0" smtClean="0"/>
          </a:p>
        </p:txBody>
      </p:sp>
      <p:sp>
        <p:nvSpPr>
          <p:cNvPr id="5124" name="Slide Number Placeholder 3"/>
          <p:cNvSpPr>
            <a:spLocks noGrp="1"/>
          </p:cNvSpPr>
          <p:nvPr>
            <p:ph type="sldNum" sz="quarter" idx="12"/>
          </p:nvPr>
        </p:nvSpPr>
        <p:spPr/>
        <p:txBody>
          <a:bodyPr/>
          <a:lstStyle/>
          <a:p>
            <a:pPr>
              <a:defRPr/>
            </a:pPr>
            <a:fld id="{E11F7E73-9312-4F77-82B0-1B8E5B21FE68}" type="slidenum">
              <a:rPr lang="en-US"/>
              <a:pPr>
                <a:defRPr/>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Past Revenues/Expenses</a:t>
            </a:r>
            <a:endParaRPr lang="en-US" dirty="0"/>
          </a:p>
        </p:txBody>
      </p:sp>
      <p:sp>
        <p:nvSpPr>
          <p:cNvPr id="4" name="Slide Number Placeholder 3"/>
          <p:cNvSpPr>
            <a:spLocks noGrp="1"/>
          </p:cNvSpPr>
          <p:nvPr>
            <p:ph type="sldNum" sz="quarter" idx="12"/>
          </p:nvPr>
        </p:nvSpPr>
        <p:spPr/>
        <p:txBody>
          <a:bodyPr/>
          <a:lstStyle/>
          <a:p>
            <a:pPr>
              <a:defRPr/>
            </a:pPr>
            <a:fld id="{CAD91725-0156-4228-B56F-50C4210F7EEF}" type="slidenum">
              <a:rPr lang="en-US" smtClean="0"/>
              <a:pPr>
                <a:defRPr/>
              </a:pPr>
              <a:t>3</a:t>
            </a:fld>
            <a:endParaRPr lang="en-US" dirty="0"/>
          </a:p>
        </p:txBody>
      </p:sp>
      <p:pic>
        <p:nvPicPr>
          <p:cNvPr id="12" name="Picture 11"/>
          <p:cNvPicPr>
            <a:picLocks noChangeAspect="1"/>
          </p:cNvPicPr>
          <p:nvPr/>
        </p:nvPicPr>
        <p:blipFill>
          <a:blip r:embed="rId2"/>
          <a:stretch>
            <a:fillRect/>
          </a:stretch>
        </p:blipFill>
        <p:spPr>
          <a:xfrm>
            <a:off x="432955" y="914400"/>
            <a:ext cx="8470232" cy="4784558"/>
          </a:xfrm>
          <a:prstGeom prst="rect">
            <a:avLst/>
          </a:prstGeom>
        </p:spPr>
      </p:pic>
      <p:sp>
        <p:nvSpPr>
          <p:cNvPr id="3" name="TextBox 2"/>
          <p:cNvSpPr txBox="1"/>
          <p:nvPr/>
        </p:nvSpPr>
        <p:spPr>
          <a:xfrm>
            <a:off x="304800" y="5756185"/>
            <a:ext cx="8229600" cy="1569660"/>
          </a:xfrm>
          <a:prstGeom prst="rect">
            <a:avLst/>
          </a:prstGeom>
          <a:noFill/>
        </p:spPr>
        <p:txBody>
          <a:bodyPr wrap="square" rtlCol="0">
            <a:spAutoFit/>
          </a:bodyPr>
          <a:lstStyle/>
          <a:p>
            <a:r>
              <a:rPr lang="en-US" dirty="0" smtClean="0">
                <a:latin typeface="+mn-lt"/>
              </a:rPr>
              <a:t>2017 giving thru </a:t>
            </a:r>
            <a:r>
              <a:rPr lang="en-US" dirty="0" smtClean="0">
                <a:latin typeface="+mn-lt"/>
              </a:rPr>
              <a:t>Oct is </a:t>
            </a:r>
            <a:r>
              <a:rPr lang="en-US" dirty="0" smtClean="0">
                <a:latin typeface="+mn-lt"/>
              </a:rPr>
              <a:t> </a:t>
            </a:r>
            <a:r>
              <a:rPr lang="en-US" dirty="0">
                <a:latin typeface="+mn-lt"/>
              </a:rPr>
              <a:t>$</a:t>
            </a:r>
            <a:r>
              <a:rPr lang="en-US" dirty="0" smtClean="0">
                <a:latin typeface="+mn-lt"/>
              </a:rPr>
              <a:t>531,770.60</a:t>
            </a:r>
            <a:r>
              <a:rPr lang="en-US" dirty="0" smtClean="0">
                <a:latin typeface="+mn-lt"/>
              </a:rPr>
              <a:t>, </a:t>
            </a:r>
            <a:r>
              <a:rPr lang="en-US" dirty="0" err="1" smtClean="0">
                <a:latin typeface="+mn-lt"/>
              </a:rPr>
              <a:t>avg</a:t>
            </a:r>
            <a:r>
              <a:rPr lang="en-US" dirty="0" smtClean="0">
                <a:latin typeface="+mn-lt"/>
              </a:rPr>
              <a:t> $</a:t>
            </a:r>
            <a:r>
              <a:rPr lang="en-US" dirty="0" smtClean="0">
                <a:latin typeface="+mn-lt"/>
              </a:rPr>
              <a:t>53,177.06.  </a:t>
            </a:r>
            <a:r>
              <a:rPr lang="en-US" dirty="0" smtClean="0">
                <a:latin typeface="+mn-lt"/>
              </a:rPr>
              <a:t>If we meet that average thru December, project </a:t>
            </a:r>
            <a:r>
              <a:rPr lang="en-US" u="sng" dirty="0">
                <a:latin typeface="+mn-lt"/>
              </a:rPr>
              <a:t>$</a:t>
            </a:r>
            <a:r>
              <a:rPr lang="en-US" u="sng" dirty="0" smtClean="0">
                <a:latin typeface="+mn-lt"/>
              </a:rPr>
              <a:t>643,600.11</a:t>
            </a:r>
            <a:endParaRPr lang="en-US" u="sng" dirty="0">
              <a:latin typeface="+mn-lt"/>
            </a:endParaRPr>
          </a:p>
          <a:p>
            <a:r>
              <a:rPr lang="en-US" u="sng" dirty="0" smtClean="0">
                <a:latin typeface="+mn-lt"/>
              </a:rPr>
              <a:t> </a:t>
            </a:r>
            <a:r>
              <a:rPr lang="en-US" dirty="0" smtClean="0">
                <a:latin typeface="+mn-lt"/>
              </a:rPr>
              <a:t>for 2017 giving.</a:t>
            </a:r>
            <a:endParaRPr lang="en-US" dirty="0">
              <a:latin typeface="+mn-lt"/>
            </a:endParaRPr>
          </a:p>
          <a:p>
            <a:endParaRPr lang="en-US" dirty="0"/>
          </a:p>
        </p:txBody>
      </p:sp>
    </p:spTree>
    <p:extLst>
      <p:ext uri="{BB962C8B-B14F-4D97-AF65-F5344CB8AC3E}">
        <p14:creationId xmlns:p14="http://schemas.microsoft.com/office/powerpoint/2010/main" val="24477996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152401"/>
            <a:ext cx="8153400" cy="762000"/>
          </a:xfrm>
        </p:spPr>
        <p:txBody>
          <a:bodyPr>
            <a:normAutofit/>
          </a:bodyPr>
          <a:lstStyle/>
          <a:p>
            <a:pPr eaLnBrk="1" hangingPunct="1"/>
            <a:r>
              <a:rPr lang="en-US" sz="2800" b="1" u="sng" dirty="0" smtClean="0"/>
              <a:t>2018 Proposed Budget </a:t>
            </a:r>
            <a:r>
              <a:rPr lang="en-US" sz="2800" b="1" u="sng" dirty="0" smtClean="0"/>
              <a:t>Changes</a:t>
            </a:r>
            <a:r>
              <a:rPr lang="en-US" sz="2800" b="1" u="sng" dirty="0" smtClean="0"/>
              <a:t> </a:t>
            </a:r>
            <a:r>
              <a:rPr lang="en-US" sz="2800" b="1" u="sng" dirty="0" smtClean="0"/>
              <a:t>by Committee</a:t>
            </a:r>
            <a:endParaRPr lang="en-US" sz="2800" u="sng" dirty="0" smtClean="0"/>
          </a:p>
        </p:txBody>
      </p:sp>
      <p:sp>
        <p:nvSpPr>
          <p:cNvPr id="7171" name="Content Placeholder 2"/>
          <p:cNvSpPr>
            <a:spLocks noGrp="1"/>
          </p:cNvSpPr>
          <p:nvPr>
            <p:ph idx="1"/>
          </p:nvPr>
        </p:nvSpPr>
        <p:spPr>
          <a:xfrm>
            <a:off x="270164" y="838200"/>
            <a:ext cx="8839200" cy="5638800"/>
          </a:xfrm>
        </p:spPr>
        <p:txBody>
          <a:bodyPr>
            <a:normAutofit fontScale="25000" lnSpcReduction="20000"/>
          </a:bodyPr>
          <a:lstStyle/>
          <a:p>
            <a:pPr eaLnBrk="1" hangingPunct="1"/>
            <a:endParaRPr lang="en-US" sz="2400" dirty="0" smtClean="0"/>
          </a:p>
          <a:p>
            <a:r>
              <a:rPr lang="en-US" sz="8000" b="1" dirty="0" smtClean="0">
                <a:latin typeface="Calibri" panose="020F0502020204030204" pitchFamily="34" charset="0"/>
              </a:rPr>
              <a:t>Admin -  $ 1,998.00 </a:t>
            </a:r>
            <a:r>
              <a:rPr lang="en-US" sz="8000" b="1" dirty="0" smtClean="0">
                <a:latin typeface="Calibri" panose="020F0502020204030204" pitchFamily="34" charset="0"/>
              </a:rPr>
              <a:t>increase (Computer </a:t>
            </a:r>
            <a:r>
              <a:rPr lang="en-US" sz="8000" b="1" dirty="0" smtClean="0">
                <a:latin typeface="Calibri" panose="020F0502020204030204" pitchFamily="34" charset="0"/>
              </a:rPr>
              <a:t>and postage actuals)</a:t>
            </a:r>
            <a:br>
              <a:rPr lang="en-US" sz="8000" b="1" dirty="0" smtClean="0">
                <a:latin typeface="Calibri" panose="020F0502020204030204" pitchFamily="34" charset="0"/>
              </a:rPr>
            </a:br>
            <a:endParaRPr lang="en-US" sz="8000" b="1" dirty="0" smtClean="0">
              <a:latin typeface="Calibri" panose="020F0502020204030204" pitchFamily="34" charset="0"/>
            </a:endParaRPr>
          </a:p>
          <a:p>
            <a:r>
              <a:rPr lang="en-US" sz="8000" b="1" dirty="0" smtClean="0">
                <a:latin typeface="Calibri" panose="020F0502020204030204" pitchFamily="34" charset="0"/>
              </a:rPr>
              <a:t>Personnel - </a:t>
            </a:r>
            <a:r>
              <a:rPr lang="en-US" sz="8000" b="1" dirty="0" smtClean="0">
                <a:latin typeface="Calibri" panose="020F0502020204030204" pitchFamily="34" charset="0"/>
              </a:rPr>
              <a:t>$15,000 increase </a:t>
            </a:r>
            <a:endParaRPr lang="en-US" sz="8000" b="1" dirty="0" smtClean="0">
              <a:latin typeface="Calibri" panose="020F0502020204030204" pitchFamily="34" charset="0"/>
            </a:endParaRPr>
          </a:p>
          <a:p>
            <a:pPr lvl="1"/>
            <a:r>
              <a:rPr lang="en-US" sz="8000" b="1" dirty="0" smtClean="0">
                <a:latin typeface="Calibri" panose="020F0502020204030204" pitchFamily="34" charset="0"/>
              </a:rPr>
              <a:t>Staff raises</a:t>
            </a:r>
            <a:r>
              <a:rPr lang="en-US" sz="8000" b="1" dirty="0">
                <a:latin typeface="Calibri" panose="020F0502020204030204" pitchFamily="34" charset="0"/>
              </a:rPr>
              <a:t> </a:t>
            </a:r>
            <a:r>
              <a:rPr lang="en-US" sz="8000" b="1" dirty="0" smtClean="0">
                <a:latin typeface="Calibri" panose="020F0502020204030204" pitchFamily="34" charset="0"/>
              </a:rPr>
              <a:t>(1.5 - 3</a:t>
            </a:r>
            <a:r>
              <a:rPr lang="en-US" sz="8000" b="1" dirty="0" smtClean="0">
                <a:latin typeface="Calibri" panose="020F0502020204030204" pitchFamily="34" charset="0"/>
              </a:rPr>
              <a:t>%)</a:t>
            </a:r>
            <a:r>
              <a:rPr lang="en-US" sz="8000" b="1" dirty="0" smtClean="0">
                <a:latin typeface="Calibri" panose="020F0502020204030204" pitchFamily="34" charset="0"/>
              </a:rPr>
              <a:t/>
            </a:r>
            <a:br>
              <a:rPr lang="en-US" sz="8000" b="1" dirty="0" smtClean="0">
                <a:latin typeface="Calibri" panose="020F0502020204030204" pitchFamily="34" charset="0"/>
              </a:rPr>
            </a:br>
            <a:endParaRPr lang="en-US" sz="8000" b="1" dirty="0">
              <a:latin typeface="Calibri" panose="020F0502020204030204" pitchFamily="34" charset="0"/>
            </a:endParaRPr>
          </a:p>
          <a:p>
            <a:pPr marL="342900" lvl="1" indent="-342900">
              <a:buFont typeface="Arial" charset="0"/>
              <a:buChar char="•"/>
            </a:pPr>
            <a:r>
              <a:rPr lang="en-US" sz="8000" b="1" dirty="0" smtClean="0">
                <a:latin typeface="Calibri" panose="020F0502020204030204" pitchFamily="34" charset="0"/>
              </a:rPr>
              <a:t>Campus Management - </a:t>
            </a:r>
            <a:r>
              <a:rPr lang="en-US" sz="8000" b="1" dirty="0">
                <a:latin typeface="Calibri" panose="020F0502020204030204" pitchFamily="34" charset="0"/>
              </a:rPr>
              <a:t> $</a:t>
            </a:r>
            <a:r>
              <a:rPr lang="en-US" sz="8000" b="1" dirty="0" smtClean="0">
                <a:latin typeface="Calibri" panose="020F0502020204030204" pitchFamily="34" charset="0"/>
              </a:rPr>
              <a:t>3,640.00 increase</a:t>
            </a:r>
            <a:endParaRPr lang="en-US" sz="8000" b="1" dirty="0">
              <a:latin typeface="Calibri" panose="020F0502020204030204" pitchFamily="34" charset="0"/>
            </a:endParaRPr>
          </a:p>
          <a:p>
            <a:pPr marL="742950" lvl="2" indent="-342900">
              <a:buFont typeface="Calibri" panose="020F0502020204030204" pitchFamily="34" charset="0"/>
              <a:buChar char="₋"/>
            </a:pPr>
            <a:r>
              <a:rPr lang="en-US" sz="8000" b="1" dirty="0" smtClean="0">
                <a:latin typeface="Calibri" panose="020F0502020204030204" pitchFamily="34" charset="0"/>
              </a:rPr>
              <a:t>Repairs and maintenance slight increase</a:t>
            </a:r>
          </a:p>
          <a:p>
            <a:pPr marL="742950" lvl="2" indent="-342900">
              <a:buFont typeface="Calibri" panose="020F0502020204030204" pitchFamily="34" charset="0"/>
              <a:buChar char="₋"/>
            </a:pPr>
            <a:r>
              <a:rPr lang="en-US" sz="8000" b="1" dirty="0" smtClean="0">
                <a:latin typeface="Calibri" panose="020F0502020204030204" pitchFamily="34" charset="0"/>
              </a:rPr>
              <a:t>Fire alarm cost increase</a:t>
            </a:r>
            <a:br>
              <a:rPr lang="en-US" sz="8000" b="1" dirty="0" smtClean="0">
                <a:latin typeface="Calibri" panose="020F0502020204030204" pitchFamily="34" charset="0"/>
              </a:rPr>
            </a:br>
            <a:endParaRPr lang="en-US" sz="8000" b="1" dirty="0" smtClean="0">
              <a:latin typeface="Calibri" panose="020F0502020204030204" pitchFamily="34" charset="0"/>
            </a:endParaRPr>
          </a:p>
          <a:p>
            <a:pPr marL="342900" lvl="1" indent="-342900">
              <a:buFont typeface="Arial" charset="0"/>
              <a:buChar char="•"/>
            </a:pPr>
            <a:r>
              <a:rPr lang="en-US" sz="8000" b="1" dirty="0" smtClean="0">
                <a:latin typeface="Calibri" panose="020F0502020204030204" pitchFamily="34" charset="0"/>
              </a:rPr>
              <a:t>Mission </a:t>
            </a:r>
            <a:r>
              <a:rPr lang="en-US" sz="8000" b="1" dirty="0">
                <a:latin typeface="Calibri" panose="020F0502020204030204" pitchFamily="34" charset="0"/>
              </a:rPr>
              <a:t>-  </a:t>
            </a:r>
            <a:r>
              <a:rPr lang="en-US" sz="8000" b="1" dirty="0" smtClean="0">
                <a:latin typeface="Calibri" panose="020F0502020204030204" pitchFamily="34" charset="0"/>
              </a:rPr>
              <a:t>$</a:t>
            </a:r>
            <a:r>
              <a:rPr lang="en-US" sz="8000" b="1" dirty="0" smtClean="0">
                <a:latin typeface="Calibri" panose="020F0502020204030204" pitchFamily="34" charset="0"/>
              </a:rPr>
              <a:t>4,000.00 increase</a:t>
            </a:r>
            <a:r>
              <a:rPr lang="en-US" sz="8000" b="1" dirty="0" smtClean="0">
                <a:latin typeface="Calibri" panose="020F0502020204030204" pitchFamily="34" charset="0"/>
              </a:rPr>
              <a:t/>
            </a:r>
            <a:br>
              <a:rPr lang="en-US" sz="8000" b="1" dirty="0" smtClean="0">
                <a:latin typeface="Calibri" panose="020F0502020204030204" pitchFamily="34" charset="0"/>
              </a:rPr>
            </a:br>
            <a:r>
              <a:rPr lang="en-US" sz="8000" b="1" dirty="0" smtClean="0">
                <a:latin typeface="Calibri" panose="020F0502020204030204" pitchFamily="34" charset="0"/>
              </a:rPr>
              <a:t> </a:t>
            </a:r>
            <a:endParaRPr lang="en-US" sz="8000" b="1" dirty="0">
              <a:latin typeface="Calibri" panose="020F0502020204030204" pitchFamily="34" charset="0"/>
            </a:endParaRPr>
          </a:p>
          <a:p>
            <a:r>
              <a:rPr lang="en-US" sz="8000" b="1" dirty="0" smtClean="0">
                <a:latin typeface="Calibri" panose="020F0502020204030204" pitchFamily="34" charset="0"/>
              </a:rPr>
              <a:t>Worship/Music - </a:t>
            </a:r>
            <a:r>
              <a:rPr lang="en-US" sz="8000" b="1" dirty="0">
                <a:latin typeface="Calibri" panose="020F0502020204030204" pitchFamily="34" charset="0"/>
              </a:rPr>
              <a:t> </a:t>
            </a:r>
            <a:r>
              <a:rPr lang="en-US" sz="8000" b="1" dirty="0" smtClean="0">
                <a:latin typeface="Calibri" panose="020F0502020204030204" pitchFamily="34" charset="0"/>
              </a:rPr>
              <a:t>$</a:t>
            </a:r>
            <a:r>
              <a:rPr lang="en-US" sz="8000" b="1" dirty="0" smtClean="0">
                <a:latin typeface="Calibri" panose="020F0502020204030204" pitchFamily="34" charset="0"/>
              </a:rPr>
              <a:t>20,400.00 increase</a:t>
            </a:r>
            <a:endParaRPr lang="en-US" sz="8000" b="1" dirty="0">
              <a:latin typeface="Calibri" panose="020F0502020204030204" pitchFamily="34" charset="0"/>
            </a:endParaRPr>
          </a:p>
          <a:p>
            <a:pPr lvl="1"/>
            <a:r>
              <a:rPr lang="en-US" sz="8000" b="1" dirty="0" smtClean="0">
                <a:latin typeface="Calibri" panose="020F0502020204030204" pitchFamily="34" charset="0"/>
              </a:rPr>
              <a:t>Added Organ/piano maintenance back</a:t>
            </a:r>
          </a:p>
          <a:p>
            <a:pPr lvl="1"/>
            <a:r>
              <a:rPr lang="en-US" sz="8000" b="1" dirty="0" smtClean="0">
                <a:latin typeface="Calibri" panose="020F0502020204030204" pitchFamily="34" charset="0"/>
              </a:rPr>
              <a:t>Choir scholarships</a:t>
            </a:r>
          </a:p>
          <a:p>
            <a:pPr lvl="1"/>
            <a:r>
              <a:rPr lang="en-US" sz="8000" b="1" dirty="0" smtClean="0">
                <a:latin typeface="Calibri" panose="020F0502020204030204" pitchFamily="34" charset="0"/>
              </a:rPr>
              <a:t>Increase for special musicians </a:t>
            </a:r>
            <a:br>
              <a:rPr lang="en-US" sz="8000" b="1" dirty="0" smtClean="0">
                <a:latin typeface="Calibri" panose="020F0502020204030204" pitchFamily="34" charset="0"/>
              </a:rPr>
            </a:br>
            <a:endParaRPr lang="en-US" sz="8000" b="1" dirty="0" smtClean="0">
              <a:latin typeface="Calibri" panose="020F0502020204030204" pitchFamily="34" charset="0"/>
            </a:endParaRPr>
          </a:p>
          <a:p>
            <a:r>
              <a:rPr lang="en-US" sz="8000" b="1" dirty="0" smtClean="0">
                <a:latin typeface="Calibri" panose="020F0502020204030204" pitchFamily="34" charset="0"/>
              </a:rPr>
              <a:t>Stewardship </a:t>
            </a:r>
            <a:r>
              <a:rPr lang="en-US" sz="8000" b="1" dirty="0">
                <a:latin typeface="Calibri" panose="020F0502020204030204" pitchFamily="34" charset="0"/>
              </a:rPr>
              <a:t>- </a:t>
            </a:r>
            <a:r>
              <a:rPr lang="en-US" sz="8000" b="1" dirty="0" smtClean="0">
                <a:latin typeface="Calibri" panose="020F0502020204030204" pitchFamily="34" charset="0"/>
              </a:rPr>
              <a:t>$9,000 decrease</a:t>
            </a:r>
            <a:endParaRPr lang="en-US" sz="8000" b="1" dirty="0" smtClean="0">
              <a:latin typeface="Calibri" panose="020F0502020204030204" pitchFamily="34" charset="0"/>
            </a:endParaRPr>
          </a:p>
          <a:p>
            <a:pPr lvl="1"/>
            <a:r>
              <a:rPr lang="en-US" sz="8000" b="1" dirty="0" smtClean="0">
                <a:latin typeface="Calibri" panose="020F0502020204030204" pitchFamily="34" charset="0"/>
              </a:rPr>
              <a:t>Uses </a:t>
            </a:r>
            <a:r>
              <a:rPr lang="en-US" sz="8000" b="1" dirty="0" smtClean="0">
                <a:latin typeface="Calibri" panose="020F0502020204030204" pitchFamily="34" charset="0"/>
              </a:rPr>
              <a:t>discount achieve by an </a:t>
            </a:r>
            <a:r>
              <a:rPr lang="en-US" sz="8000" b="1" dirty="0" smtClean="0">
                <a:latin typeface="Calibri" panose="020F0502020204030204" pitchFamily="34" charset="0"/>
              </a:rPr>
              <a:t>extensive facility </a:t>
            </a:r>
            <a:r>
              <a:rPr lang="en-US" sz="8000" b="1" dirty="0" smtClean="0">
                <a:latin typeface="Calibri" panose="020F0502020204030204" pitchFamily="34" charset="0"/>
              </a:rPr>
              <a:t>review last month</a:t>
            </a:r>
            <a:endParaRPr lang="en-US" sz="8000" b="1" dirty="0" smtClean="0">
              <a:latin typeface="Calibri" panose="020F0502020204030204" pitchFamily="34" charset="0"/>
            </a:endParaRPr>
          </a:p>
          <a:p>
            <a:pPr eaLnBrk="1" hangingPunct="1"/>
            <a:endParaRPr lang="en-US" sz="5500" dirty="0"/>
          </a:p>
          <a:p>
            <a:pPr marL="457200" lvl="1" indent="0" eaLnBrk="1" hangingPunct="1">
              <a:buNone/>
            </a:pPr>
            <a:endParaRPr lang="en-US" sz="2000" dirty="0" smtClean="0"/>
          </a:p>
          <a:p>
            <a:pPr marL="457200" lvl="1" indent="0" eaLnBrk="1" hangingPunct="1">
              <a:buNone/>
            </a:pPr>
            <a:r>
              <a:rPr lang="en-US" sz="2000" dirty="0"/>
              <a:t>	</a:t>
            </a:r>
            <a:r>
              <a:rPr lang="en-US" sz="2000" dirty="0" smtClean="0"/>
              <a:t>					</a:t>
            </a:r>
          </a:p>
          <a:p>
            <a:pPr eaLnBrk="1" hangingPunct="1">
              <a:buNone/>
            </a:pPr>
            <a:endParaRPr lang="en-US" sz="2400" dirty="0" smtClean="0"/>
          </a:p>
          <a:p>
            <a:pPr lvl="1" eaLnBrk="1" hangingPunct="1">
              <a:buFont typeface="Arial" charset="0"/>
              <a:buChar char="•"/>
            </a:pPr>
            <a:endParaRPr lang="en-US" sz="2400" b="1" dirty="0" smtClean="0"/>
          </a:p>
        </p:txBody>
      </p:sp>
      <p:sp>
        <p:nvSpPr>
          <p:cNvPr id="15364" name="Slide Number Placeholder 3"/>
          <p:cNvSpPr>
            <a:spLocks noGrp="1"/>
          </p:cNvSpPr>
          <p:nvPr>
            <p:ph type="sldNum" sz="quarter" idx="12"/>
          </p:nvPr>
        </p:nvSpPr>
        <p:spPr bwMode="auto">
          <a:ln>
            <a:miter lim="800000"/>
            <a:headEnd/>
            <a:tailEnd/>
          </a:ln>
        </p:spPr>
        <p:txBody>
          <a:bodyPr/>
          <a:lstStyle/>
          <a:p>
            <a:pPr>
              <a:defRPr/>
            </a:pPr>
            <a:fld id="{C79746A9-F093-40A6-8BF9-481E9019DA88}" type="slidenum">
              <a:rPr lang="en-US"/>
              <a:pPr>
                <a:defRPr/>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title="WPC 2014 Proposed Budget"/>
          <p:cNvGraphicFramePr>
            <a:graphicFrameLocks noGrp="1"/>
          </p:cNvGraphicFramePr>
          <p:nvPr>
            <p:ph idx="1"/>
            <p:extLst>
              <p:ext uri="{D42A27DB-BD31-4B8C-83A1-F6EECF244321}">
                <p14:modId xmlns:p14="http://schemas.microsoft.com/office/powerpoint/2010/main" val="3369905948"/>
              </p:ext>
            </p:extLst>
          </p:nvPr>
        </p:nvGraphicFramePr>
        <p:xfrm>
          <a:off x="152400" y="228600"/>
          <a:ext cx="8763000" cy="62484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pPr>
              <a:defRPr/>
            </a:pPr>
            <a:fld id="{CAD91725-0156-4228-B56F-50C4210F7EEF}" type="slidenum">
              <a:rPr lang="en-US" smtClean="0"/>
              <a:pPr>
                <a:defRPr/>
              </a:pPr>
              <a:t>5</a:t>
            </a:fld>
            <a:endParaRPr lang="en-US" dirty="0"/>
          </a:p>
        </p:txBody>
      </p:sp>
      <p:pic>
        <p:nvPicPr>
          <p:cNvPr id="3" name="Picture 2"/>
          <p:cNvPicPr>
            <a:picLocks noChangeAspect="1"/>
          </p:cNvPicPr>
          <p:nvPr/>
        </p:nvPicPr>
        <p:blipFill>
          <a:blip r:embed="rId3"/>
          <a:stretch>
            <a:fillRect/>
          </a:stretch>
        </p:blipFill>
        <p:spPr>
          <a:xfrm>
            <a:off x="0" y="650316"/>
            <a:ext cx="9144000" cy="5557368"/>
          </a:xfrm>
          <a:prstGeom prst="rect">
            <a:avLst/>
          </a:prstGeom>
        </p:spPr>
      </p:pic>
    </p:spTree>
    <p:extLst>
      <p:ext uri="{BB962C8B-B14F-4D97-AF65-F5344CB8AC3E}">
        <p14:creationId xmlns:p14="http://schemas.microsoft.com/office/powerpoint/2010/main" val="33237761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Changes</a:t>
            </a:r>
            <a:endParaRPr lang="en-US" dirty="0"/>
          </a:p>
        </p:txBody>
      </p:sp>
      <p:sp>
        <p:nvSpPr>
          <p:cNvPr id="3" name="Content Placeholder 2"/>
          <p:cNvSpPr>
            <a:spLocks noGrp="1"/>
          </p:cNvSpPr>
          <p:nvPr>
            <p:ph idx="1"/>
          </p:nvPr>
        </p:nvSpPr>
        <p:spPr/>
        <p:txBody>
          <a:bodyPr/>
          <a:lstStyle/>
          <a:p>
            <a:r>
              <a:rPr lang="en-US" dirty="0" smtClean="0"/>
              <a:t>Reminder those of you who want changes to budget line item descriptions (additions/deletions/moves), those changes will be captured, but the operating budget will not change until January ‘18.</a:t>
            </a:r>
          </a:p>
        </p:txBody>
      </p:sp>
      <p:sp>
        <p:nvSpPr>
          <p:cNvPr id="4" name="Slide Number Placeholder 3"/>
          <p:cNvSpPr>
            <a:spLocks noGrp="1"/>
          </p:cNvSpPr>
          <p:nvPr>
            <p:ph type="sldNum" sz="quarter" idx="12"/>
          </p:nvPr>
        </p:nvSpPr>
        <p:spPr/>
        <p:txBody>
          <a:bodyPr/>
          <a:lstStyle/>
          <a:p>
            <a:pPr>
              <a:defRPr/>
            </a:pPr>
            <a:fld id="{CAD91725-0156-4228-B56F-50C4210F7EEF}" type="slidenum">
              <a:rPr lang="en-US" smtClean="0"/>
              <a:pPr>
                <a:defRPr/>
              </a:pPr>
              <a:t>6</a:t>
            </a:fld>
            <a:endParaRPr lang="en-US" dirty="0"/>
          </a:p>
        </p:txBody>
      </p:sp>
    </p:spTree>
    <p:extLst>
      <p:ext uri="{BB962C8B-B14F-4D97-AF65-F5344CB8AC3E}">
        <p14:creationId xmlns:p14="http://schemas.microsoft.com/office/powerpoint/2010/main" val="33958883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Stewardship </a:t>
            </a:r>
          </a:p>
          <a:p>
            <a:pPr lvl="1"/>
            <a:r>
              <a:rPr lang="en-US" dirty="0" smtClean="0"/>
              <a:t>Emphasis on pledging </a:t>
            </a:r>
          </a:p>
          <a:p>
            <a:r>
              <a:rPr lang="en-US" dirty="0"/>
              <a:t>Evaluate </a:t>
            </a:r>
            <a:r>
              <a:rPr lang="en-US" dirty="0" smtClean="0"/>
              <a:t>December pledge total to bound the revenue.</a:t>
            </a:r>
          </a:p>
          <a:p>
            <a:pPr lvl="1"/>
            <a:r>
              <a:rPr lang="en-US" dirty="0" smtClean="0"/>
              <a:t>Take the pledge and historical not pledge support and evaluate giving per the challenge budget</a:t>
            </a:r>
          </a:p>
          <a:p>
            <a:r>
              <a:rPr lang="en-US" dirty="0" smtClean="0"/>
              <a:t>S&amp;F will recommend budget in early Jan 2018 for session to </a:t>
            </a:r>
            <a:r>
              <a:rPr lang="en-US" dirty="0" err="1" smtClean="0"/>
              <a:t>prayfully</a:t>
            </a:r>
            <a:r>
              <a:rPr lang="en-US" dirty="0" smtClean="0"/>
              <a:t> consider and then approve. </a:t>
            </a:r>
          </a:p>
          <a:p>
            <a:r>
              <a:rPr lang="en-US" dirty="0" smtClean="0"/>
              <a:t>Present Budget to Congregation in late Jan annual meeting (no vote by congregation)</a:t>
            </a:r>
          </a:p>
          <a:p>
            <a:pPr lvl="1"/>
            <a:r>
              <a:rPr lang="en-US" dirty="0" smtClean="0"/>
              <a:t>Congregation does vote to approve our amazing Pastors Terms of Call (TOC). </a:t>
            </a:r>
            <a:endParaRPr lang="en-US" dirty="0"/>
          </a:p>
        </p:txBody>
      </p:sp>
      <p:sp>
        <p:nvSpPr>
          <p:cNvPr id="4" name="Slide Number Placeholder 3"/>
          <p:cNvSpPr>
            <a:spLocks noGrp="1"/>
          </p:cNvSpPr>
          <p:nvPr>
            <p:ph type="sldNum" sz="quarter" idx="12"/>
          </p:nvPr>
        </p:nvSpPr>
        <p:spPr/>
        <p:txBody>
          <a:bodyPr/>
          <a:lstStyle/>
          <a:p>
            <a:pPr>
              <a:defRPr/>
            </a:pPr>
            <a:fld id="{CAD91725-0156-4228-B56F-50C4210F7EEF}" type="slidenum">
              <a:rPr lang="en-US" smtClean="0"/>
              <a:pPr>
                <a:defRPr/>
              </a:pPr>
              <a:t>7</a:t>
            </a:fld>
            <a:endParaRPr lang="en-US" dirty="0"/>
          </a:p>
        </p:txBody>
      </p:sp>
    </p:spTree>
    <p:extLst>
      <p:ext uri="{BB962C8B-B14F-4D97-AF65-F5344CB8AC3E}">
        <p14:creationId xmlns:p14="http://schemas.microsoft.com/office/powerpoint/2010/main" val="33486698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Luke 21: 1-4</a:t>
            </a:r>
            <a:endParaRPr lang="en-US" dirty="0"/>
          </a:p>
        </p:txBody>
      </p:sp>
      <p:sp>
        <p:nvSpPr>
          <p:cNvPr id="3" name="Content Placeholder 2"/>
          <p:cNvSpPr>
            <a:spLocks noGrp="1"/>
          </p:cNvSpPr>
          <p:nvPr>
            <p:ph idx="1"/>
          </p:nvPr>
        </p:nvSpPr>
        <p:spPr/>
        <p:txBody>
          <a:bodyPr/>
          <a:lstStyle/>
          <a:p>
            <a:r>
              <a:rPr lang="en-US" b="1" dirty="0" smtClean="0"/>
              <a:t>Jesus looked up and saw the rich putting their gifts into the offering box, and he saw a poor widow put in two small copper coins.  And He said, “</a:t>
            </a:r>
            <a:r>
              <a:rPr lang="en-US" b="1" dirty="0" smtClean="0">
                <a:solidFill>
                  <a:srgbClr val="FF0000"/>
                </a:solidFill>
              </a:rPr>
              <a:t>Truly, I tell you, this poor widow has put in more than all of them.  For they all contributed out of their abundance, but she out of her poverty put in all she had to live on.”</a:t>
            </a:r>
            <a:endParaRPr lang="en-US" b="1" dirty="0">
              <a:solidFill>
                <a:srgbClr val="FF0000"/>
              </a:solidFill>
            </a:endParaRPr>
          </a:p>
        </p:txBody>
      </p:sp>
      <p:sp>
        <p:nvSpPr>
          <p:cNvPr id="4" name="Slide Number Placeholder 3"/>
          <p:cNvSpPr>
            <a:spLocks noGrp="1"/>
          </p:cNvSpPr>
          <p:nvPr>
            <p:ph type="sldNum" sz="quarter" idx="12"/>
          </p:nvPr>
        </p:nvSpPr>
        <p:spPr/>
        <p:txBody>
          <a:bodyPr/>
          <a:lstStyle/>
          <a:p>
            <a:pPr>
              <a:defRPr/>
            </a:pPr>
            <a:fld id="{CAD91725-0156-4228-B56F-50C4210F7EEF}" type="slidenum">
              <a:rPr lang="en-US" smtClean="0"/>
              <a:pPr>
                <a:defRPr/>
              </a:pPr>
              <a:t>8</a:t>
            </a:fld>
            <a:endParaRPr lang="en-US" dirty="0"/>
          </a:p>
        </p:txBody>
      </p:sp>
    </p:spTree>
    <p:extLst>
      <p:ext uri="{BB962C8B-B14F-4D97-AF65-F5344CB8AC3E}">
        <p14:creationId xmlns:p14="http://schemas.microsoft.com/office/powerpoint/2010/main" val="8472192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5564</TotalTime>
  <Words>284</Words>
  <Application>Microsoft Office PowerPoint</Application>
  <PresentationFormat>On-screen Show (4:3)</PresentationFormat>
  <Paragraphs>50</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ＭＳ Ｐゴシック</vt:lpstr>
      <vt:lpstr>Arial</vt:lpstr>
      <vt:lpstr>Calibri</vt:lpstr>
      <vt:lpstr>Times New Roman</vt:lpstr>
      <vt:lpstr>Wingdings 2</vt:lpstr>
      <vt:lpstr>Office Theme</vt:lpstr>
      <vt:lpstr> WEBSTER  PRESBYTERIAN  CHURCH  2018  Challenge Budget  Jimmy Spivey Treasurer  </vt:lpstr>
      <vt:lpstr>2018 Budget Summary</vt:lpstr>
      <vt:lpstr>Past Revenues/Expenses</vt:lpstr>
      <vt:lpstr>2018 Proposed Budget Changes by Committee</vt:lpstr>
      <vt:lpstr>PowerPoint Presentation</vt:lpstr>
      <vt:lpstr>Other Changes</vt:lpstr>
      <vt:lpstr>Next Step(s)</vt:lpstr>
      <vt:lpstr>Luke 21: 1-4</vt:lpstr>
    </vt:vector>
  </TitlesOfParts>
  <Company>Lockheed Martin Information Techology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Charles Moede</dc:creator>
  <cp:lastModifiedBy>Jimmy L. Spivey</cp:lastModifiedBy>
  <cp:revision>482</cp:revision>
  <dcterms:created xsi:type="dcterms:W3CDTF">2010-10-15T02:31:10Z</dcterms:created>
  <dcterms:modified xsi:type="dcterms:W3CDTF">2017-11-21T02:51:06Z</dcterms:modified>
</cp:coreProperties>
</file>