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79" r:id="rId2"/>
    <p:sldId id="256" r:id="rId3"/>
    <p:sldId id="287" r:id="rId4"/>
    <p:sldId id="293" r:id="rId5"/>
    <p:sldId id="258" r:id="rId6"/>
    <p:sldId id="257" r:id="rId7"/>
    <p:sldId id="292" r:id="rId8"/>
    <p:sldId id="259" r:id="rId9"/>
    <p:sldId id="282" r:id="rId10"/>
    <p:sldId id="260" r:id="rId11"/>
    <p:sldId id="294" r:id="rId12"/>
    <p:sldId id="286" r:id="rId13"/>
    <p:sldId id="273" r:id="rId14"/>
    <p:sldId id="288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A96AF-8FD2-4CAB-B7F4-4BAB708C084C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8E859-D4DB-430F-A011-878DBE3CE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91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3FFDD-EDDD-4658-884D-E7FF2306C0C6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473D-FF5E-4EF2-9D79-7BEB2417F2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>
            <a:noAutofit/>
          </a:bodyPr>
          <a:lstStyle/>
          <a:p>
            <a:r>
              <a:rPr lang="en-US" sz="8800" dirty="0" smtClean="0"/>
              <a:t>WPCYMTSATFAP*</a:t>
            </a:r>
            <a:endParaRPr lang="en-US" sz="88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6400800"/>
            <a:ext cx="8077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*Webster Presbyterian Church Youth Ministry Team Strategic Analysis Task Force Alignment Presentation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70900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Change Denominations</a:t>
            </a:r>
          </a:p>
          <a:p>
            <a:pPr lvl="1"/>
            <a:r>
              <a:rPr lang="en-US" dirty="0"/>
              <a:t>ECO?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Presbyterian leaves the denomination</a:t>
            </a:r>
          </a:p>
          <a:p>
            <a:pPr lvl="1"/>
            <a:r>
              <a:rPr lang="en-US" dirty="0" smtClean="0"/>
              <a:t>Vote will not be unanimous</a:t>
            </a:r>
          </a:p>
          <a:p>
            <a:pPr lvl="1"/>
            <a:r>
              <a:rPr lang="en-US" dirty="0" smtClean="0"/>
              <a:t>Where will the people (and their kids) go if they don’t want to leave PCUSA?</a:t>
            </a:r>
          </a:p>
          <a:p>
            <a:endParaRPr lang="en-US" dirty="0"/>
          </a:p>
        </p:txBody>
      </p:sp>
      <p:pic>
        <p:nvPicPr>
          <p:cNvPr id="4" name="Picture 2" descr="http://blogs.24.com/anotherdayinparadise/files/2010/10/d9295fad-00dc-4d53-9b7c-c7c5b460be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764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260" y="14785"/>
            <a:ext cx="8229600" cy="1143000"/>
          </a:xfrm>
        </p:spPr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786"/>
            <a:ext cx="8229600" cy="5319214"/>
          </a:xfrm>
        </p:spPr>
        <p:txBody>
          <a:bodyPr>
            <a:normAutofit/>
          </a:bodyPr>
          <a:lstStyle/>
          <a:p>
            <a:r>
              <a:rPr lang="en-US" dirty="0" smtClean="0"/>
              <a:t>“Session needs to take the lead in holding the budget and cutting spending where possible while the focus is on reducing the debt.”</a:t>
            </a:r>
          </a:p>
          <a:p>
            <a:pPr lvl="1"/>
            <a:r>
              <a:rPr lang="en-US" dirty="0"/>
              <a:t>Stewardship</a:t>
            </a:r>
          </a:p>
          <a:p>
            <a:pPr lvl="2"/>
            <a:r>
              <a:rPr lang="en-US" dirty="0"/>
              <a:t>Should WPC spend money on things that don’t </a:t>
            </a:r>
            <a:r>
              <a:rPr lang="en-US" dirty="0" smtClean="0"/>
              <a:t>generate an </a:t>
            </a:r>
            <a:r>
              <a:rPr lang="en-US" dirty="0"/>
              <a:t>increase </a:t>
            </a:r>
            <a:r>
              <a:rPr lang="en-US" dirty="0" smtClean="0"/>
              <a:t>in membership and revenue?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8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5"/>
            <a:ext cx="8229600" cy="1143000"/>
          </a:xfrm>
        </p:spPr>
        <p:txBody>
          <a:bodyPr/>
          <a:lstStyle/>
          <a:p>
            <a:r>
              <a:rPr lang="en-US" dirty="0" smtClean="0"/>
              <a:t>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Further Building Deterioration</a:t>
            </a:r>
          </a:p>
          <a:p>
            <a:r>
              <a:rPr lang="en-US" dirty="0" smtClean="0"/>
              <a:t>Lack of Physical Traffic Driving by Church</a:t>
            </a:r>
          </a:p>
          <a:p>
            <a:r>
              <a:rPr lang="en-US" dirty="0" smtClean="0"/>
              <a:t>Negative Economic Factors in Area</a:t>
            </a:r>
          </a:p>
          <a:p>
            <a:r>
              <a:rPr lang="en-US" dirty="0" smtClean="0"/>
              <a:t>Continued Abandonment of Organized Religion by </a:t>
            </a:r>
            <a:r>
              <a:rPr lang="en-US" dirty="0" err="1" smtClean="0"/>
              <a:t>Millennials</a:t>
            </a:r>
            <a:endParaRPr lang="en-US" dirty="0" smtClean="0"/>
          </a:p>
          <a:p>
            <a:r>
              <a:rPr lang="en-US" dirty="0" smtClean="0"/>
              <a:t>Loss of Even a Few Families </a:t>
            </a:r>
            <a:r>
              <a:rPr lang="en-US" dirty="0" smtClean="0"/>
              <a:t>(with </a:t>
            </a:r>
            <a:r>
              <a:rPr lang="en-US" dirty="0" smtClean="0"/>
              <a:t>Children and </a:t>
            </a:r>
            <a:r>
              <a:rPr lang="en-US" dirty="0" smtClean="0"/>
              <a:t>Youth) </a:t>
            </a:r>
            <a:r>
              <a:rPr lang="en-US" dirty="0" smtClean="0"/>
              <a:t>Could be un-Recoverable</a:t>
            </a:r>
          </a:p>
          <a:p>
            <a:pPr lvl="1"/>
            <a:r>
              <a:rPr lang="en-US" dirty="0" smtClean="0"/>
              <a:t>Need to maintain a critical mass of attendance for Sunday School, PYC, Trips, Events, Mission </a:t>
            </a:r>
            <a:r>
              <a:rPr lang="en-US" dirty="0" smtClean="0"/>
              <a:t>Work</a:t>
            </a:r>
          </a:p>
          <a:p>
            <a:r>
              <a:rPr lang="en-US" dirty="0" smtClean="0"/>
              <a:t>PCUSA Issues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408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770" y="0"/>
            <a:ext cx="8229600" cy="1143000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Needs </a:t>
            </a:r>
            <a:r>
              <a:rPr lang="en-US" dirty="0" smtClean="0"/>
              <a:t>to Die?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Ineffective Teaching</a:t>
            </a:r>
          </a:p>
          <a:p>
            <a:pPr lvl="1"/>
            <a:r>
              <a:rPr lang="en-US" dirty="0" smtClean="0"/>
              <a:t>Can Beggars be Choosers?</a:t>
            </a:r>
          </a:p>
          <a:p>
            <a:r>
              <a:rPr lang="en-US" dirty="0" smtClean="0"/>
              <a:t>Expectations About Ownership</a:t>
            </a:r>
          </a:p>
          <a:p>
            <a:pPr lvl="1"/>
            <a:r>
              <a:rPr lang="en-US" dirty="0" smtClean="0"/>
              <a:t>Does the Separation of children and youth need to continue?</a:t>
            </a:r>
          </a:p>
          <a:p>
            <a:pPr lvl="1"/>
            <a:r>
              <a:rPr lang="en-US" dirty="0" smtClean="0"/>
              <a:t>Better integration and organization if unified?</a:t>
            </a:r>
          </a:p>
          <a:p>
            <a:r>
              <a:rPr lang="en-US" dirty="0" smtClean="0"/>
              <a:t>Poor Education Facilities</a:t>
            </a:r>
          </a:p>
          <a:p>
            <a:pPr lvl="1"/>
            <a:r>
              <a:rPr lang="en-US" dirty="0" smtClean="0"/>
              <a:t>Move to other facilities and sell current property?</a:t>
            </a:r>
          </a:p>
          <a:p>
            <a:pPr lvl="1"/>
            <a:r>
              <a:rPr lang="en-US" dirty="0" smtClean="0"/>
              <a:t>Fix the roof and building?</a:t>
            </a:r>
          </a:p>
          <a:p>
            <a:pPr lvl="2"/>
            <a:r>
              <a:rPr lang="en-US" dirty="0" smtClean="0"/>
              <a:t>Money?</a:t>
            </a:r>
          </a:p>
          <a:p>
            <a:pPr lvl="2"/>
            <a:r>
              <a:rPr lang="en-US" dirty="0" smtClean="0"/>
              <a:t>Presbytery thinks they own our property…why won’t they loan us money or chip in for property they “own</a:t>
            </a:r>
            <a:r>
              <a:rPr lang="en-US" dirty="0" smtClean="0"/>
              <a:t>”?</a:t>
            </a:r>
          </a:p>
          <a:p>
            <a:pPr lvl="1"/>
            <a:r>
              <a:rPr lang="en-US" dirty="0" smtClean="0"/>
              <a:t>Stop worrying about the cosmetics, pay attention to structural integrity, and deal with it?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573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Attracting </a:t>
            </a:r>
            <a:r>
              <a:rPr lang="en-US" dirty="0" smtClean="0"/>
              <a:t>New </a:t>
            </a:r>
            <a:r>
              <a:rPr lang="en-US" dirty="0" smtClean="0"/>
              <a:t>Youth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Contact:</a:t>
            </a:r>
          </a:p>
          <a:p>
            <a:pPr lvl="1"/>
            <a:r>
              <a:rPr lang="en-US" dirty="0" smtClean="0"/>
              <a:t>Families </a:t>
            </a:r>
            <a:r>
              <a:rPr lang="en-US" dirty="0" smtClean="0"/>
              <a:t>with </a:t>
            </a:r>
            <a:r>
              <a:rPr lang="en-US" dirty="0" smtClean="0"/>
              <a:t>youth starting school</a:t>
            </a:r>
            <a:endParaRPr lang="en-US" dirty="0" smtClean="0"/>
          </a:p>
          <a:p>
            <a:pPr lvl="1"/>
            <a:r>
              <a:rPr lang="en-US" dirty="0" smtClean="0"/>
              <a:t>Families with young children/youth who have moved to the area</a:t>
            </a:r>
          </a:p>
          <a:p>
            <a:pPr lvl="1"/>
            <a:r>
              <a:rPr lang="en-US" dirty="0" smtClean="0"/>
              <a:t>Families with newborns (target in a few years)?</a:t>
            </a:r>
          </a:p>
          <a:p>
            <a:pPr lvl="1"/>
            <a:r>
              <a:rPr lang="en-US" dirty="0" smtClean="0"/>
              <a:t>Special Needs Families</a:t>
            </a:r>
          </a:p>
          <a:p>
            <a:r>
              <a:rPr lang="en-US" dirty="0" smtClean="0"/>
              <a:t>Geographic Issues</a:t>
            </a:r>
            <a:endParaRPr lang="en-US" dirty="0" smtClean="0"/>
          </a:p>
          <a:p>
            <a:pPr lvl="1"/>
            <a:r>
              <a:rPr lang="en-US" dirty="0" smtClean="0"/>
              <a:t>How far should our radius be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First Presbyterian?</a:t>
            </a:r>
          </a:p>
          <a:p>
            <a:r>
              <a:rPr lang="en-US" dirty="0" smtClean="0"/>
              <a:t>Get non-WPC Youth involved in trips/activities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02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we give youth other than a relationship with </a:t>
            </a:r>
            <a:r>
              <a:rPr lang="en-US" dirty="0" smtClean="0"/>
              <a:t>Jesus Christ?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Make the building irrelevant by providing:</a:t>
            </a:r>
          </a:p>
          <a:p>
            <a:endParaRPr lang="en-US" dirty="0"/>
          </a:p>
          <a:p>
            <a:r>
              <a:rPr lang="en-US" dirty="0" smtClean="0"/>
              <a:t>Fun</a:t>
            </a:r>
          </a:p>
          <a:p>
            <a:r>
              <a:rPr lang="en-US" dirty="0" smtClean="0"/>
              <a:t>Connectedness</a:t>
            </a:r>
          </a:p>
          <a:p>
            <a:r>
              <a:rPr lang="en-US" dirty="0" smtClean="0"/>
              <a:t>Values and Protection for Youth</a:t>
            </a:r>
          </a:p>
          <a:p>
            <a:r>
              <a:rPr lang="en-US" dirty="0" smtClean="0"/>
              <a:t>Trips</a:t>
            </a:r>
          </a:p>
          <a:p>
            <a:r>
              <a:rPr lang="en-US" dirty="0" smtClean="0"/>
              <a:t>Events</a:t>
            </a:r>
          </a:p>
          <a:p>
            <a:r>
              <a:rPr lang="en-US" dirty="0" smtClean="0"/>
              <a:t>Fun</a:t>
            </a:r>
            <a:endParaRPr lang="en-US" dirty="0" smtClean="0"/>
          </a:p>
          <a:p>
            <a:r>
              <a:rPr lang="en-US" dirty="0" smtClean="0"/>
              <a:t>Fellowship</a:t>
            </a:r>
          </a:p>
          <a:p>
            <a:r>
              <a:rPr lang="en-US" dirty="0" smtClean="0"/>
              <a:t>Mission</a:t>
            </a:r>
          </a:p>
          <a:p>
            <a:r>
              <a:rPr lang="en-US" dirty="0" smtClean="0"/>
              <a:t>Purpose</a:t>
            </a:r>
          </a:p>
          <a:p>
            <a:r>
              <a:rPr lang="en-US" dirty="0" smtClean="0"/>
              <a:t>Guidance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Youth Ministry Team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Jennifer Carr</a:t>
            </a:r>
          </a:p>
          <a:p>
            <a:r>
              <a:rPr lang="en-US" dirty="0"/>
              <a:t>Paul </a:t>
            </a:r>
            <a:r>
              <a:rPr lang="en-US" dirty="0" err="1"/>
              <a:t>Cianchetti</a:t>
            </a:r>
            <a:endParaRPr lang="en-US" dirty="0"/>
          </a:p>
          <a:p>
            <a:r>
              <a:rPr lang="en-US" dirty="0"/>
              <a:t>Lynn Godwin</a:t>
            </a:r>
          </a:p>
          <a:p>
            <a:r>
              <a:rPr lang="en-US" dirty="0" smtClean="0"/>
              <a:t>Jessie </a:t>
            </a:r>
            <a:r>
              <a:rPr lang="en-US" dirty="0" err="1" smtClean="0"/>
              <a:t>Kuehner</a:t>
            </a:r>
            <a:endParaRPr lang="en-US" dirty="0" smtClean="0"/>
          </a:p>
          <a:p>
            <a:r>
              <a:rPr lang="en-US" dirty="0"/>
              <a:t>Alexis McNeil</a:t>
            </a:r>
          </a:p>
          <a:p>
            <a:r>
              <a:rPr lang="en-US" dirty="0" smtClean="0"/>
              <a:t>Katy Rendon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782"/>
            <a:ext cx="8229600" cy="1143000"/>
          </a:xfrm>
        </p:spPr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Youth (especially if we had more)</a:t>
            </a:r>
            <a:endParaRPr lang="en-US" dirty="0" smtClean="0"/>
          </a:p>
          <a:p>
            <a:r>
              <a:rPr lang="en-US" dirty="0" smtClean="0"/>
              <a:t>Supportive Congregation</a:t>
            </a:r>
          </a:p>
          <a:p>
            <a:r>
              <a:rPr lang="en-US" dirty="0" smtClean="0"/>
              <a:t>Jessie</a:t>
            </a:r>
          </a:p>
          <a:p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Sunday School</a:t>
            </a:r>
          </a:p>
          <a:p>
            <a:pPr lvl="1"/>
            <a:r>
              <a:rPr lang="en-US" dirty="0" smtClean="0"/>
              <a:t>PYC</a:t>
            </a:r>
          </a:p>
          <a:p>
            <a:pPr lvl="1"/>
            <a:r>
              <a:rPr lang="en-US" dirty="0" smtClean="0"/>
              <a:t>Trips/Mission Work/Events</a:t>
            </a:r>
          </a:p>
          <a:p>
            <a:pPr lvl="2"/>
            <a:r>
              <a:rPr lang="en-US" dirty="0" smtClean="0"/>
              <a:t>Mo Ranch</a:t>
            </a:r>
          </a:p>
          <a:p>
            <a:pPr lvl="2"/>
            <a:r>
              <a:rPr lang="en-US" dirty="0" smtClean="0"/>
              <a:t>Conclaves</a:t>
            </a:r>
          </a:p>
          <a:p>
            <a:pPr lvl="2"/>
            <a:r>
              <a:rPr lang="en-US" dirty="0" smtClean="0"/>
              <a:t>Junior High </a:t>
            </a:r>
            <a:r>
              <a:rPr lang="en-US" dirty="0" err="1" smtClean="0"/>
              <a:t>Jubiliee</a:t>
            </a:r>
            <a:endParaRPr lang="en-US" dirty="0" smtClean="0"/>
          </a:p>
          <a:p>
            <a:pPr lvl="2"/>
            <a:r>
              <a:rPr lang="en-US" dirty="0" smtClean="0"/>
              <a:t>Junior and Senior High Mission Trips</a:t>
            </a:r>
          </a:p>
          <a:p>
            <a:pPr lvl="2"/>
            <a:r>
              <a:rPr lang="en-US" dirty="0" smtClean="0"/>
              <a:t>One Mo Trip</a:t>
            </a:r>
          </a:p>
          <a:p>
            <a:pPr lvl="2"/>
            <a:r>
              <a:rPr lang="en-US" dirty="0" smtClean="0"/>
              <a:t>Synod Youth Workshop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7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5"/>
            <a:ext cx="8229600" cy="1143000"/>
          </a:xfrm>
        </p:spPr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Fund </a:t>
            </a:r>
            <a:r>
              <a:rPr lang="en-US" dirty="0"/>
              <a:t>Raising</a:t>
            </a:r>
          </a:p>
          <a:p>
            <a:pPr lvl="1"/>
            <a:r>
              <a:rPr lang="en-US" dirty="0"/>
              <a:t>One Big Auction = One Big Success</a:t>
            </a:r>
          </a:p>
          <a:p>
            <a:pPr lvl="1"/>
            <a:r>
              <a:rPr lang="en-US" dirty="0"/>
              <a:t>Simplification of </a:t>
            </a:r>
            <a:r>
              <a:rPr lang="en-US" dirty="0" smtClean="0"/>
              <a:t>fund </a:t>
            </a:r>
            <a:r>
              <a:rPr lang="en-US" dirty="0"/>
              <a:t>r</a:t>
            </a:r>
            <a:r>
              <a:rPr lang="en-US" dirty="0" smtClean="0"/>
              <a:t>aising</a:t>
            </a:r>
          </a:p>
          <a:p>
            <a:pPr lvl="1"/>
            <a:r>
              <a:rPr lang="en-US" dirty="0" smtClean="0"/>
              <a:t>Again, supportive congregation</a:t>
            </a:r>
            <a:endParaRPr lang="en-US" dirty="0"/>
          </a:p>
          <a:p>
            <a:r>
              <a:rPr lang="en-US" dirty="0" smtClean="0"/>
              <a:t>Beautiful Sanctuary</a:t>
            </a:r>
          </a:p>
          <a:p>
            <a:r>
              <a:rPr lang="en-US" dirty="0" smtClean="0"/>
              <a:t>Location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Inertia</a:t>
            </a:r>
          </a:p>
          <a:p>
            <a:r>
              <a:rPr lang="en-US" dirty="0" smtClean="0"/>
              <a:t>PCUSA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PCA, Not Baptist, Not………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24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709"/>
            <a:ext cx="8229600" cy="1143000"/>
          </a:xfrm>
        </p:spPr>
        <p:txBody>
          <a:bodyPr/>
          <a:lstStyle/>
          <a:p>
            <a:r>
              <a:rPr lang="en-US" dirty="0" smtClean="0"/>
              <a:t>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Education Building?</a:t>
            </a:r>
          </a:p>
          <a:p>
            <a:pPr lvl="1"/>
            <a:r>
              <a:rPr lang="en-US" dirty="0" err="1"/>
              <a:t>Shoulda</a:t>
            </a:r>
            <a:r>
              <a:rPr lang="en-US" dirty="0"/>
              <a:t>, </a:t>
            </a:r>
            <a:r>
              <a:rPr lang="en-US" dirty="0" err="1"/>
              <a:t>woulda</a:t>
            </a:r>
            <a:r>
              <a:rPr lang="en-US" dirty="0"/>
              <a:t>, </a:t>
            </a:r>
            <a:r>
              <a:rPr lang="en-US" dirty="0" err="1"/>
              <a:t>coulda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Leaks</a:t>
            </a:r>
            <a:endParaRPr lang="en-US" dirty="0" smtClean="0"/>
          </a:p>
          <a:p>
            <a:pPr lvl="2"/>
            <a:r>
              <a:rPr lang="en-US" dirty="0" smtClean="0"/>
              <a:t>Fix or replace roof?</a:t>
            </a:r>
          </a:p>
          <a:p>
            <a:pPr lvl="2"/>
            <a:r>
              <a:rPr lang="en-US" dirty="0" smtClean="0"/>
              <a:t>Presbytery thinks they own the facility…how about some help fixing the roof</a:t>
            </a:r>
            <a:r>
              <a:rPr lang="en-US" dirty="0" smtClean="0"/>
              <a:t>?</a:t>
            </a:r>
            <a:endParaRPr lang="en-US" dirty="0" smtClean="0"/>
          </a:p>
          <a:p>
            <a:pPr lvl="1"/>
            <a:r>
              <a:rPr lang="en-US" dirty="0" smtClean="0"/>
              <a:t>Condition of the rooms</a:t>
            </a:r>
          </a:p>
          <a:p>
            <a:pPr lvl="1"/>
            <a:r>
              <a:rPr lang="en-US" dirty="0" smtClean="0"/>
              <a:t>Image/Perception of facility may be worse than reality</a:t>
            </a:r>
          </a:p>
          <a:p>
            <a:pPr lvl="2"/>
            <a:r>
              <a:rPr lang="en-US" dirty="0" smtClean="0"/>
              <a:t>Can’t let things (like wallpaper and paint) take years to fix</a:t>
            </a:r>
          </a:p>
          <a:p>
            <a:pPr lvl="2"/>
            <a:r>
              <a:rPr lang="en-US" dirty="0" smtClean="0"/>
              <a:t>Fix the easy things </a:t>
            </a:r>
            <a:r>
              <a:rPr lang="en-US" dirty="0" smtClean="0"/>
              <a:t>quickly</a:t>
            </a:r>
          </a:p>
          <a:p>
            <a:pPr lvl="2"/>
            <a:r>
              <a:rPr lang="en-US" dirty="0" smtClean="0"/>
              <a:t>Parents may care more than youth &amp; parents do the driving</a:t>
            </a:r>
          </a:p>
          <a:p>
            <a:pPr lvl="2"/>
            <a:r>
              <a:rPr lang="en-US" dirty="0" smtClean="0"/>
              <a:t>Do any of us remember the condition of our Church when we were youth?</a:t>
            </a:r>
            <a:endParaRPr lang="en-US" dirty="0" smtClean="0"/>
          </a:p>
          <a:p>
            <a:pPr lvl="1"/>
            <a:r>
              <a:rPr lang="en-US" dirty="0"/>
              <a:t>Air </a:t>
            </a:r>
            <a:r>
              <a:rPr lang="en-US" dirty="0" smtClean="0"/>
              <a:t>Conditioning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782"/>
            <a:ext cx="8229600" cy="1143000"/>
          </a:xfrm>
        </p:spPr>
        <p:txBody>
          <a:bodyPr/>
          <a:lstStyle/>
          <a:p>
            <a:r>
              <a:rPr lang="en-US" dirty="0" smtClean="0"/>
              <a:t>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Location?</a:t>
            </a:r>
          </a:p>
          <a:p>
            <a:r>
              <a:rPr lang="en-US" dirty="0" smtClean="0"/>
              <a:t>Sunday School</a:t>
            </a:r>
          </a:p>
          <a:p>
            <a:pPr lvl="1"/>
            <a:r>
              <a:rPr lang="en-US" dirty="0" smtClean="0"/>
              <a:t>Some </a:t>
            </a:r>
            <a:r>
              <a:rPr lang="en-US" dirty="0"/>
              <a:t>A</a:t>
            </a:r>
            <a:r>
              <a:rPr lang="en-US" dirty="0" smtClean="0"/>
              <a:t>dults Reticent to Teach</a:t>
            </a:r>
          </a:p>
          <a:p>
            <a:pPr lvl="2"/>
            <a:r>
              <a:rPr lang="en-US" dirty="0" smtClean="0"/>
              <a:t>Too few kids</a:t>
            </a:r>
          </a:p>
          <a:p>
            <a:pPr lvl="2"/>
            <a:r>
              <a:rPr lang="en-US" dirty="0" smtClean="0"/>
              <a:t>Unpredictable attendance</a:t>
            </a:r>
          </a:p>
          <a:p>
            <a:pPr lvl="2"/>
            <a:r>
              <a:rPr lang="en-US" dirty="0" smtClean="0"/>
              <a:t>Wasted preparation</a:t>
            </a:r>
          </a:p>
          <a:p>
            <a:pPr lvl="2"/>
            <a:r>
              <a:rPr lang="en-US" dirty="0" smtClean="0"/>
              <a:t>Sheer expense of donuts and </a:t>
            </a:r>
            <a:r>
              <a:rPr lang="en-US" dirty="0" err="1" smtClean="0"/>
              <a:t>kolaches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No Youth Musical</a:t>
            </a:r>
          </a:p>
          <a:p>
            <a:pPr lvl="1"/>
            <a:r>
              <a:rPr lang="en-US" dirty="0" smtClean="0"/>
              <a:t>Disappointment Among </a:t>
            </a:r>
            <a:r>
              <a:rPr lang="en-US" dirty="0"/>
              <a:t>Y</a:t>
            </a:r>
            <a:r>
              <a:rPr lang="en-US" dirty="0" smtClean="0"/>
              <a:t>outh and Families</a:t>
            </a:r>
          </a:p>
          <a:p>
            <a:r>
              <a:rPr lang="en-US" dirty="0" smtClean="0"/>
              <a:t>Confirmation Class </a:t>
            </a:r>
          </a:p>
          <a:p>
            <a:pPr lvl="1"/>
            <a:r>
              <a:rPr lang="en-US" dirty="0" smtClean="0"/>
              <a:t>Not Taught by WPC Personnel</a:t>
            </a:r>
          </a:p>
          <a:p>
            <a:pPr lvl="1"/>
            <a:r>
              <a:rPr lang="en-US" dirty="0" smtClean="0"/>
              <a:t>Irregularly Scheduled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5"/>
            <a:ext cx="8229600" cy="1143000"/>
          </a:xfrm>
        </p:spPr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Youth Recruitment</a:t>
            </a:r>
          </a:p>
          <a:p>
            <a:pPr lvl="1"/>
            <a:r>
              <a:rPr lang="en-US" dirty="0" smtClean="0"/>
              <a:t>Get youth involved in trips</a:t>
            </a:r>
          </a:p>
          <a:p>
            <a:pPr lvl="2"/>
            <a:r>
              <a:rPr lang="en-US" dirty="0" smtClean="0"/>
              <a:t>Have them bring friends</a:t>
            </a:r>
          </a:p>
          <a:p>
            <a:pPr lvl="2"/>
            <a:r>
              <a:rPr lang="en-US" dirty="0" smtClean="0"/>
              <a:t>Families of friends my be potential attendees or perhaps members</a:t>
            </a:r>
          </a:p>
          <a:p>
            <a:pPr lvl="1"/>
            <a:r>
              <a:rPr lang="en-US" dirty="0" smtClean="0"/>
              <a:t>Family trips</a:t>
            </a:r>
          </a:p>
          <a:p>
            <a:pPr lvl="2"/>
            <a:r>
              <a:rPr lang="en-US" dirty="0" smtClean="0"/>
              <a:t>Camping in area (Brazos Bend)</a:t>
            </a:r>
          </a:p>
          <a:p>
            <a:pPr lvl="2"/>
            <a:r>
              <a:rPr lang="en-US" dirty="0" smtClean="0"/>
              <a:t>Mo Ranch</a:t>
            </a:r>
          </a:p>
          <a:p>
            <a:pPr lvl="1"/>
            <a:r>
              <a:rPr lang="en-US" dirty="0" smtClean="0"/>
              <a:t>Target families with young children and youth</a:t>
            </a:r>
          </a:p>
          <a:p>
            <a:pPr lvl="2"/>
            <a:r>
              <a:rPr lang="en-US" dirty="0" smtClean="0"/>
              <a:t>Direct Mail?</a:t>
            </a:r>
          </a:p>
          <a:p>
            <a:pPr lvl="1"/>
            <a:r>
              <a:rPr lang="en-US" dirty="0" smtClean="0"/>
              <a:t>Encourage youth to go on trips and bring friends</a:t>
            </a:r>
          </a:p>
          <a:p>
            <a:pPr lvl="1"/>
            <a:r>
              <a:rPr lang="en-US" dirty="0"/>
              <a:t>If we attract youth, we attract parents, we attract money</a:t>
            </a:r>
          </a:p>
          <a:p>
            <a:pPr lvl="1"/>
            <a:r>
              <a:rPr lang="en-US" dirty="0"/>
              <a:t>Without a continued influx of youth, the Church will die</a:t>
            </a:r>
          </a:p>
          <a:p>
            <a:pPr lvl="2"/>
            <a:r>
              <a:rPr lang="en-US" dirty="0"/>
              <a:t>Can’t drop below critical mass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4844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Special Needs Youth</a:t>
            </a:r>
          </a:p>
          <a:p>
            <a:pPr lvl="1"/>
            <a:r>
              <a:rPr lang="en-US" dirty="0" smtClean="0"/>
              <a:t>Really, Special Needs </a:t>
            </a:r>
            <a:r>
              <a:rPr lang="en-US" u="sng" dirty="0" smtClean="0"/>
              <a:t>Families</a:t>
            </a:r>
          </a:p>
          <a:p>
            <a:r>
              <a:rPr lang="en-US" dirty="0" smtClean="0"/>
              <a:t>Configuration</a:t>
            </a:r>
            <a:endParaRPr lang="en-US" dirty="0" smtClean="0"/>
          </a:p>
          <a:p>
            <a:pPr lvl="1"/>
            <a:r>
              <a:rPr lang="en-US" dirty="0" smtClean="0"/>
              <a:t>Do we need to maintain the separation of children and youth ministries?</a:t>
            </a:r>
          </a:p>
          <a:p>
            <a:pPr lvl="2"/>
            <a:r>
              <a:rPr lang="en-US" dirty="0" smtClean="0"/>
              <a:t>Better integration</a:t>
            </a:r>
          </a:p>
          <a:p>
            <a:pPr lvl="2"/>
            <a:r>
              <a:rPr lang="en-US" dirty="0" smtClean="0"/>
              <a:t>Facilitation of movement from children to youth?</a:t>
            </a:r>
          </a:p>
          <a:p>
            <a:pPr lvl="2"/>
            <a:r>
              <a:rPr lang="en-US" dirty="0" smtClean="0"/>
              <a:t>Better coordination of events</a:t>
            </a:r>
          </a:p>
          <a:p>
            <a:pPr lvl="2"/>
            <a:r>
              <a:rPr lang="en-US" dirty="0" smtClean="0"/>
              <a:t>Lowered cost/expense</a:t>
            </a:r>
          </a:p>
          <a:p>
            <a:pPr lvl="2"/>
            <a:r>
              <a:rPr lang="en-US" dirty="0" smtClean="0"/>
              <a:t>Would require more volunteer participation &amp; sponsorship from congregation</a:t>
            </a:r>
          </a:p>
          <a:p>
            <a:pPr lvl="3"/>
            <a:r>
              <a:rPr lang="en-US" dirty="0" smtClean="0"/>
              <a:t>Involving congregation more is not a bad thing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334000"/>
          </a:xfrm>
        </p:spPr>
        <p:txBody>
          <a:bodyPr>
            <a:normAutofit/>
          </a:bodyPr>
          <a:lstStyle/>
          <a:p>
            <a:r>
              <a:rPr lang="en-US" dirty="0"/>
              <a:t>Move Church </a:t>
            </a:r>
            <a:endParaRPr lang="en-US" dirty="0" smtClean="0"/>
          </a:p>
          <a:p>
            <a:pPr lvl="1"/>
            <a:r>
              <a:rPr lang="en-US" dirty="0" smtClean="0"/>
              <a:t>Location </a:t>
            </a:r>
            <a:r>
              <a:rPr lang="en-US" dirty="0"/>
              <a:t>closer to </a:t>
            </a:r>
            <a:r>
              <a:rPr lang="en-US" dirty="0" smtClean="0"/>
              <a:t>I-45?</a:t>
            </a:r>
            <a:endParaRPr lang="en-US" dirty="0"/>
          </a:p>
          <a:p>
            <a:pPr lvl="1"/>
            <a:r>
              <a:rPr lang="en-US" dirty="0"/>
              <a:t>Sell building?</a:t>
            </a:r>
          </a:p>
          <a:p>
            <a:pPr lvl="1"/>
            <a:r>
              <a:rPr lang="en-US" dirty="0"/>
              <a:t>Lease new space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Would this be cheaper than fixing current facilities?</a:t>
            </a:r>
            <a:endParaRPr lang="en-US" dirty="0"/>
          </a:p>
          <a:p>
            <a:r>
              <a:rPr lang="en-US" dirty="0" smtClean="0"/>
              <a:t>Strengthen </a:t>
            </a:r>
            <a:r>
              <a:rPr lang="en-US" dirty="0" smtClean="0"/>
              <a:t>Congregational Relationships</a:t>
            </a:r>
          </a:p>
          <a:p>
            <a:pPr lvl="1"/>
            <a:r>
              <a:rPr lang="en-US" dirty="0" smtClean="0"/>
              <a:t>One (Well Attended) Service</a:t>
            </a:r>
          </a:p>
          <a:p>
            <a:pPr lvl="1"/>
            <a:r>
              <a:rPr lang="en-US" dirty="0" smtClean="0"/>
              <a:t>Connectedness</a:t>
            </a:r>
          </a:p>
          <a:p>
            <a:pPr lvl="1"/>
            <a:r>
              <a:rPr lang="en-US" dirty="0" smtClean="0"/>
              <a:t>Adults and youth get to know one another better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9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716</Words>
  <Application>Microsoft Office PowerPoint</Application>
  <PresentationFormat>On-screen Show (4:3)</PresentationFormat>
  <Paragraphs>147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WPCYMTSATFAP*</vt:lpstr>
      <vt:lpstr>Youth Ministry Team</vt:lpstr>
      <vt:lpstr>Strengths</vt:lpstr>
      <vt:lpstr>Strengths</vt:lpstr>
      <vt:lpstr>Weaknesses</vt:lpstr>
      <vt:lpstr>Weaknesses</vt:lpstr>
      <vt:lpstr>Opportunities</vt:lpstr>
      <vt:lpstr>Opportunities</vt:lpstr>
      <vt:lpstr>Opportunities</vt:lpstr>
      <vt:lpstr>Opportunities</vt:lpstr>
      <vt:lpstr>Opportunities</vt:lpstr>
      <vt:lpstr>Threats</vt:lpstr>
      <vt:lpstr>What Needs to Die?</vt:lpstr>
      <vt:lpstr>Attracting New Youth Members</vt:lpstr>
      <vt:lpstr>What can we give youth other than a relationship with Jesus Christ?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godwin</dc:creator>
  <cp:lastModifiedBy>Lynn Godwin</cp:lastModifiedBy>
  <cp:revision>66</cp:revision>
  <dcterms:created xsi:type="dcterms:W3CDTF">2014-11-10T15:39:35Z</dcterms:created>
  <dcterms:modified xsi:type="dcterms:W3CDTF">2014-11-18T04:44:35Z</dcterms:modified>
</cp:coreProperties>
</file>