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57" r:id="rId10"/>
    <p:sldId id="272" r:id="rId11"/>
    <p:sldId id="267" r:id="rId12"/>
    <p:sldId id="260" r:id="rId13"/>
    <p:sldId id="261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BA35B4-6D08-448B-AA8A-072A68A8F6BB}" v="55" dt="2026-01-27T21:49:13.6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2" y="278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Snowden" userId="de8df06b1f25ffed" providerId="LiveId" clId="{F18A1258-49CE-4E3C-AFB8-08281F99423A}"/>
    <pc:docChg chg="undo custSel addSld delSld modSld sldOrd">
      <pc:chgData name="Kevin Snowden" userId="de8df06b1f25ffed" providerId="LiveId" clId="{F18A1258-49CE-4E3C-AFB8-08281F99423A}" dt="2026-01-27T22:29:58.541" v="1906" actId="20577"/>
      <pc:docMkLst>
        <pc:docMk/>
      </pc:docMkLst>
      <pc:sldChg chg="modSp mod">
        <pc:chgData name="Kevin Snowden" userId="de8df06b1f25ffed" providerId="LiveId" clId="{F18A1258-49CE-4E3C-AFB8-08281F99423A}" dt="2026-01-26T20:52:18.032" v="22" actId="20577"/>
        <pc:sldMkLst>
          <pc:docMk/>
          <pc:sldMk cId="1278923603" sldId="259"/>
        </pc:sldMkLst>
        <pc:spChg chg="mod">
          <ac:chgData name="Kevin Snowden" userId="de8df06b1f25ffed" providerId="LiveId" clId="{F18A1258-49CE-4E3C-AFB8-08281F99423A}" dt="2026-01-26T20:51:17.437" v="10" actId="1076"/>
          <ac:spMkLst>
            <pc:docMk/>
            <pc:sldMk cId="1278923603" sldId="259"/>
            <ac:spMk id="5" creationId="{95326D92-5D43-4DAA-9E66-EE318F8A9265}"/>
          </ac:spMkLst>
        </pc:spChg>
        <pc:graphicFrameChg chg="modGraphic">
          <ac:chgData name="Kevin Snowden" userId="de8df06b1f25ffed" providerId="LiveId" clId="{F18A1258-49CE-4E3C-AFB8-08281F99423A}" dt="2026-01-26T20:52:18.032" v="22" actId="20577"/>
          <ac:graphicFrameMkLst>
            <pc:docMk/>
            <pc:sldMk cId="1278923603" sldId="259"/>
            <ac:graphicFrameMk id="4" creationId="{FFD20927-A35E-3B03-7CB4-B2A26619E220}"/>
          </ac:graphicFrameMkLst>
        </pc:graphicFrameChg>
      </pc:sldChg>
      <pc:sldChg chg="modSp mod">
        <pc:chgData name="Kevin Snowden" userId="de8df06b1f25ffed" providerId="LiveId" clId="{F18A1258-49CE-4E3C-AFB8-08281F99423A}" dt="2026-01-27T22:29:58.541" v="1906" actId="20577"/>
        <pc:sldMkLst>
          <pc:docMk/>
          <pc:sldMk cId="2223052106" sldId="261"/>
        </pc:sldMkLst>
        <pc:spChg chg="mod">
          <ac:chgData name="Kevin Snowden" userId="de8df06b1f25ffed" providerId="LiveId" clId="{F18A1258-49CE-4E3C-AFB8-08281F99423A}" dt="2026-01-27T21:38:56.839" v="1886" actId="20577"/>
          <ac:spMkLst>
            <pc:docMk/>
            <pc:sldMk cId="2223052106" sldId="261"/>
            <ac:spMk id="2" creationId="{FBFAB7D7-6DD6-F229-F395-11520BB87F6A}"/>
          </ac:spMkLst>
        </pc:spChg>
        <pc:graphicFrameChg chg="mod modGraphic">
          <ac:chgData name="Kevin Snowden" userId="de8df06b1f25ffed" providerId="LiveId" clId="{F18A1258-49CE-4E3C-AFB8-08281F99423A}" dt="2026-01-27T22:29:58.541" v="1906" actId="20577"/>
          <ac:graphicFrameMkLst>
            <pc:docMk/>
            <pc:sldMk cId="2223052106" sldId="261"/>
            <ac:graphicFrameMk id="10" creationId="{89B62164-628E-6BE0-CAAE-C7FC6D75552F}"/>
          </ac:graphicFrameMkLst>
        </pc:graphicFrameChg>
      </pc:sldChg>
      <pc:sldChg chg="addSp delSp modSp new mod ord modClrScheme chgLayout">
        <pc:chgData name="Kevin Snowden" userId="de8df06b1f25ffed" providerId="LiveId" clId="{F18A1258-49CE-4E3C-AFB8-08281F99423A}" dt="2026-01-26T23:11:30.329" v="353"/>
        <pc:sldMkLst>
          <pc:docMk/>
          <pc:sldMk cId="1504264540" sldId="262"/>
        </pc:sldMkLst>
        <pc:spChg chg="add mod">
          <ac:chgData name="Kevin Snowden" userId="de8df06b1f25ffed" providerId="LiveId" clId="{F18A1258-49CE-4E3C-AFB8-08281F99423A}" dt="2026-01-26T23:01:44.401" v="226" actId="1076"/>
          <ac:spMkLst>
            <pc:docMk/>
            <pc:sldMk cId="1504264540" sldId="262"/>
            <ac:spMk id="2" creationId="{1A7B5ED1-F6CD-D949-BCD2-159BE3151C57}"/>
          </ac:spMkLst>
        </pc:spChg>
        <pc:graphicFrameChg chg="add mod ord modGraphic">
          <ac:chgData name="Kevin Snowden" userId="de8df06b1f25ffed" providerId="LiveId" clId="{F18A1258-49CE-4E3C-AFB8-08281F99423A}" dt="2026-01-26T23:11:12.283" v="351" actId="20577"/>
          <ac:graphicFrameMkLst>
            <pc:docMk/>
            <pc:sldMk cId="1504264540" sldId="262"/>
            <ac:graphicFrameMk id="4" creationId="{83C608E9-E215-E2CE-D215-567857223CF6}"/>
          </ac:graphicFrameMkLst>
        </pc:graphicFrameChg>
        <pc:graphicFrameChg chg="add mod modGraphic">
          <ac:chgData name="Kevin Snowden" userId="de8df06b1f25ffed" providerId="LiveId" clId="{F18A1258-49CE-4E3C-AFB8-08281F99423A}" dt="2026-01-26T23:11:06.800" v="346" actId="20577"/>
          <ac:graphicFrameMkLst>
            <pc:docMk/>
            <pc:sldMk cId="1504264540" sldId="262"/>
            <ac:graphicFrameMk id="7" creationId="{D38C66D2-DDD2-20E8-9BD0-E49D96366E17}"/>
          </ac:graphicFrameMkLst>
        </pc:graphicFrameChg>
      </pc:sldChg>
      <pc:sldChg chg="modSp new mod ord addAnim delAnim modAnim">
        <pc:chgData name="Kevin Snowden" userId="de8df06b1f25ffed" providerId="LiveId" clId="{F18A1258-49CE-4E3C-AFB8-08281F99423A}" dt="2026-01-26T23:40:18.313" v="529"/>
        <pc:sldMkLst>
          <pc:docMk/>
          <pc:sldMk cId="1124569683" sldId="263"/>
        </pc:sldMkLst>
        <pc:spChg chg="mod">
          <ac:chgData name="Kevin Snowden" userId="de8df06b1f25ffed" providerId="LiveId" clId="{F18A1258-49CE-4E3C-AFB8-08281F99423A}" dt="2026-01-26T23:21:34.294" v="377" actId="20577"/>
          <ac:spMkLst>
            <pc:docMk/>
            <pc:sldMk cId="1124569683" sldId="263"/>
            <ac:spMk id="2" creationId="{39D18E3F-FB3E-2A60-CBD1-06DC1AFB6346}"/>
          </ac:spMkLst>
        </pc:spChg>
        <pc:spChg chg="mod">
          <ac:chgData name="Kevin Snowden" userId="de8df06b1f25ffed" providerId="LiveId" clId="{F18A1258-49CE-4E3C-AFB8-08281F99423A}" dt="2026-01-26T23:26:42.353" v="475" actId="403"/>
          <ac:spMkLst>
            <pc:docMk/>
            <pc:sldMk cId="1124569683" sldId="263"/>
            <ac:spMk id="3" creationId="{E7196D0D-E5C4-4E56-F2A2-7D8CAFC64334}"/>
          </ac:spMkLst>
        </pc:spChg>
      </pc:sldChg>
      <pc:sldChg chg="addSp delSp modSp new mod">
        <pc:chgData name="Kevin Snowden" userId="de8df06b1f25ffed" providerId="LiveId" clId="{F18A1258-49CE-4E3C-AFB8-08281F99423A}" dt="2026-01-26T23:40:59.927" v="531" actId="1076"/>
        <pc:sldMkLst>
          <pc:docMk/>
          <pc:sldMk cId="1890002360" sldId="264"/>
        </pc:sldMkLst>
        <pc:spChg chg="mod">
          <ac:chgData name="Kevin Snowden" userId="de8df06b1f25ffed" providerId="LiveId" clId="{F18A1258-49CE-4E3C-AFB8-08281F99423A}" dt="2026-01-26T23:38:04.972" v="511" actId="1076"/>
          <ac:spMkLst>
            <pc:docMk/>
            <pc:sldMk cId="1890002360" sldId="264"/>
            <ac:spMk id="2" creationId="{EED84DB9-F2EF-FCA1-1B4B-5C5D227A35E8}"/>
          </ac:spMkLst>
        </pc:spChg>
        <pc:picChg chg="add mod">
          <ac:chgData name="Kevin Snowden" userId="de8df06b1f25ffed" providerId="LiveId" clId="{F18A1258-49CE-4E3C-AFB8-08281F99423A}" dt="2026-01-26T23:40:59.927" v="531" actId="1076"/>
          <ac:picMkLst>
            <pc:docMk/>
            <pc:sldMk cId="1890002360" sldId="264"/>
            <ac:picMk id="7" creationId="{DB518DD5-FB71-D6A8-BC3F-4CC1119CF2D9}"/>
          </ac:picMkLst>
        </pc:picChg>
      </pc:sldChg>
      <pc:sldChg chg="addSp delSp modSp new mod">
        <pc:chgData name="Kevin Snowden" userId="de8df06b1f25ffed" providerId="LiveId" clId="{F18A1258-49CE-4E3C-AFB8-08281F99423A}" dt="2026-01-26T23:41:06.844" v="533" actId="1076"/>
        <pc:sldMkLst>
          <pc:docMk/>
          <pc:sldMk cId="2133958651" sldId="265"/>
        </pc:sldMkLst>
        <pc:spChg chg="mod">
          <ac:chgData name="Kevin Snowden" userId="de8df06b1f25ffed" providerId="LiveId" clId="{F18A1258-49CE-4E3C-AFB8-08281F99423A}" dt="2026-01-26T23:39:49.080" v="523"/>
          <ac:spMkLst>
            <pc:docMk/>
            <pc:sldMk cId="2133958651" sldId="265"/>
            <ac:spMk id="2" creationId="{E2217813-29FE-BB66-398E-101EA6F0A7C1}"/>
          </ac:spMkLst>
        </pc:spChg>
        <pc:picChg chg="add mod ord">
          <ac:chgData name="Kevin Snowden" userId="de8df06b1f25ffed" providerId="LiveId" clId="{F18A1258-49CE-4E3C-AFB8-08281F99423A}" dt="2026-01-26T23:41:06.844" v="533" actId="1076"/>
          <ac:picMkLst>
            <pc:docMk/>
            <pc:sldMk cId="2133958651" sldId="265"/>
            <ac:picMk id="5" creationId="{BA14ACAB-BAA1-DD62-1C0B-635E55D2D3EE}"/>
          </ac:picMkLst>
        </pc:picChg>
      </pc:sldChg>
      <pc:sldChg chg="addSp delSp modSp new mod">
        <pc:chgData name="Kevin Snowden" userId="de8df06b1f25ffed" providerId="LiveId" clId="{F18A1258-49CE-4E3C-AFB8-08281F99423A}" dt="2026-01-26T23:45:27.096" v="645" actId="20577"/>
        <pc:sldMkLst>
          <pc:docMk/>
          <pc:sldMk cId="2752437228" sldId="266"/>
        </pc:sldMkLst>
        <pc:spChg chg="add mod">
          <ac:chgData name="Kevin Snowden" userId="de8df06b1f25ffed" providerId="LiveId" clId="{F18A1258-49CE-4E3C-AFB8-08281F99423A}" dt="2026-01-26T23:45:27.096" v="645" actId="20577"/>
          <ac:spMkLst>
            <pc:docMk/>
            <pc:sldMk cId="2752437228" sldId="266"/>
            <ac:spMk id="4" creationId="{96D8FDB4-6385-DB3D-C1AC-D028AC7E1A28}"/>
          </ac:spMkLst>
        </pc:spChg>
      </pc:sldChg>
      <pc:sldChg chg="addSp modSp new mod">
        <pc:chgData name="Kevin Snowden" userId="de8df06b1f25ffed" providerId="LiveId" clId="{F18A1258-49CE-4E3C-AFB8-08281F99423A}" dt="2026-01-26T23:46:12.916" v="701" actId="403"/>
        <pc:sldMkLst>
          <pc:docMk/>
          <pc:sldMk cId="3773937830" sldId="267"/>
        </pc:sldMkLst>
        <pc:spChg chg="add mod">
          <ac:chgData name="Kevin Snowden" userId="de8df06b1f25ffed" providerId="LiveId" clId="{F18A1258-49CE-4E3C-AFB8-08281F99423A}" dt="2026-01-26T23:46:12.916" v="701" actId="403"/>
          <ac:spMkLst>
            <pc:docMk/>
            <pc:sldMk cId="3773937830" sldId="267"/>
            <ac:spMk id="2" creationId="{5C487937-CF69-868C-7D7D-630C58856CAD}"/>
          </ac:spMkLst>
        </pc:spChg>
      </pc:sldChg>
      <pc:sldChg chg="addSp modSp new mod">
        <pc:chgData name="Kevin Snowden" userId="de8df06b1f25ffed" providerId="LiveId" clId="{F18A1258-49CE-4E3C-AFB8-08281F99423A}" dt="2026-01-26T23:57:03.310" v="915" actId="207"/>
        <pc:sldMkLst>
          <pc:docMk/>
          <pc:sldMk cId="2871051524" sldId="268"/>
        </pc:sldMkLst>
        <pc:spChg chg="mod">
          <ac:chgData name="Kevin Snowden" userId="de8df06b1f25ffed" providerId="LiveId" clId="{F18A1258-49CE-4E3C-AFB8-08281F99423A}" dt="2026-01-26T23:57:03.310" v="915" actId="207"/>
          <ac:spMkLst>
            <pc:docMk/>
            <pc:sldMk cId="2871051524" sldId="268"/>
            <ac:spMk id="2" creationId="{DAA67094-E9CA-1021-8B50-46576ED4CAC9}"/>
          </ac:spMkLst>
        </pc:spChg>
        <pc:spChg chg="mod">
          <ac:chgData name="Kevin Snowden" userId="de8df06b1f25ffed" providerId="LiveId" clId="{F18A1258-49CE-4E3C-AFB8-08281F99423A}" dt="2026-01-26T23:55:49.306" v="910" actId="1076"/>
          <ac:spMkLst>
            <pc:docMk/>
            <pc:sldMk cId="2871051524" sldId="268"/>
            <ac:spMk id="3" creationId="{03D67007-83AD-5783-FE15-8D1176ABC20C}"/>
          </ac:spMkLst>
        </pc:spChg>
        <pc:picChg chg="add mod">
          <ac:chgData name="Kevin Snowden" userId="de8df06b1f25ffed" providerId="LiveId" clId="{F18A1258-49CE-4E3C-AFB8-08281F99423A}" dt="2026-01-26T23:56:43.044" v="913" actId="1076"/>
          <ac:picMkLst>
            <pc:docMk/>
            <pc:sldMk cId="2871051524" sldId="268"/>
            <ac:picMk id="5" creationId="{C2C5E76C-63F5-FB33-4FBB-66B380ABD6A3}"/>
          </ac:picMkLst>
        </pc:picChg>
      </pc:sldChg>
      <pc:sldChg chg="addSp delSp modSp new mod">
        <pc:chgData name="Kevin Snowden" userId="de8df06b1f25ffed" providerId="LiveId" clId="{F18A1258-49CE-4E3C-AFB8-08281F99423A}" dt="2026-01-27T00:09:22.597" v="1641" actId="20577"/>
        <pc:sldMkLst>
          <pc:docMk/>
          <pc:sldMk cId="5728772" sldId="269"/>
        </pc:sldMkLst>
        <pc:spChg chg="mod">
          <ac:chgData name="Kevin Snowden" userId="de8df06b1f25ffed" providerId="LiveId" clId="{F18A1258-49CE-4E3C-AFB8-08281F99423A}" dt="2026-01-26T23:58:17.781" v="947" actId="207"/>
          <ac:spMkLst>
            <pc:docMk/>
            <pc:sldMk cId="5728772" sldId="269"/>
            <ac:spMk id="2" creationId="{1802ECD3-67D4-9BF1-BC0C-A3BBCDA88A4F}"/>
          </ac:spMkLst>
        </pc:spChg>
        <pc:spChg chg="add mod">
          <ac:chgData name="Kevin Snowden" userId="de8df06b1f25ffed" providerId="LiveId" clId="{F18A1258-49CE-4E3C-AFB8-08281F99423A}" dt="2026-01-27T00:07:54.803" v="1510" actId="14100"/>
          <ac:spMkLst>
            <pc:docMk/>
            <pc:sldMk cId="5728772" sldId="269"/>
            <ac:spMk id="7" creationId="{367B9D84-778A-7F3C-6BE0-CC614EF12D55}"/>
          </ac:spMkLst>
        </pc:spChg>
        <pc:graphicFrameChg chg="add mod modGraphic">
          <ac:chgData name="Kevin Snowden" userId="de8df06b1f25ffed" providerId="LiveId" clId="{F18A1258-49CE-4E3C-AFB8-08281F99423A}" dt="2026-01-27T00:09:22.597" v="1641" actId="20577"/>
          <ac:graphicFrameMkLst>
            <pc:docMk/>
            <pc:sldMk cId="5728772" sldId="269"/>
            <ac:graphicFrameMk id="6" creationId="{8994026E-E929-0100-4B02-AF7C63A98982}"/>
          </ac:graphicFrameMkLst>
        </pc:graphicFrameChg>
      </pc:sldChg>
      <pc:sldChg chg="modSp new mod">
        <pc:chgData name="Kevin Snowden" userId="de8df06b1f25ffed" providerId="LiveId" clId="{F18A1258-49CE-4E3C-AFB8-08281F99423A}" dt="2026-01-27T00:12:26.258" v="1847" actId="20577"/>
        <pc:sldMkLst>
          <pc:docMk/>
          <pc:sldMk cId="2011075357" sldId="270"/>
        </pc:sldMkLst>
        <pc:spChg chg="mod">
          <ac:chgData name="Kevin Snowden" userId="de8df06b1f25ffed" providerId="LiveId" clId="{F18A1258-49CE-4E3C-AFB8-08281F99423A}" dt="2026-01-27T00:08:25.524" v="1541" actId="20577"/>
          <ac:spMkLst>
            <pc:docMk/>
            <pc:sldMk cId="2011075357" sldId="270"/>
            <ac:spMk id="2" creationId="{F0C5C2F1-1A30-7287-BBE8-C54A410A4C08}"/>
          </ac:spMkLst>
        </pc:spChg>
        <pc:spChg chg="mod">
          <ac:chgData name="Kevin Snowden" userId="de8df06b1f25ffed" providerId="LiveId" clId="{F18A1258-49CE-4E3C-AFB8-08281F99423A}" dt="2026-01-27T00:12:26.258" v="1847" actId="20577"/>
          <ac:spMkLst>
            <pc:docMk/>
            <pc:sldMk cId="2011075357" sldId="270"/>
            <ac:spMk id="3" creationId="{B78B39DB-4A14-FA02-738C-81FA81F4BCE4}"/>
          </ac:spMkLst>
        </pc:spChg>
      </pc:sldChg>
      <pc:sldChg chg="modSp new mod">
        <pc:chgData name="Kevin Snowden" userId="de8df06b1f25ffed" providerId="LiveId" clId="{F18A1258-49CE-4E3C-AFB8-08281F99423A}" dt="2026-01-27T00:12:02.804" v="1796" actId="20577"/>
        <pc:sldMkLst>
          <pc:docMk/>
          <pc:sldMk cId="3806256796" sldId="271"/>
        </pc:sldMkLst>
        <pc:spChg chg="mod">
          <ac:chgData name="Kevin Snowden" userId="de8df06b1f25ffed" providerId="LiveId" clId="{F18A1258-49CE-4E3C-AFB8-08281F99423A}" dt="2026-01-27T00:11:58.866" v="1795" actId="20577"/>
          <ac:spMkLst>
            <pc:docMk/>
            <pc:sldMk cId="3806256796" sldId="271"/>
            <ac:spMk id="2" creationId="{A1E0C319-9F5A-847D-F494-9322617F8394}"/>
          </ac:spMkLst>
        </pc:spChg>
        <pc:spChg chg="mod">
          <ac:chgData name="Kevin Snowden" userId="de8df06b1f25ffed" providerId="LiveId" clId="{F18A1258-49CE-4E3C-AFB8-08281F99423A}" dt="2026-01-27T00:12:02.804" v="1796" actId="20577"/>
          <ac:spMkLst>
            <pc:docMk/>
            <pc:sldMk cId="3806256796" sldId="271"/>
            <ac:spMk id="3" creationId="{3F6CB15F-73C3-6E15-03E2-3D0887F4A4EB}"/>
          </ac:spMkLst>
        </pc:spChg>
      </pc:sldChg>
      <pc:sldChg chg="addSp modSp new mod">
        <pc:chgData name="Kevin Snowden" userId="de8df06b1f25ffed" providerId="LiveId" clId="{F18A1258-49CE-4E3C-AFB8-08281F99423A}" dt="2026-01-27T21:49:13.654" v="1904" actId="5793"/>
        <pc:sldMkLst>
          <pc:docMk/>
          <pc:sldMk cId="429913383" sldId="272"/>
        </pc:sldMkLst>
        <pc:graphicFrameChg chg="add mod">
          <ac:chgData name="Kevin Snowden" userId="de8df06b1f25ffed" providerId="LiveId" clId="{F18A1258-49CE-4E3C-AFB8-08281F99423A}" dt="2026-01-27T21:49:13.654" v="1904" actId="5793"/>
          <ac:graphicFrameMkLst>
            <pc:docMk/>
            <pc:sldMk cId="429913383" sldId="272"/>
            <ac:graphicFrameMk id="2" creationId="{49CBE038-6845-FD28-28EA-9548719E7FC6}"/>
          </ac:graphicFrameMkLst>
        </pc:graphicFrameChg>
      </pc:sldChg>
      <pc:sldChg chg="new del">
        <pc:chgData name="Kevin Snowden" userId="de8df06b1f25ffed" providerId="LiveId" clId="{F18A1258-49CE-4E3C-AFB8-08281F99423A}" dt="2026-01-27T21:38:31.754" v="1879" actId="680"/>
        <pc:sldMkLst>
          <pc:docMk/>
          <pc:sldMk cId="742235054" sldId="27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e8df06b1f25ffed/WPC/Analytics/WPC_Cash_B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tx1"/>
                </a:solidFill>
              </a:rPr>
              <a:t>Cash Total (Line) &amp; Components (Stacked Columns) —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'Raw Data'!$A$21</c:f>
              <c:strCache>
                <c:ptCount val="1"/>
                <c:pt idx="0">
                  <c:v>Session discretion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'Raw Data'!$B$19:$M$19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'Raw Data'!$B$21:$M$21</c:f>
              <c:numCache>
                <c:formatCode>"$"#,##0</c:formatCode>
                <c:ptCount val="12"/>
                <c:pt idx="0">
                  <c:v>78800</c:v>
                </c:pt>
                <c:pt idx="1">
                  <c:v>78800</c:v>
                </c:pt>
                <c:pt idx="2">
                  <c:v>78800</c:v>
                </c:pt>
                <c:pt idx="3">
                  <c:v>78800</c:v>
                </c:pt>
                <c:pt idx="4">
                  <c:v>78800</c:v>
                </c:pt>
                <c:pt idx="5">
                  <c:v>78800</c:v>
                </c:pt>
                <c:pt idx="6">
                  <c:v>78800</c:v>
                </c:pt>
                <c:pt idx="7">
                  <c:v>78800</c:v>
                </c:pt>
                <c:pt idx="8">
                  <c:v>67110</c:v>
                </c:pt>
                <c:pt idx="9">
                  <c:v>67110</c:v>
                </c:pt>
                <c:pt idx="10">
                  <c:v>67110</c:v>
                </c:pt>
                <c:pt idx="11">
                  <c:v>67110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46-4DAA-892E-CC4B16B93DE1}"/>
            </c:ext>
          </c:extLst>
        </c:ser>
        <c:ser>
          <c:idx val="2"/>
          <c:order val="2"/>
          <c:tx>
            <c:strRef>
              <c:f>'Raw Data'!$A$22</c:f>
              <c:strCache>
                <c:ptCount val="1"/>
                <c:pt idx="0">
                  <c:v>Restricted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'Raw Data'!$B$19:$M$19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'Raw Data'!$B$22:$M$22</c:f>
              <c:numCache>
                <c:formatCode>"$"#,##0</c:formatCode>
                <c:ptCount val="12"/>
                <c:pt idx="0">
                  <c:v>359674</c:v>
                </c:pt>
                <c:pt idx="1">
                  <c:v>365910</c:v>
                </c:pt>
                <c:pt idx="2">
                  <c:v>371250</c:v>
                </c:pt>
                <c:pt idx="3">
                  <c:v>374058</c:v>
                </c:pt>
                <c:pt idx="4">
                  <c:v>375877</c:v>
                </c:pt>
                <c:pt idx="5">
                  <c:v>376375</c:v>
                </c:pt>
                <c:pt idx="6">
                  <c:v>361929</c:v>
                </c:pt>
                <c:pt idx="7">
                  <c:v>352212</c:v>
                </c:pt>
                <c:pt idx="8">
                  <c:v>370538</c:v>
                </c:pt>
                <c:pt idx="9">
                  <c:v>366882</c:v>
                </c:pt>
                <c:pt idx="10">
                  <c:v>318751</c:v>
                </c:pt>
                <c:pt idx="11">
                  <c:v>321196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46-4DAA-892E-CC4B16B93DE1}"/>
            </c:ext>
          </c:extLst>
        </c:ser>
        <c:ser>
          <c:idx val="3"/>
          <c:order val="3"/>
          <c:tx>
            <c:strRef>
              <c:f>'Raw Data'!$A$23</c:f>
              <c:strCache>
                <c:ptCount val="1"/>
                <c:pt idx="0">
                  <c:v>Equity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'Raw Data'!$B$19:$M$19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'Raw Data'!$B$23:$M$23</c:f>
              <c:numCache>
                <c:formatCode>"$"#,##0</c:formatCode>
                <c:ptCount val="12"/>
                <c:pt idx="0">
                  <c:v>115709</c:v>
                </c:pt>
                <c:pt idx="1">
                  <c:v>116275</c:v>
                </c:pt>
                <c:pt idx="2">
                  <c:v>103890</c:v>
                </c:pt>
                <c:pt idx="3">
                  <c:v>128897</c:v>
                </c:pt>
                <c:pt idx="4">
                  <c:v>124009</c:v>
                </c:pt>
                <c:pt idx="5">
                  <c:v>107035</c:v>
                </c:pt>
                <c:pt idx="6">
                  <c:v>97755</c:v>
                </c:pt>
                <c:pt idx="7">
                  <c:v>86583</c:v>
                </c:pt>
                <c:pt idx="8">
                  <c:v>131128</c:v>
                </c:pt>
                <c:pt idx="9">
                  <c:v>78519</c:v>
                </c:pt>
                <c:pt idx="10">
                  <c:v>85277</c:v>
                </c:pt>
                <c:pt idx="11">
                  <c:v>139113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46-4DAA-892E-CC4B16B93D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87768575"/>
        <c:axId val="1187765215"/>
      </c:barChart>
      <c:lineChart>
        <c:grouping val="standard"/>
        <c:varyColors val="0"/>
        <c:ser>
          <c:idx val="0"/>
          <c:order val="0"/>
          <c:tx>
            <c:strRef>
              <c:f>'Raw Data'!$A$20</c:f>
              <c:strCache>
                <c:ptCount val="1"/>
                <c:pt idx="0">
                  <c:v>Cash Total</c:v>
                </c:pt>
              </c:strCache>
            </c:strRef>
          </c:tx>
          <c:spPr>
            <a:ln w="412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12700">
                <a:solidFill>
                  <a:srgbClr val="C00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457200" anchor="t" anchorCtr="0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'Raw Data'!$B$19:$M$19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'Raw Data'!$B$20:$M$20</c:f>
              <c:numCache>
                <c:formatCode>"$"#,##0</c:formatCode>
                <c:ptCount val="12"/>
                <c:pt idx="0">
                  <c:v>554183</c:v>
                </c:pt>
                <c:pt idx="1">
                  <c:v>560985</c:v>
                </c:pt>
                <c:pt idx="2">
                  <c:v>553940</c:v>
                </c:pt>
                <c:pt idx="3">
                  <c:v>581755</c:v>
                </c:pt>
                <c:pt idx="4">
                  <c:v>578686</c:v>
                </c:pt>
                <c:pt idx="5">
                  <c:v>562210</c:v>
                </c:pt>
                <c:pt idx="6">
                  <c:v>538484</c:v>
                </c:pt>
                <c:pt idx="7">
                  <c:v>517595</c:v>
                </c:pt>
                <c:pt idx="8">
                  <c:v>568776</c:v>
                </c:pt>
                <c:pt idx="9">
                  <c:v>512511</c:v>
                </c:pt>
                <c:pt idx="10">
                  <c:v>471138</c:v>
                </c:pt>
                <c:pt idx="11">
                  <c:v>527419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246-4DAA-892E-CC4B16B93D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7768575"/>
        <c:axId val="1187765215"/>
      </c:lineChart>
      <c:catAx>
        <c:axId val="118776857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>
                    <a:solidFill>
                      <a:schemeClr val="tx1"/>
                    </a:solidFill>
                  </a:rPr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7765215"/>
        <c:crosses val="autoZero"/>
        <c:auto val="1"/>
        <c:lblAlgn val="ctr"/>
        <c:lblOffset val="100"/>
        <c:noMultiLvlLbl val="0"/>
      </c:catAx>
      <c:valAx>
        <c:axId val="1187765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>
                    <a:solidFill>
                      <a:schemeClr val="tx1"/>
                    </a:solidFill>
                  </a:rPr>
                  <a:t>Amount 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7768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Cash, Restricted Assets, Equity</a:t>
            </a:r>
            <a:r>
              <a:rPr lang="en-US" b="1" baseline="0" dirty="0"/>
              <a:t> by Year</a:t>
            </a:r>
          </a:p>
          <a:p>
            <a:pPr>
              <a:defRPr b="1"/>
            </a:pPr>
            <a:r>
              <a:rPr lang="en-US" b="1" baseline="0" dirty="0"/>
              <a:t>Webster Presbyterian Church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Yearly!$A$13</c:f>
              <c:strCache>
                <c:ptCount val="1"/>
                <c:pt idx="0">
                  <c:v>Session discretion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Yearly!$B$1:$F$1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Yearly!$B$13:$F$13</c:f>
              <c:numCache>
                <c:formatCode>_([$$-409]* #,##0.00_);_([$$-409]* \(#,##0.00\);_([$$-409]* "-"??_);_(@_)</c:formatCode>
                <c:ptCount val="5"/>
                <c:pt idx="0">
                  <c:v>78000</c:v>
                </c:pt>
                <c:pt idx="1">
                  <c:v>78000</c:v>
                </c:pt>
                <c:pt idx="2">
                  <c:v>78000</c:v>
                </c:pt>
                <c:pt idx="3">
                  <c:v>78000</c:v>
                </c:pt>
                <c:pt idx="4">
                  <c:v>67110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19-415B-A78A-156D5645E9E0}"/>
            </c:ext>
          </c:extLst>
        </c:ser>
        <c:ser>
          <c:idx val="2"/>
          <c:order val="2"/>
          <c:tx>
            <c:strRef>
              <c:f>Yearly!$A$14</c:f>
              <c:strCache>
                <c:ptCount val="1"/>
                <c:pt idx="0">
                  <c:v>Restricted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Yearly!$B$1:$F$1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Yearly!$B$14:$F$14</c:f>
              <c:numCache>
                <c:formatCode>_([$$-409]* #,##0.00_);_([$$-409]* \(#,##0.00\);_([$$-409]* "-"??_);_(@_)</c:formatCode>
                <c:ptCount val="5"/>
                <c:pt idx="0">
                  <c:v>275828</c:v>
                </c:pt>
                <c:pt idx="1">
                  <c:v>236485</c:v>
                </c:pt>
                <c:pt idx="2">
                  <c:v>188059</c:v>
                </c:pt>
                <c:pt idx="3">
                  <c:v>351844</c:v>
                </c:pt>
                <c:pt idx="4">
                  <c:v>321196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19-415B-A78A-156D5645E9E0}"/>
            </c:ext>
          </c:extLst>
        </c:ser>
        <c:ser>
          <c:idx val="3"/>
          <c:order val="3"/>
          <c:tx>
            <c:strRef>
              <c:f>Yearly!$A$15</c:f>
              <c:strCache>
                <c:ptCount val="1"/>
                <c:pt idx="0">
                  <c:v>Equity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Yearly!$B$1:$F$1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Yearly!$B$15:$F$15</c:f>
              <c:numCache>
                <c:formatCode>_([$$-409]* #,##0.00_);_([$$-409]* \(#,##0.00\);_([$$-409]* "-"??_);_(@_)</c:formatCode>
                <c:ptCount val="5"/>
                <c:pt idx="0">
                  <c:v>97789</c:v>
                </c:pt>
                <c:pt idx="1">
                  <c:v>109623</c:v>
                </c:pt>
                <c:pt idx="2">
                  <c:v>119851</c:v>
                </c:pt>
                <c:pt idx="3">
                  <c:v>115654</c:v>
                </c:pt>
                <c:pt idx="4">
                  <c:v>139113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19-415B-A78A-156D5645E9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522350799"/>
        <c:axId val="551880927"/>
      </c:barChart>
      <c:lineChart>
        <c:grouping val="standard"/>
        <c:varyColors val="0"/>
        <c:ser>
          <c:idx val="0"/>
          <c:order val="0"/>
          <c:tx>
            <c:strRef>
              <c:f>Yearly!$A$5</c:f>
              <c:strCache>
                <c:ptCount val="1"/>
                <c:pt idx="0">
                  <c:v>Cash Total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t" anchorCtr="0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Yearly!$B$1:$F$1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Yearly!$B$5:$F$5</c:f>
              <c:numCache>
                <c:formatCode>_([$$-409]* #,##0.00_);_([$$-409]* \(#,##0.00\);_([$$-409]* "-"??_);_(@_)</c:formatCode>
                <c:ptCount val="5"/>
                <c:pt idx="0">
                  <c:v>451617</c:v>
                </c:pt>
                <c:pt idx="1">
                  <c:v>424108</c:v>
                </c:pt>
                <c:pt idx="2">
                  <c:v>385910</c:v>
                </c:pt>
                <c:pt idx="3">
                  <c:v>545498</c:v>
                </c:pt>
                <c:pt idx="4">
                  <c:v>527419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D19-415B-A78A-156D5645E9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2350799"/>
        <c:axId val="551880927"/>
      </c:lineChart>
      <c:catAx>
        <c:axId val="522350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880927"/>
        <c:crosses val="autoZero"/>
        <c:auto val="1"/>
        <c:lblAlgn val="ctr"/>
        <c:lblOffset val="100"/>
        <c:noMultiLvlLbl val="0"/>
      </c:catAx>
      <c:valAx>
        <c:axId val="551880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[$$-409]* #,##0.00_);_([$$-409]* \(#,##0.00\);_([$$-409]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3507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02066-AEAB-4D54-A2BB-C5942331DC2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4F9CF-61F2-4268-8334-1E52B174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66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E4F9CF-61F2-4268-8334-1E52B1743F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02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E4F9CF-61F2-4268-8334-1E52B1743F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948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E4F9CF-61F2-4268-8334-1E52B1743FF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22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3CACA-9175-C37D-E84A-F432CAC54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096C8-9FFC-0C4F-1614-49B3FBFC0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FCEB1-E286-0DBC-B774-83D59EFCB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A5B73-2C24-8743-DFFC-F82FDDE24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B3AD4-6057-D427-5149-4EEDD9BAE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38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B483-0239-46FE-E4D6-AF9571D8E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E879C5-1E8B-5D62-92B1-364B15786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90F381-CA03-417E-0A4F-E59084C74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2A933-40F2-A039-7221-9196D4807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A72B6-C70B-C52A-9EF3-8FF54CFD5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16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68776B-AD6A-374B-F6BA-A68BA1D802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F3ED36-D777-CBA8-DFF5-CA6BBEF73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83607-8518-8EAB-D98F-7C64EE9D0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23EDC-2012-6547-349E-F28EF4A28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F1B39-23D5-0CD6-0304-8C610347D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2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4591-0CA0-5DF4-EC98-B2F0AFAE3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DBB45-6930-A401-7636-96DCAC20C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C8C48-BDBD-7575-B4E0-F49620AE8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C3228-B260-3ED2-F675-B8E4DBA15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30BA3-F311-1BF1-431C-36B12C3F0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0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42B94-AF07-DEA0-920C-E778417AF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61D6E-D546-144B-225C-169E2F42B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FEB73-6D4B-A181-86E4-7C24DE569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2070A-45B7-83A7-0FB5-3AD4BC0C9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9EC28-7C02-2FFF-C303-7E04D3B1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9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5F294-1496-2422-8A7D-4ABFF16F0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900A8-7BE8-F391-BE97-AD45C60D16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764E2-93DE-F0DB-315A-2B2DB8B1C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3D68D-8B25-6DFA-172F-BAF08926E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5F76E-ED40-3770-7F20-D11FFCDC5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D18ED6-E594-018C-84C5-5D1EC12B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9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DF5C2-F9C4-C8AE-1815-5FF0ADAF2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168EF-EF76-AE09-5767-45FA13375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0B6ED-95EC-A507-4388-1C2750A43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D76ED7-1308-40A6-9C28-2EBC374C8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85B9C9-4F19-6F5B-183F-0F5929FB6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B70EE2-4DDA-AAC3-B0D5-8F8F7F583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2C2112-3F94-DDE4-BD86-B2F0824B1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D0CDDC-83E4-E2BE-4034-B2F4F553C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1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0D677-CCEE-FAC1-45D1-DBD55B685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D9B38B-12D6-F79C-1698-8BFEB2231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07F392-475E-3022-6F06-4BFB1AB7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CDAEB-2504-30FD-DE46-F1CFC2045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00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AD7EA-47A3-DEFD-2660-B005E2B10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69D48B-45D3-7150-1F4F-AE327FE35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14A6F-06C1-47D7-BE8C-406EE8A2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50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CC03B-9122-F54D-1F1F-6624BB0E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19F5B-281A-B4F0-FA21-FE2D85877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0AC0CE-724C-D668-C206-C2CD32773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A0E5BF-2268-E1A0-725B-85AFD2CF4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59722-8F92-E22F-BDBE-0568AE79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5F92B-905B-04B8-C5DE-A6B1A0682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7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2474-D5DF-D4E2-133B-9AD8BE0F7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A83234-C3B8-C8D3-11AA-0109902617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FF496-D150-D122-9627-6CB3104D0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0DFBE-8F04-9FCD-2831-D62D88DAC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E8B1A-442A-B556-C11C-8EB929607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417F9-296F-ED57-FE19-A5345FEC2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00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06F6F-077E-371C-40A8-F64A047F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30AC2-78DE-BDCC-DADC-76B6E3CBA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521F2-337B-FFE7-6A2F-B4F56F0768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F75DCB-5DF3-41DA-BE6D-13A281726FCC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3F021-8BF0-1B27-5996-2FFA1B3DB4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E76D4-62F6-3764-1057-79E5F1F9C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C9E8E6-F86A-4BEB-A3D9-936CBB6D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8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8882F-5D6E-8B0B-455C-BE69BD3D6C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2026 Operating Budget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8CE044-FB47-5F8D-10DA-F2C0B9DF99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January 27, 2026 stated Session meeting</a:t>
            </a:r>
          </a:p>
          <a:p>
            <a:r>
              <a:rPr lang="en-US" dirty="0"/>
              <a:t>Webster Presbyterian Church</a:t>
            </a:r>
          </a:p>
        </p:txBody>
      </p:sp>
    </p:spTree>
    <p:extLst>
      <p:ext uri="{BB962C8B-B14F-4D97-AF65-F5344CB8AC3E}">
        <p14:creationId xmlns:p14="http://schemas.microsoft.com/office/powerpoint/2010/main" val="3813937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9CBE038-6845-FD28-28EA-9548719E7F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162545"/>
              </p:ext>
            </p:extLst>
          </p:nvPr>
        </p:nvGraphicFramePr>
        <p:xfrm>
          <a:off x="2080259" y="1119663"/>
          <a:ext cx="8031481" cy="4618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913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487937-CF69-868C-7D7D-630C58856CAD}"/>
              </a:ext>
            </a:extLst>
          </p:cNvPr>
          <p:cNvSpPr txBox="1"/>
          <p:nvPr/>
        </p:nvSpPr>
        <p:spPr>
          <a:xfrm>
            <a:off x="1071716" y="2340077"/>
            <a:ext cx="9468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Transition to 2026 Operating Budget</a:t>
            </a:r>
          </a:p>
        </p:txBody>
      </p:sp>
    </p:spTree>
    <p:extLst>
      <p:ext uri="{BB962C8B-B14F-4D97-AF65-F5344CB8AC3E}">
        <p14:creationId xmlns:p14="http://schemas.microsoft.com/office/powerpoint/2010/main" val="3773937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2569-9839-BD05-7470-E5AD38DB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Pledges to 2026 funds as of January 26, 2026</a:t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559F92F-6738-5EB4-B9A7-F49E3E6426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58074" y="2428567"/>
            <a:ext cx="12865464" cy="258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278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AB7D7-6DD6-F229-F395-11520BB87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proposed operating budget (26OB)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63E402F-2C38-F924-64A6-50AC9603BE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281610"/>
              </p:ext>
            </p:extLst>
          </p:nvPr>
        </p:nvGraphicFramePr>
        <p:xfrm>
          <a:off x="838200" y="1825625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07821226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10902662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1023684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57585992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200497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307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887517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89B62164-628E-6BE0-CAAE-C7FC6D7555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125488"/>
              </p:ext>
            </p:extLst>
          </p:nvPr>
        </p:nvGraphicFramePr>
        <p:xfrm>
          <a:off x="580103" y="1825625"/>
          <a:ext cx="10773696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3424">
                  <a:extLst>
                    <a:ext uri="{9D8B030D-6E8A-4147-A177-3AD203B41FA5}">
                      <a16:colId xmlns:a16="http://schemas.microsoft.com/office/drawing/2014/main" val="575027081"/>
                    </a:ext>
                  </a:extLst>
                </a:gridCol>
                <a:gridCol w="2693424">
                  <a:extLst>
                    <a:ext uri="{9D8B030D-6E8A-4147-A177-3AD203B41FA5}">
                      <a16:colId xmlns:a16="http://schemas.microsoft.com/office/drawing/2014/main" val="1883338295"/>
                    </a:ext>
                  </a:extLst>
                </a:gridCol>
                <a:gridCol w="2693424">
                  <a:extLst>
                    <a:ext uri="{9D8B030D-6E8A-4147-A177-3AD203B41FA5}">
                      <a16:colId xmlns:a16="http://schemas.microsoft.com/office/drawing/2014/main" val="648372255"/>
                    </a:ext>
                  </a:extLst>
                </a:gridCol>
                <a:gridCol w="2693424">
                  <a:extLst>
                    <a:ext uri="{9D8B030D-6E8A-4147-A177-3AD203B41FA5}">
                      <a16:colId xmlns:a16="http://schemas.microsoft.com/office/drawing/2014/main" val="12329627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EOY 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151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2025 OB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$585,001.00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$599,790.00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($14,789.00)</a:t>
                      </a:r>
                      <a:br>
                        <a:rPr lang="en-US" sz="2800" b="1" dirty="0">
                          <a:solidFill>
                            <a:srgbClr val="FF0000"/>
                          </a:solidFill>
                        </a:rPr>
                      </a:b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12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2025 EOY </a:t>
                      </a:r>
                      <a:r>
                        <a:rPr lang="en-US" sz="2400" dirty="0"/>
                        <a:t>Actual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$627,414.00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$588,655.00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$19,259.00 </a:t>
                      </a:r>
                      <a:br>
                        <a:rPr lang="en-US" sz="2800" baseline="30000" dirty="0"/>
                      </a:br>
                      <a:endParaRPr lang="en-US" sz="28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144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600" dirty="0"/>
                    </a:p>
                    <a:p>
                      <a:r>
                        <a:rPr lang="en-US" sz="3600" dirty="0"/>
                        <a:t>2026 OB</a:t>
                      </a:r>
                    </a:p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/>
                    </a:p>
                    <a:p>
                      <a:r>
                        <a:rPr lang="en-US" sz="3600" dirty="0"/>
                        <a:t>$577,500.00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/>
                    </a:p>
                    <a:p>
                      <a:r>
                        <a:rPr lang="en-US" sz="3600" dirty="0"/>
                        <a:t>$641,352.00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($63,852.00)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677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052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67094-E9CA-1021-8B50-46576ED4C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Impacts on the income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67007-83AD-5783-FE15-8D1176ABC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865"/>
            <a:ext cx="10515600" cy="1694323"/>
          </a:xfrm>
        </p:spPr>
        <p:txBody>
          <a:bodyPr>
            <a:normAutofit/>
          </a:bodyPr>
          <a:lstStyle/>
          <a:p>
            <a:r>
              <a:rPr lang="en-US" sz="3200" dirty="0"/>
              <a:t>Prepays are $15,000.00 less in 2026</a:t>
            </a:r>
          </a:p>
          <a:p>
            <a:r>
              <a:rPr lang="en-US" sz="3200" dirty="0"/>
              <a:t>Contributions from additions and subtractions due to membership changes are approximately flat year-to-year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C5E76C-63F5-FB33-4FBB-66B380ABD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355" y="2910348"/>
            <a:ext cx="9656632" cy="33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051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ECD3-67D4-9BF1-BC0C-A3BBCDA8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Impacts on the expense side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994026E-E929-0100-4B02-AF7C63A98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487743"/>
              </p:ext>
            </p:extLst>
          </p:nvPr>
        </p:nvGraphicFramePr>
        <p:xfrm>
          <a:off x="1009446" y="1690688"/>
          <a:ext cx="9363586" cy="1925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81793">
                  <a:extLst>
                    <a:ext uri="{9D8B030D-6E8A-4147-A177-3AD203B41FA5}">
                      <a16:colId xmlns:a16="http://schemas.microsoft.com/office/drawing/2014/main" val="4270228763"/>
                    </a:ext>
                  </a:extLst>
                </a:gridCol>
                <a:gridCol w="4681793">
                  <a:extLst>
                    <a:ext uri="{9D8B030D-6E8A-4147-A177-3AD203B41FA5}">
                      <a16:colId xmlns:a16="http://schemas.microsoft.com/office/drawing/2014/main" val="30826971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Estimated impact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1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Insurance premium increase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$38,000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283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Mission requests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$4,800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399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Support staff training option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$4,000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75168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67B9D84-778A-7F3C-6BE0-CC614EF12D55}"/>
              </a:ext>
            </a:extLst>
          </p:cNvPr>
          <p:cNvSpPr txBox="1"/>
          <p:nvPr/>
        </p:nvSpPr>
        <p:spPr>
          <a:xfrm>
            <a:off x="1009446" y="4070555"/>
            <a:ext cx="101796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Changes in budget request options since last report: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Personnel removed pay raise request for staff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Personnel removed request to increase parish associate hours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Maintain insurance for the entire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Choral scholars operating budget request offset by pledges to choral support fund</a:t>
            </a:r>
          </a:p>
        </p:txBody>
      </p:sp>
    </p:spTree>
    <p:extLst>
      <p:ext uri="{BB962C8B-B14F-4D97-AF65-F5344CB8AC3E}">
        <p14:creationId xmlns:p14="http://schemas.microsoft.com/office/powerpoint/2010/main" val="5728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5C2F1-1A30-7287-BBE8-C54A410A4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towards approving 26OB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B39DB-4A14-FA02-738C-81FA81F4B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Drop insurance coverage at some point in future</a:t>
            </a:r>
          </a:p>
          <a:p>
            <a:r>
              <a:rPr lang="en-US" dirty="0"/>
              <a:t>Search for better insurance rates</a:t>
            </a:r>
          </a:p>
          <a:p>
            <a:r>
              <a:rPr lang="en-US" dirty="0"/>
              <a:t>Consider</a:t>
            </a:r>
          </a:p>
          <a:p>
            <a:pPr lvl="1"/>
            <a:r>
              <a:rPr lang="en-US" dirty="0"/>
              <a:t>Adding pay raises back in</a:t>
            </a:r>
          </a:p>
          <a:p>
            <a:pPr lvl="1"/>
            <a:r>
              <a:rPr lang="en-US" dirty="0"/>
              <a:t>Increasing parish associate hours</a:t>
            </a:r>
          </a:p>
          <a:p>
            <a:pPr lvl="1"/>
            <a:endParaRPr lang="en-US" dirty="0"/>
          </a:p>
          <a:p>
            <a:r>
              <a:rPr lang="en-US" dirty="0"/>
              <a:t>Adopt the $64K deficit operating budget until such time as decision is made </a:t>
            </a:r>
            <a:r>
              <a:rPr lang="en-US"/>
              <a:t>on insurance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075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0C319-9F5A-847D-F494-9322617F8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CB15F-73C3-6E15-03E2-3D0887F4A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06256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7A19B-42A8-F86A-6695-E01470CB5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budget presentation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E9B4F-696E-3952-845C-E7511B24C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Final review of 2025 actual </a:t>
            </a:r>
          </a:p>
          <a:p>
            <a:r>
              <a:rPr lang="en-US" dirty="0"/>
              <a:t>Fuller understanding of the current financial position of the church</a:t>
            </a:r>
          </a:p>
          <a:p>
            <a:r>
              <a:rPr lang="en-US" dirty="0"/>
              <a:t>Basis for the current version of 2026 operating budget (26OB)</a:t>
            </a:r>
          </a:p>
          <a:p>
            <a:r>
              <a:rPr lang="en-US" dirty="0"/>
              <a:t>Discussion for modifications to the 26OB</a:t>
            </a:r>
          </a:p>
          <a:p>
            <a:r>
              <a:rPr lang="en-US" dirty="0"/>
              <a:t>Approval of 26OB for presentation to the congregation at called congregational meeting</a:t>
            </a:r>
          </a:p>
          <a:p>
            <a:endParaRPr lang="en-US" dirty="0"/>
          </a:p>
          <a:p>
            <a:r>
              <a:rPr lang="en-US" dirty="0"/>
              <a:t>Not reviewed at this meeting is analysis of 2025 giving to the restricted accounts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583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F9D44-01F0-55CE-2433-84138F3F9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end of year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FD20927-A35E-3B03-7CB4-B2A26619E2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699074"/>
              </p:ext>
            </p:extLst>
          </p:nvPr>
        </p:nvGraphicFramePr>
        <p:xfrm>
          <a:off x="580103" y="2035114"/>
          <a:ext cx="112776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57502708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883338295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648372255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232962750"/>
                    </a:ext>
                  </a:extLst>
                </a:gridCol>
              </a:tblGrid>
              <a:tr h="30867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Total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Total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EOY 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151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$585,001.00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$599,790.00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($14,789.00)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12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Actual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$627,414.00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$588,655.00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$19,259.00 </a:t>
                      </a:r>
                      <a:r>
                        <a:rPr lang="en-US" sz="3600" baseline="30000" dirty="0"/>
                        <a:t>*1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144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5326D92-5D43-4DAA-9E66-EE318F8A9265}"/>
              </a:ext>
            </a:extLst>
          </p:cNvPr>
          <p:cNvSpPr txBox="1"/>
          <p:nvPr/>
        </p:nvSpPr>
        <p:spPr>
          <a:xfrm>
            <a:off x="580103" y="4295723"/>
            <a:ext cx="1127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30000" dirty="0"/>
              <a:t>*1 </a:t>
            </a:r>
            <a:r>
              <a:rPr lang="en-US" sz="2800" dirty="0"/>
              <a:t>Discounting 2026 prepays:  </a:t>
            </a:r>
          </a:p>
          <a:p>
            <a:endParaRPr lang="en-US" sz="2800" dirty="0"/>
          </a:p>
          <a:p>
            <a:r>
              <a:rPr lang="en-US" sz="2800" dirty="0"/>
              <a:t>$38,759 (accounting EOY balance) - $19,500 (prepays)  = $19,259.00</a:t>
            </a:r>
          </a:p>
        </p:txBody>
      </p:sp>
    </p:spTree>
    <p:extLst>
      <p:ext uri="{BB962C8B-B14F-4D97-AF65-F5344CB8AC3E}">
        <p14:creationId xmlns:p14="http://schemas.microsoft.com/office/powerpoint/2010/main" val="1278923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B5ED1-F6CD-D949-BCD2-159BE3151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99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Total giving to WPC in 2025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3C608E9-E215-E2CE-D215-567857223C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49238"/>
              </p:ext>
            </p:extLst>
          </p:nvPr>
        </p:nvGraphicFramePr>
        <p:xfrm>
          <a:off x="1270818" y="1179410"/>
          <a:ext cx="9259531" cy="326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4185">
                  <a:extLst>
                    <a:ext uri="{9D8B030D-6E8A-4147-A177-3AD203B41FA5}">
                      <a16:colId xmlns:a16="http://schemas.microsoft.com/office/drawing/2014/main" val="827046598"/>
                    </a:ext>
                  </a:extLst>
                </a:gridCol>
                <a:gridCol w="4085346">
                  <a:extLst>
                    <a:ext uri="{9D8B030D-6E8A-4147-A177-3AD203B41FA5}">
                      <a16:colId xmlns:a16="http://schemas.microsoft.com/office/drawing/2014/main" val="1977787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Contributions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385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$573,691.00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431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$65,463.00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87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Choral Scholars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$10,610.00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1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Wycliffe Missionary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$18,074.00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119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All other funds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$47,456.00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0053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8C66D2-DDD2-20E8-9BD0-E49D96366E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059916"/>
              </p:ext>
            </p:extLst>
          </p:nvPr>
        </p:nvGraphicFramePr>
        <p:xfrm>
          <a:off x="1270818" y="4728630"/>
          <a:ext cx="9259532" cy="949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59480">
                  <a:extLst>
                    <a:ext uri="{9D8B030D-6E8A-4147-A177-3AD203B41FA5}">
                      <a16:colId xmlns:a16="http://schemas.microsoft.com/office/drawing/2014/main" val="4092557342"/>
                    </a:ext>
                  </a:extLst>
                </a:gridCol>
                <a:gridCol w="4100052">
                  <a:extLst>
                    <a:ext uri="{9D8B030D-6E8A-4147-A177-3AD203B41FA5}">
                      <a16:colId xmlns:a16="http://schemas.microsoft.com/office/drawing/2014/main" val="40614492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Contributions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1230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All funds for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$715,294.00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220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264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18E3F-FB3E-2A60-CBD1-06DC1AFB6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Few statistics for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96D0D-E5C4-4E56-F2A2-7D8CAFC64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Giving units: 143</a:t>
            </a:r>
          </a:p>
          <a:p>
            <a:r>
              <a:rPr lang="en-US" sz="5400" dirty="0"/>
              <a:t>Average contribution:  $3,536</a:t>
            </a:r>
          </a:p>
          <a:p>
            <a:r>
              <a:rPr lang="en-US" sz="5400" dirty="0"/>
              <a:t>Median contribution:  $1,450</a:t>
            </a:r>
          </a:p>
        </p:txBody>
      </p:sp>
    </p:spTree>
    <p:extLst>
      <p:ext uri="{BB962C8B-B14F-4D97-AF65-F5344CB8AC3E}">
        <p14:creationId xmlns:p14="http://schemas.microsoft.com/office/powerpoint/2010/main" val="112456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4DB9-F2EF-FCA1-1B4B-5C5D227A3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23" y="168480"/>
            <a:ext cx="10515600" cy="1325563"/>
          </a:xfrm>
        </p:spPr>
        <p:txBody>
          <a:bodyPr/>
          <a:lstStyle/>
          <a:p>
            <a:r>
              <a:rPr lang="en-US" dirty="0"/>
              <a:t>2025 giving to all funds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518DD5-FB71-D6A8-BC3F-4CC1119CF2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769" y="1592826"/>
            <a:ext cx="11233575" cy="436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00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17813-29FE-BB66-398E-101EA6F0A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giving to all funds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14ACAB-BAA1-DD62-1C0B-635E55D2D3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8020" y="1690688"/>
            <a:ext cx="11416142" cy="434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958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D8FDB4-6385-DB3D-C1AC-D028AC7E1A28}"/>
              </a:ext>
            </a:extLst>
          </p:cNvPr>
          <p:cNvSpPr txBox="1"/>
          <p:nvPr/>
        </p:nvSpPr>
        <p:spPr>
          <a:xfrm>
            <a:off x="1779638" y="2989006"/>
            <a:ext cx="90260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Transition to financial view of WPC</a:t>
            </a:r>
          </a:p>
        </p:txBody>
      </p:sp>
    </p:spTree>
    <p:extLst>
      <p:ext uri="{BB962C8B-B14F-4D97-AF65-F5344CB8AC3E}">
        <p14:creationId xmlns:p14="http://schemas.microsoft.com/office/powerpoint/2010/main" val="2752437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ashCombo">
            <a:extLst>
              <a:ext uri="{FF2B5EF4-FFF2-40B4-BE49-F238E27FC236}">
                <a16:creationId xmlns:a16="http://schemas.microsoft.com/office/drawing/2014/main" id="{8736BE0A-E8A6-FB6C-DAEA-F21EFD3D92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5853892"/>
              </p:ext>
            </p:extLst>
          </p:nvPr>
        </p:nvGraphicFramePr>
        <p:xfrm>
          <a:off x="205157" y="967033"/>
          <a:ext cx="11662378" cy="3842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9F831A2-C128-CD0B-FE74-8CC8BE448232}"/>
              </a:ext>
            </a:extLst>
          </p:cNvPr>
          <p:cNvSpPr txBox="1"/>
          <p:nvPr/>
        </p:nvSpPr>
        <p:spPr>
          <a:xfrm>
            <a:off x="992950" y="5660134"/>
            <a:ext cx="10558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Graph will be incorporated at least quarterly into the treasurer’s monthly report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6C4D0-A08C-F142-4028-90CC20A62358}"/>
              </a:ext>
            </a:extLst>
          </p:cNvPr>
          <p:cNvSpPr txBox="1"/>
          <p:nvPr/>
        </p:nvSpPr>
        <p:spPr>
          <a:xfrm>
            <a:off x="1537124" y="5003943"/>
            <a:ext cx="9114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good graph is better than numerous spreadsheets and data tables</a:t>
            </a:r>
          </a:p>
        </p:txBody>
      </p:sp>
    </p:spTree>
    <p:extLst>
      <p:ext uri="{BB962C8B-B14F-4D97-AF65-F5344CB8AC3E}">
        <p14:creationId xmlns:p14="http://schemas.microsoft.com/office/powerpoint/2010/main" val="370977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446</Words>
  <Application>Microsoft Office PowerPoint</Application>
  <PresentationFormat>Widescreen</PresentationFormat>
  <Paragraphs>110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2026 Operating Budget Proposal</vt:lpstr>
      <vt:lpstr>Goals for budget presentation </vt:lpstr>
      <vt:lpstr>2025 end of year </vt:lpstr>
      <vt:lpstr>Total giving to WPC in 2025</vt:lpstr>
      <vt:lpstr>Few statistics for 2025</vt:lpstr>
      <vt:lpstr>2025 giving to all funds</vt:lpstr>
      <vt:lpstr>2025 giving to all funds</vt:lpstr>
      <vt:lpstr>PowerPoint Presentation</vt:lpstr>
      <vt:lpstr>PowerPoint Presentation</vt:lpstr>
      <vt:lpstr>PowerPoint Presentation</vt:lpstr>
      <vt:lpstr>PowerPoint Presentation</vt:lpstr>
      <vt:lpstr>Pledges to 2026 funds as of January 26, 2026 </vt:lpstr>
      <vt:lpstr>2026 proposed operating budget (26OB)</vt:lpstr>
      <vt:lpstr>Impacts on the income side</vt:lpstr>
      <vt:lpstr>Impacts on the expense side</vt:lpstr>
      <vt:lpstr>Options towards approving 26OB</vt:lpstr>
      <vt:lpstr>Path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Snowden</dc:creator>
  <cp:lastModifiedBy>Kevin Snowden</cp:lastModifiedBy>
  <cp:revision>1</cp:revision>
  <dcterms:created xsi:type="dcterms:W3CDTF">2026-01-26T20:04:36Z</dcterms:created>
  <dcterms:modified xsi:type="dcterms:W3CDTF">2026-01-28T01:36:22Z</dcterms:modified>
</cp:coreProperties>
</file>