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91" r:id="rId3"/>
    <p:sldId id="300" r:id="rId4"/>
    <p:sldId id="303" r:id="rId5"/>
    <p:sldId id="302" r:id="rId6"/>
    <p:sldId id="310" r:id="rId7"/>
    <p:sldId id="304" r:id="rId8"/>
    <p:sldId id="308" r:id="rId9"/>
    <p:sldId id="312" r:id="rId10"/>
    <p:sldId id="306" r:id="rId11"/>
    <p:sldId id="311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6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A7DE27C1-DC2C-42EE-8CAB-2F540684B65F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CCE10A85-B9BF-4A66-BC0E-0C32389C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21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F6C71-E2CC-415D-BAC8-1CB634A1B3FC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4F6B9-5024-405D-894B-200854239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83391-A5A2-4ABC-B421-6ACCBDC7A82C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6267-1963-4268-B580-D93B9F78F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FE9FB-46E6-41A8-8837-1CA38C441E6B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7B4FC-13A2-4461-934E-C3391BCFD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95BAE-833B-4D39-B475-38647634C216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4B6CF-E992-4B7B-894F-5853B2F0A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72882-E7B3-493F-92F6-9E6C00B545F2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E4DBE-9A43-43EA-BF6F-62F943747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FE24F-7834-47F5-A94B-9E1641832306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0A055-280C-4827-9104-46FA312A6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97394-5C27-4134-8764-077035C4DF91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539FF-F841-4B32-A15A-0C74ED8CB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16A20-90F7-4D52-BD37-2CBDC4B75DA1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8AC37-2E57-4E0F-B602-390D1EDA6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9B1D-0279-4E0A-9532-657F0310E62A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0C6DB-4DC8-49F4-892B-252FCE2E5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0B23B-47AC-499E-AF13-BD57A10B255D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25169-BA05-4AA1-8407-3EA0CBCCA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F3A88-340B-46A7-B577-D2C801D1728D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39603-C0EC-4F00-9F8E-87B741C7E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C1881E-B1B8-4976-8080-DC6447A98990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327CCD-8BDF-476D-AA07-FCCE68F65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6425"/>
            <a:ext cx="9144000" cy="5878532"/>
          </a:xfrm>
        </p:spPr>
        <p:txBody>
          <a:bodyPr rtlCol="0" anchor="t" anchorCtr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WEBSTER PRESBYTERIAN CHURCH 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2020 EOY Summary</a:t>
            </a:r>
            <a:b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&amp;</a:t>
            </a: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2021 Budget Recommendation to Session </a:t>
            </a:r>
            <a:b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by Finance Team</a:t>
            </a:r>
            <a:b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J. Spivey/Treasurer</a:t>
            </a:r>
            <a:b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br>
              <a:rPr lang="en-US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3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76200" y="5486400"/>
            <a:ext cx="9144000" cy="707886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January 26, 2021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943" y="304800"/>
            <a:ext cx="8186057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93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Motion from S&amp;F Committee to set the 2021 WPC budget at $615,000.00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698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0"/>
            <a:ext cx="8229600" cy="1143000"/>
          </a:xfrm>
        </p:spPr>
        <p:txBody>
          <a:bodyPr/>
          <a:lstStyle/>
          <a:p>
            <a:r>
              <a:rPr lang="en-US" b="1" u="sng" dirty="0" smtClean="0"/>
              <a:t>2020 </a:t>
            </a:r>
            <a:r>
              <a:rPr lang="en-US" b="1" u="sng" dirty="0" smtClean="0"/>
              <a:t>End of Year Summary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41950"/>
          </a:xfrm>
        </p:spPr>
        <p:txBody>
          <a:bodyPr>
            <a:normAutofit/>
          </a:bodyPr>
          <a:lstStyle/>
          <a:p>
            <a:r>
              <a:rPr lang="en-US" b="1" dirty="0" smtClean="0"/>
              <a:t>Income = </a:t>
            </a:r>
            <a:r>
              <a:rPr lang="en-US" b="1" dirty="0"/>
              <a:t> $</a:t>
            </a:r>
            <a:r>
              <a:rPr lang="en-US" b="1" dirty="0" smtClean="0"/>
              <a:t>617,155.11</a:t>
            </a:r>
            <a:endParaRPr lang="en-US" b="1" dirty="0"/>
          </a:p>
          <a:p>
            <a:r>
              <a:rPr lang="en-US" b="1" dirty="0" smtClean="0"/>
              <a:t>Outlays = </a:t>
            </a:r>
            <a:r>
              <a:rPr lang="en-US" b="1" dirty="0"/>
              <a:t> </a:t>
            </a:r>
            <a:r>
              <a:rPr lang="en-US" b="1" dirty="0" smtClean="0"/>
              <a:t>$567,520.44 </a:t>
            </a:r>
            <a:endParaRPr lang="en-US" b="1" dirty="0"/>
          </a:p>
          <a:p>
            <a:r>
              <a:rPr lang="en-US" b="1" dirty="0" smtClean="0"/>
              <a:t>Net  = $49,634.67 </a:t>
            </a:r>
            <a:endParaRPr lang="en-US" b="1" dirty="0"/>
          </a:p>
          <a:p>
            <a:r>
              <a:rPr lang="en-US" b="1" dirty="0" smtClean="0"/>
              <a:t>Budget was </a:t>
            </a:r>
            <a:r>
              <a:rPr lang="en-US" b="1" dirty="0"/>
              <a:t> $</a:t>
            </a:r>
            <a:r>
              <a:rPr lang="en-US" b="1" dirty="0" smtClean="0"/>
              <a:t>630,000.00 </a:t>
            </a:r>
          </a:p>
          <a:p>
            <a:pPr lvl="1"/>
            <a:r>
              <a:rPr lang="en-US" sz="3200" b="1" dirty="0" smtClean="0"/>
              <a:t>Spending was under budget by </a:t>
            </a:r>
            <a:r>
              <a:rPr lang="en-US" sz="3200" b="1" dirty="0"/>
              <a:t> </a:t>
            </a:r>
            <a:r>
              <a:rPr lang="en-US" sz="3200" b="1" dirty="0" smtClean="0"/>
              <a:t>$62,479.56</a:t>
            </a:r>
          </a:p>
          <a:p>
            <a:pPr lvl="1"/>
            <a:r>
              <a:rPr lang="en-US" sz="3200" b="1" dirty="0" smtClean="0"/>
              <a:t>Giving was under </a:t>
            </a:r>
            <a:r>
              <a:rPr lang="en-US" sz="3200" b="1" dirty="0"/>
              <a:t>by  </a:t>
            </a:r>
            <a:r>
              <a:rPr lang="en-US" sz="3200" b="1" dirty="0" smtClean="0"/>
              <a:t>$12,844.89 </a:t>
            </a:r>
            <a:endParaRPr lang="en-US" sz="3200" b="1" dirty="0"/>
          </a:p>
          <a:p>
            <a:pPr lvl="1"/>
            <a:endParaRPr lang="en-US" sz="4800" b="1" dirty="0" smtClean="0"/>
          </a:p>
          <a:p>
            <a:pPr lvl="1"/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56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2020 Budget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Areas that significantly underspent due to COVID-19 uncertainty</a:t>
            </a:r>
          </a:p>
          <a:p>
            <a:pPr lvl="1"/>
            <a:r>
              <a:rPr lang="en-US" dirty="0" smtClean="0"/>
              <a:t>Mission ($18,305.75)</a:t>
            </a:r>
          </a:p>
          <a:p>
            <a:pPr lvl="1"/>
            <a:r>
              <a:rPr lang="en-US" dirty="0" smtClean="0"/>
              <a:t>Campus Management </a:t>
            </a:r>
            <a:r>
              <a:rPr lang="en-US" dirty="0" smtClean="0"/>
              <a:t>($24,293.26 </a:t>
            </a:r>
            <a:r>
              <a:rPr lang="en-US" dirty="0"/>
              <a:t>)</a:t>
            </a:r>
            <a:endParaRPr lang="en-US" dirty="0" smtClean="0"/>
          </a:p>
          <a:p>
            <a:pPr lvl="1"/>
            <a:r>
              <a:rPr lang="en-US" dirty="0" smtClean="0"/>
              <a:t>Worship &amp; Music ($9,436.22)</a:t>
            </a:r>
          </a:p>
          <a:p>
            <a:pPr lvl="1"/>
            <a:endParaRPr lang="en-US" dirty="0"/>
          </a:p>
          <a:p>
            <a:r>
              <a:rPr lang="en-US" dirty="0"/>
              <a:t>Those 3 areas totaled $52, 035.23 of the $62,479.56 less than budgeted amount.  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497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smtClean="0"/>
              <a:t>WPC Budget Summary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864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2016 Budget was </a:t>
            </a:r>
            <a:r>
              <a:rPr lang="en-US" dirty="0"/>
              <a:t>$</a:t>
            </a:r>
            <a:r>
              <a:rPr lang="en-US" dirty="0" smtClean="0"/>
              <a:t>660,651.17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2017 Budget was $634,000.00</a:t>
            </a:r>
          </a:p>
          <a:p>
            <a:pPr>
              <a:defRPr/>
            </a:pPr>
            <a:r>
              <a:rPr lang="en-US" dirty="0" smtClean="0"/>
              <a:t>2018 Budget was $656,000.00  </a:t>
            </a:r>
          </a:p>
          <a:p>
            <a:pPr>
              <a:defRPr/>
            </a:pPr>
            <a:r>
              <a:rPr lang="en-US" dirty="0" smtClean="0"/>
              <a:t>2019 Budget was $608,120.00</a:t>
            </a:r>
          </a:p>
          <a:p>
            <a:pPr>
              <a:defRPr/>
            </a:pPr>
            <a:r>
              <a:rPr lang="en-US" dirty="0" smtClean="0"/>
              <a:t>2020 Budget was $630,000.00</a:t>
            </a: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2018-2020 3yr giving Average is </a:t>
            </a:r>
            <a:r>
              <a:rPr lang="en-US" b="1" u="sng" dirty="0"/>
              <a:t>  $624,690.21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2021 budget should not be set higher than the 3 </a:t>
            </a:r>
            <a:r>
              <a:rPr lang="en-US" dirty="0" err="1" smtClean="0"/>
              <a:t>yr</a:t>
            </a:r>
            <a:r>
              <a:rPr lang="en-US" dirty="0" smtClean="0"/>
              <a:t> giving average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2019 &amp; 2020 Giving was 617K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800" u="sng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1F7E73-9312-4F77-82B0-1B8E5B21FE68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74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Past Revenues/Expenses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3581400" y="4983162"/>
            <a:ext cx="1981200" cy="15557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949583"/>
            <a:ext cx="7332778" cy="543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23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418" y="138762"/>
            <a:ext cx="8229600" cy="792162"/>
          </a:xfrm>
        </p:spPr>
        <p:txBody>
          <a:bodyPr/>
          <a:lstStyle/>
          <a:p>
            <a:r>
              <a:rPr lang="en-US" sz="3200" dirty="0" smtClean="0"/>
              <a:t>2021 Budget Recommendation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03215"/>
            <a:ext cx="8229600" cy="5453135"/>
          </a:xfrm>
        </p:spPr>
        <p:txBody>
          <a:bodyPr/>
          <a:lstStyle/>
          <a:p>
            <a:pPr marL="0" indent="0">
              <a:spcAft>
                <a:spcPts val="400"/>
              </a:spcAft>
              <a:buNone/>
            </a:pPr>
            <a:r>
              <a:rPr lang="en-US" sz="2400" b="1" u="sng" dirty="0" smtClean="0"/>
              <a:t>S&amp;F Committee voted to recommend </a:t>
            </a:r>
            <a:r>
              <a:rPr lang="en-US" sz="2400" b="1" u="sng" dirty="0"/>
              <a:t>a </a:t>
            </a:r>
            <a:r>
              <a:rPr lang="en-US" sz="2400" b="1" u="sng" dirty="0" smtClean="0"/>
              <a:t>2021 </a:t>
            </a:r>
            <a:r>
              <a:rPr lang="en-US" sz="2400" b="1" u="sng" dirty="0"/>
              <a:t>budget of $</a:t>
            </a:r>
            <a:r>
              <a:rPr lang="en-US" sz="2400" b="1" dirty="0" smtClean="0"/>
              <a:t>615,000.00     </a:t>
            </a:r>
            <a:r>
              <a:rPr lang="en-US" sz="2400" dirty="0" smtClean="0"/>
              <a:t>Rationale </a:t>
            </a:r>
            <a:r>
              <a:rPr lang="en-US" sz="2400" dirty="0"/>
              <a:t>is as follows:</a:t>
            </a:r>
          </a:p>
          <a:p>
            <a:pPr lvl="0">
              <a:spcAft>
                <a:spcPts val="400"/>
              </a:spcAft>
            </a:pPr>
            <a:r>
              <a:rPr lang="en-US" sz="2400" dirty="0" smtClean="0"/>
              <a:t>We </a:t>
            </a:r>
            <a:r>
              <a:rPr lang="en-US" sz="2400" dirty="0"/>
              <a:t>have struggled the last 2 years to keep our operating account positive, </a:t>
            </a:r>
            <a:r>
              <a:rPr lang="en-US" sz="2400" dirty="0" smtClean="0"/>
              <a:t>we carry negative balances in given months throughout the year.</a:t>
            </a:r>
          </a:p>
          <a:p>
            <a:pPr lvl="0">
              <a:spcAft>
                <a:spcPts val="400"/>
              </a:spcAft>
            </a:pPr>
            <a:r>
              <a:rPr lang="en-US" sz="2400" dirty="0" smtClean="0"/>
              <a:t>Only </a:t>
            </a:r>
            <a:r>
              <a:rPr lang="en-US" sz="2400" dirty="0"/>
              <a:t>an aggressive asking communication has resulting in the operating account being positive for </a:t>
            </a:r>
            <a:r>
              <a:rPr lang="en-US" sz="2400" dirty="0" smtClean="0"/>
              <a:t>Nov/Dec </a:t>
            </a:r>
            <a:r>
              <a:rPr lang="en-US" sz="2400" dirty="0"/>
              <a:t>and the year. </a:t>
            </a:r>
            <a:endParaRPr lang="en-US" sz="2400" dirty="0" smtClean="0"/>
          </a:p>
          <a:p>
            <a:pPr lvl="0">
              <a:spcAft>
                <a:spcPts val="400"/>
              </a:spcAft>
            </a:pPr>
            <a:r>
              <a:rPr lang="en-US" sz="2400" dirty="0" smtClean="0"/>
              <a:t>COVID-19 still puts us at some risk for income. </a:t>
            </a:r>
          </a:p>
          <a:p>
            <a:pPr lvl="0">
              <a:spcAft>
                <a:spcPts val="400"/>
              </a:spcAft>
            </a:pPr>
            <a:r>
              <a:rPr lang="en-US" sz="2400" dirty="0" smtClean="0"/>
              <a:t>At 615k</a:t>
            </a:r>
            <a:r>
              <a:rPr lang="en-US" sz="2400" dirty="0"/>
              <a:t>, it’s </a:t>
            </a:r>
            <a:r>
              <a:rPr lang="en-US" sz="2400" dirty="0" smtClean="0"/>
              <a:t>a giving number slightly under the giving for 2019 and 2020 (617k)</a:t>
            </a:r>
            <a:endParaRPr lang="en-US" sz="2400" dirty="0"/>
          </a:p>
          <a:p>
            <a:pPr lvl="0">
              <a:spcAft>
                <a:spcPts val="400"/>
              </a:spcAft>
            </a:pPr>
            <a:r>
              <a:rPr lang="en-US" sz="2400" dirty="0"/>
              <a:t>Personnel costs are </a:t>
            </a:r>
            <a:r>
              <a:rPr lang="en-US" sz="2400" dirty="0" smtClean="0"/>
              <a:t>lower </a:t>
            </a:r>
            <a:r>
              <a:rPr lang="en-US" sz="2400" dirty="0"/>
              <a:t>this year due to a </a:t>
            </a:r>
            <a:r>
              <a:rPr lang="en-US" sz="2400" dirty="0" smtClean="0"/>
              <a:t>half year AP</a:t>
            </a:r>
            <a:r>
              <a:rPr lang="en-US" sz="2400" dirty="0"/>
              <a:t>.  If we return to a full staff in the future we will need to account for that and not have a large year to year increase.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90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42900" y="152400"/>
            <a:ext cx="8153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u="sng" dirty="0" smtClean="0"/>
              <a:t>2021 Budget Changes by Committee</a:t>
            </a:r>
            <a:endParaRPr lang="en-US" sz="28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2400" y="946484"/>
            <a:ext cx="8839200" cy="5638800"/>
          </a:xfrm>
        </p:spPr>
        <p:txBody>
          <a:bodyPr>
            <a:normAutofit fontScale="25000" lnSpcReduction="20000"/>
          </a:bodyPr>
          <a:lstStyle/>
          <a:p>
            <a:pPr eaLnBrk="1" hangingPunct="1"/>
            <a:endParaRPr lang="en-US" sz="2400" dirty="0" smtClean="0"/>
          </a:p>
          <a:p>
            <a:r>
              <a:rPr lang="en-US" sz="9600" dirty="0" smtClean="0">
                <a:latin typeface="Calibri" panose="020F0502020204030204" pitchFamily="34" charset="0"/>
              </a:rPr>
              <a:t>Admin/Personnel - $~5200.00 decrease overall (AP half year savings)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Campus Management -  $5100 decrease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Utility decrease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Maintenance decrease from 2020, but still increase from 2019 and Capital Campaign balance at 68k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Care – $500.00 increase</a:t>
            </a:r>
            <a:endParaRPr lang="en-US" sz="9600" dirty="0" smtClean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Mental Health Counseling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9600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Earth Care added </a:t>
            </a:r>
            <a:r>
              <a:rPr lang="en-US" sz="10000" dirty="0">
                <a:latin typeface="Calibri" panose="020F0502020204030204" pitchFamily="34" charset="0"/>
              </a:rPr>
              <a:t>– </a:t>
            </a:r>
            <a:r>
              <a:rPr lang="en-US" sz="10000" dirty="0" smtClean="0">
                <a:latin typeface="Calibri" panose="020F0502020204030204" pitchFamily="34" charset="0"/>
              </a:rPr>
              <a:t>$300.00 </a:t>
            </a:r>
            <a:r>
              <a:rPr lang="en-US" sz="10000" dirty="0">
                <a:latin typeface="Calibri" panose="020F0502020204030204" pitchFamily="34" charset="0"/>
              </a:rPr>
              <a:t>increase</a:t>
            </a:r>
            <a:endParaRPr lang="en-US" sz="9200" dirty="0">
              <a:latin typeface="Calibri" panose="020F050202020403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US" sz="96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 marL="0" lvl="1" indent="0">
              <a:buNone/>
            </a:pPr>
            <a:r>
              <a:rPr lang="en-US" sz="8000" dirty="0" smtClean="0">
                <a:latin typeface="Calibri" panose="020F0502020204030204" pitchFamily="34" charset="0"/>
              </a:rPr>
              <a:t> </a:t>
            </a:r>
          </a:p>
          <a:p>
            <a:pPr eaLnBrk="1" hangingPunct="1"/>
            <a:endParaRPr lang="en-US" sz="5500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23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42900" y="152400"/>
            <a:ext cx="8153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u="sng" dirty="0" smtClean="0"/>
              <a:t>2021 Proposed Budget Changes by Committee</a:t>
            </a:r>
            <a:endParaRPr lang="en-US" sz="28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2400" y="946484"/>
            <a:ext cx="8839200" cy="5638800"/>
          </a:xfrm>
        </p:spPr>
        <p:txBody>
          <a:bodyPr>
            <a:normAutofit fontScale="25000" lnSpcReduction="20000"/>
          </a:bodyPr>
          <a:lstStyle/>
          <a:p>
            <a:pPr eaLnBrk="1" hangingPunct="1"/>
            <a:endParaRPr lang="en-US" sz="2400" dirty="0" smtClean="0"/>
          </a:p>
          <a:p>
            <a:pPr lvl="0">
              <a:spcBef>
                <a:spcPts val="0"/>
              </a:spcBef>
            </a:pPr>
            <a:r>
              <a:rPr lang="en-US" sz="10000" dirty="0">
                <a:solidFill>
                  <a:prstClr val="black"/>
                </a:solidFill>
                <a:latin typeface="Calibri" panose="020F0502020204030204" pitchFamily="34" charset="0"/>
              </a:rPr>
              <a:t>Mission - </a:t>
            </a:r>
            <a:r>
              <a:rPr lang="en-US" sz="10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$10000.00 decrease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solidFill>
                  <a:prstClr val="black"/>
                </a:solidFill>
                <a:latin typeface="Calibri" panose="020F0502020204030204" pitchFamily="34" charset="0"/>
              </a:rPr>
              <a:t>Mission giving outside of operating account &gt;50k</a:t>
            </a:r>
            <a:endParaRPr lang="en-US" sz="96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sz="9600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Nurture  - $4800.00 decrease </a:t>
            </a:r>
          </a:p>
          <a:p>
            <a:pPr lvl="1">
              <a:spcBef>
                <a:spcPts val="0"/>
              </a:spcBef>
            </a:pPr>
            <a:r>
              <a:rPr lang="en-US" sz="9600" dirty="0">
                <a:latin typeface="Calibri" panose="020F0502020204030204" pitchFamily="34" charset="0"/>
              </a:rPr>
              <a:t>S</a:t>
            </a:r>
            <a:r>
              <a:rPr lang="en-US" sz="9600" dirty="0" smtClean="0">
                <a:latin typeface="Calibri" panose="020F0502020204030204" pitchFamily="34" charset="0"/>
              </a:rPr>
              <a:t>et to 2020 actual</a:t>
            </a:r>
          </a:p>
          <a:p>
            <a:pPr>
              <a:spcBef>
                <a:spcPts val="0"/>
              </a:spcBef>
            </a:pPr>
            <a:endParaRPr lang="en-US" sz="10000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Stewardship &amp; Finance – $9000.00 increase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Insurance rates increase</a:t>
            </a:r>
          </a:p>
          <a:p>
            <a:pPr>
              <a:spcBef>
                <a:spcPts val="0"/>
              </a:spcBef>
            </a:pPr>
            <a:endParaRPr lang="en-US" sz="10000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Worship/Music </a:t>
            </a:r>
            <a:r>
              <a:rPr lang="en-US" sz="10000" dirty="0">
                <a:latin typeface="Calibri" panose="020F0502020204030204" pitchFamily="34" charset="0"/>
              </a:rPr>
              <a:t>-  </a:t>
            </a:r>
            <a:r>
              <a:rPr lang="en-US" sz="10000" dirty="0" smtClean="0">
                <a:latin typeface="Calibri" panose="020F0502020204030204" pitchFamily="34" charset="0"/>
              </a:rPr>
              <a:t>$4100.00 increase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AV scholars added</a:t>
            </a:r>
            <a:endParaRPr lang="en-US" sz="96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en-US" sz="10000" dirty="0" smtClean="0">
              <a:latin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sz="96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 marL="0" lvl="1" indent="0">
              <a:buNone/>
            </a:pPr>
            <a:r>
              <a:rPr lang="en-US" sz="8000" dirty="0" smtClean="0">
                <a:latin typeface="Calibri" panose="020F0502020204030204" pitchFamily="34" charset="0"/>
              </a:rPr>
              <a:t> </a:t>
            </a:r>
          </a:p>
          <a:p>
            <a:pPr eaLnBrk="1" hangingPunct="1"/>
            <a:endParaRPr lang="en-US" sz="5500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94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2021 Budget 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300569"/>
            <a:ext cx="6141967" cy="490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280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3016</TotalTime>
  <Words>403</Words>
  <Application>Microsoft Office PowerPoint</Application>
  <PresentationFormat>On-screen Show (4:3)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Verdana</vt:lpstr>
      <vt:lpstr>Office Theme</vt:lpstr>
      <vt:lpstr>WEBSTER PRESBYTERIAN CHURCH   2020 EOY Summary &amp; 2021 Budget Recommendation to Session  by Finance Team  J. Spivey/Treasurer    </vt:lpstr>
      <vt:lpstr>2020 End of Year Summary</vt:lpstr>
      <vt:lpstr>2020 Budget Details</vt:lpstr>
      <vt:lpstr>WPC Budget Summary</vt:lpstr>
      <vt:lpstr>Past Revenues/Expenses</vt:lpstr>
      <vt:lpstr>2021 Budget Recommendation</vt:lpstr>
      <vt:lpstr>2021 Budget Changes by Committee</vt:lpstr>
      <vt:lpstr>2021 Proposed Budget Changes by Committee</vt:lpstr>
      <vt:lpstr>2021 Budget Summary</vt:lpstr>
      <vt:lpstr>PowerPoint Presentation</vt:lpstr>
      <vt:lpstr>Vote</vt:lpstr>
    </vt:vector>
  </TitlesOfParts>
  <Company>NASA/ODIN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WEBSTER PRESBYTERIAN CHURCH  Annual Meeting of the Congregation January 16, 2011</dc:title>
  <dc:creator>jimmy spivey</dc:creator>
  <cp:lastModifiedBy>Jimmy L. Spivey</cp:lastModifiedBy>
  <cp:revision>157</cp:revision>
  <cp:lastPrinted>2020-01-10T00:42:12Z</cp:lastPrinted>
  <dcterms:created xsi:type="dcterms:W3CDTF">2011-01-13T18:13:07Z</dcterms:created>
  <dcterms:modified xsi:type="dcterms:W3CDTF">2021-01-27T03:04:58Z</dcterms:modified>
</cp:coreProperties>
</file>