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6" r:id="rId2"/>
    <p:sldId id="291" r:id="rId3"/>
    <p:sldId id="301" r:id="rId4"/>
    <p:sldId id="300" r:id="rId5"/>
    <p:sldId id="303" r:id="rId6"/>
    <p:sldId id="302" r:id="rId7"/>
    <p:sldId id="310" r:id="rId8"/>
    <p:sldId id="304" r:id="rId9"/>
    <p:sldId id="308" r:id="rId10"/>
    <p:sldId id="306" r:id="rId11"/>
    <p:sldId id="311" r:id="rId1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92" d="100"/>
          <a:sy n="92" d="100"/>
        </p:scale>
        <p:origin x="1428"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2" tIns="46586" rIns="93172"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200"/>
            </a:lvl1pPr>
          </a:lstStyle>
          <a:p>
            <a:fld id="{A7DE27C1-DC2C-42EE-8CAB-2F540684B65F}" type="datetimeFigureOut">
              <a:rPr lang="en-US" smtClean="0"/>
              <a:pPr/>
              <a:t>1/22/2020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72" tIns="46586" rIns="93172"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200"/>
            </a:lvl1pPr>
          </a:lstStyle>
          <a:p>
            <a:fld id="{CCE10A85-B9BF-4A66-BC0E-0C32389C67F2}" type="slidenum">
              <a:rPr lang="en-US" smtClean="0"/>
              <a:pPr/>
              <a:t>‹#›</a:t>
            </a:fld>
            <a:endParaRPr lang="en-US"/>
          </a:p>
        </p:txBody>
      </p:sp>
    </p:spTree>
    <p:extLst>
      <p:ext uri="{BB962C8B-B14F-4D97-AF65-F5344CB8AC3E}">
        <p14:creationId xmlns:p14="http://schemas.microsoft.com/office/powerpoint/2010/main" val="2428221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00F6C71-E2CC-415D-BAC8-1CB634A1B3FC}" type="datetime1">
              <a:rPr lang="en-US" smtClean="0"/>
              <a:pPr>
                <a:defRPr/>
              </a:pPr>
              <a:t>1/22/2020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954F6B9-5024-405D-894B-20085423990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9083391-A5A2-4ABC-B421-6ACCBDC7A82C}" type="datetime1">
              <a:rPr lang="en-US" smtClean="0"/>
              <a:pPr>
                <a:defRPr/>
              </a:pPr>
              <a:t>1/22/2020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146267-1963-4268-B580-D93B9F78FFE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BBFE9FB-46E6-41A8-8837-1CA38C441E6B}" type="datetime1">
              <a:rPr lang="en-US" smtClean="0"/>
              <a:pPr>
                <a:defRPr/>
              </a:pPr>
              <a:t>1/22/2020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47B4FC-13A2-4461-934E-C3391BCFD75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2C95BAE-833B-4D39-B475-38647634C216}" type="datetime1">
              <a:rPr lang="en-US" smtClean="0"/>
              <a:pPr>
                <a:defRPr/>
              </a:pPr>
              <a:t>1/22/2020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F04B6CF-E992-4B7B-894F-5853B2F0AD2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E172882-E7B3-493F-92F6-9E6C00B545F2}" type="datetime1">
              <a:rPr lang="en-US" smtClean="0"/>
              <a:pPr>
                <a:defRPr/>
              </a:pPr>
              <a:t>1/22/2020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99E4DBE-9A43-43EA-BF6F-62F943747CE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39FE24F-7834-47F5-A94B-9E1641832306}" type="datetime1">
              <a:rPr lang="en-US" smtClean="0"/>
              <a:pPr>
                <a:defRPr/>
              </a:pPr>
              <a:t>1/22/2020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1C0A055-280C-4827-9104-46FA312A66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AF97394-5C27-4134-8764-077035C4DF91}" type="datetime1">
              <a:rPr lang="en-US" smtClean="0"/>
              <a:pPr>
                <a:defRPr/>
              </a:pPr>
              <a:t>1/22/2020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A9539FF-F841-4B32-A15A-0C74ED8CB17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5916A20-90F7-4D52-BD37-2CBDC4B75DA1}" type="datetime1">
              <a:rPr lang="en-US" smtClean="0"/>
              <a:pPr>
                <a:defRPr/>
              </a:pPr>
              <a:t>1/22/2020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68AC37-2E57-4E0F-B602-390D1EDA661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87E9B1D-0279-4E0A-9532-657F0310E62A}" type="datetime1">
              <a:rPr lang="en-US" smtClean="0"/>
              <a:pPr>
                <a:defRPr/>
              </a:pPr>
              <a:t>1/22/2020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DD0C6DB-4DC8-49F4-892B-252FCE2E54B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530B23B-47AC-499E-AF13-BD57A10B255D}" type="datetime1">
              <a:rPr lang="en-US" smtClean="0"/>
              <a:pPr>
                <a:defRPr/>
              </a:pPr>
              <a:t>1/22/2020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6C25169-BA05-4AA1-8407-3EA0CBCCAEE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FFF3A88-340B-46A7-B577-D2C801D1728D}" type="datetime1">
              <a:rPr lang="en-US" smtClean="0"/>
              <a:pPr>
                <a:defRPr/>
              </a:pPr>
              <a:t>1/22/2020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8739603-C0EC-4F00-9F8E-87B741C7EFF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EC1881E-B1B8-4976-8080-DC6447A98990}" type="datetime1">
              <a:rPr lang="en-US" smtClean="0"/>
              <a:pPr>
                <a:defRPr/>
              </a:pPr>
              <a:t>1/22/2020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2327CCD-8BDF-476D-AA07-FCCE68F6576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06425"/>
            <a:ext cx="9144000" cy="6001643"/>
          </a:xfrm>
        </p:spPr>
        <p:txBody>
          <a:bodyPr rtlCol="0" anchor="t" anchorCtr="0">
            <a:spAutoFit/>
          </a:bodyPr>
          <a:lstStyle/>
          <a:p>
            <a:pPr eaLnBrk="1" fontAlgn="auto" hangingPunct="1">
              <a:spcAft>
                <a:spcPts val="0"/>
              </a:spcAft>
              <a:defRPr/>
            </a:pPr>
            <a:r>
              <a:rPr lang="en-US" sz="4800" b="1" dirty="0" smtClean="0">
                <a:latin typeface="Verdana" pitchFamily="34" charset="0"/>
                <a:ea typeface="Verdana" pitchFamily="34" charset="0"/>
                <a:cs typeface="Verdana" pitchFamily="34" charset="0"/>
              </a:rPr>
              <a:t>WEBSTER PRESBYTERIAN CHURCH </a:t>
            </a:r>
            <a:r>
              <a:rPr lang="en-US" b="1" dirty="0" smtClean="0">
                <a:latin typeface="Verdana" pitchFamily="34" charset="0"/>
                <a:ea typeface="Verdana" pitchFamily="34" charset="0"/>
                <a:cs typeface="Verdana" pitchFamily="34" charset="0"/>
              </a:rPr>
              <a:t/>
            </a:r>
            <a:br>
              <a:rPr lang="en-US" b="1" dirty="0" smtClean="0">
                <a:latin typeface="Verdana" pitchFamily="34" charset="0"/>
                <a:ea typeface="Verdana" pitchFamily="34" charset="0"/>
                <a:cs typeface="Verdana" pitchFamily="34" charset="0"/>
              </a:rPr>
            </a:br>
            <a:r>
              <a:rPr lang="en-US" sz="3200" dirty="0" smtClean="0">
                <a:latin typeface="Verdana" pitchFamily="34" charset="0"/>
                <a:ea typeface="Verdana" pitchFamily="34" charset="0"/>
                <a:cs typeface="Verdana" pitchFamily="34" charset="0"/>
              </a:rPr>
              <a:t/>
            </a:r>
            <a:br>
              <a:rPr lang="en-US" sz="3200" dirty="0" smtClean="0">
                <a:latin typeface="Verdana" pitchFamily="34" charset="0"/>
                <a:ea typeface="Verdana" pitchFamily="34" charset="0"/>
                <a:cs typeface="Verdana" pitchFamily="34" charset="0"/>
              </a:rPr>
            </a:br>
            <a:r>
              <a:rPr lang="en-US" sz="3200" b="1" dirty="0" smtClean="0">
                <a:latin typeface="Verdana" pitchFamily="34" charset="0"/>
                <a:ea typeface="Verdana" pitchFamily="34" charset="0"/>
                <a:cs typeface="Verdana" pitchFamily="34" charset="0"/>
              </a:rPr>
              <a:t>2019 EOY Summary</a:t>
            </a:r>
            <a:br>
              <a:rPr lang="en-US" sz="3200" b="1" dirty="0" smtClean="0">
                <a:latin typeface="Verdana" pitchFamily="34" charset="0"/>
                <a:ea typeface="Verdana" pitchFamily="34" charset="0"/>
                <a:cs typeface="Verdana" pitchFamily="34" charset="0"/>
              </a:rPr>
            </a:br>
            <a:r>
              <a:rPr lang="en-US" sz="3200" b="1" dirty="0">
                <a:latin typeface="Verdana" pitchFamily="34" charset="0"/>
                <a:ea typeface="Verdana" pitchFamily="34" charset="0"/>
                <a:cs typeface="Verdana" pitchFamily="34" charset="0"/>
              </a:rPr>
              <a:t>&amp;</a:t>
            </a:r>
            <a:r>
              <a:rPr lang="en-US" sz="3200" b="1" dirty="0" smtClean="0">
                <a:latin typeface="Verdana" pitchFamily="34" charset="0"/>
                <a:ea typeface="Verdana" pitchFamily="34" charset="0"/>
                <a:cs typeface="Verdana" pitchFamily="34" charset="0"/>
              </a:rPr>
              <a:t/>
            </a:r>
            <a:br>
              <a:rPr lang="en-US" sz="3200" b="1" dirty="0" smtClean="0">
                <a:latin typeface="Verdana" pitchFamily="34" charset="0"/>
                <a:ea typeface="Verdana" pitchFamily="34" charset="0"/>
                <a:cs typeface="Verdana" pitchFamily="34" charset="0"/>
              </a:rPr>
            </a:br>
            <a:r>
              <a:rPr lang="en-US" sz="3200" b="1" dirty="0" smtClean="0">
                <a:latin typeface="Verdana" pitchFamily="34" charset="0"/>
                <a:ea typeface="Verdana" pitchFamily="34" charset="0"/>
                <a:cs typeface="Verdana" pitchFamily="34" charset="0"/>
              </a:rPr>
              <a:t>2020 Budget Recommendation to Session</a:t>
            </a:r>
            <a:br>
              <a:rPr lang="en-US" sz="3200" b="1" dirty="0" smtClean="0">
                <a:latin typeface="Verdana" pitchFamily="34" charset="0"/>
                <a:ea typeface="Verdana" pitchFamily="34" charset="0"/>
                <a:cs typeface="Verdana" pitchFamily="34" charset="0"/>
              </a:rPr>
            </a:br>
            <a:r>
              <a:rPr lang="en-US" sz="3200" b="1" dirty="0" smtClean="0">
                <a:latin typeface="Verdana" pitchFamily="34" charset="0"/>
                <a:ea typeface="Verdana" pitchFamily="34" charset="0"/>
                <a:cs typeface="Verdana" pitchFamily="34" charset="0"/>
              </a:rPr>
              <a:t>J. Spivey/Treasurer</a:t>
            </a:r>
            <a:br>
              <a:rPr lang="en-US" sz="3200" b="1" dirty="0" smtClean="0">
                <a:latin typeface="Verdana" pitchFamily="34" charset="0"/>
                <a:ea typeface="Verdana" pitchFamily="34" charset="0"/>
                <a:cs typeface="Verdana" pitchFamily="34" charset="0"/>
              </a:rPr>
            </a:br>
            <a:r>
              <a:rPr lang="en-US" sz="3200" b="1" dirty="0">
                <a:latin typeface="Verdana" pitchFamily="34" charset="0"/>
                <a:ea typeface="Verdana" pitchFamily="34" charset="0"/>
                <a:cs typeface="Verdana" pitchFamily="34" charset="0"/>
              </a:rPr>
              <a:t/>
            </a:r>
            <a:br>
              <a:rPr lang="en-US" sz="3200" b="1" dirty="0">
                <a:latin typeface="Verdana" pitchFamily="34" charset="0"/>
                <a:ea typeface="Verdana" pitchFamily="34" charset="0"/>
                <a:cs typeface="Verdana" pitchFamily="34" charset="0"/>
              </a:rPr>
            </a:br>
            <a:r>
              <a:rPr lang="en-US" sz="3200" b="1" dirty="0" smtClean="0">
                <a:latin typeface="Verdana" pitchFamily="34" charset="0"/>
                <a:ea typeface="Verdana" pitchFamily="34" charset="0"/>
                <a:cs typeface="Verdana" pitchFamily="34" charset="0"/>
              </a:rPr>
              <a:t> </a:t>
            </a:r>
            <a:br>
              <a:rPr lang="en-US" sz="3200" b="1" dirty="0" smtClean="0">
                <a:latin typeface="Verdana" pitchFamily="34" charset="0"/>
                <a:ea typeface="Verdana" pitchFamily="34" charset="0"/>
                <a:cs typeface="Verdana" pitchFamily="34" charset="0"/>
              </a:rPr>
            </a:br>
            <a:endParaRPr lang="en-US" sz="3200" dirty="0" smtClean="0">
              <a:latin typeface="Verdana" pitchFamily="34" charset="0"/>
              <a:ea typeface="Verdana" pitchFamily="34" charset="0"/>
              <a:cs typeface="Verdana" pitchFamily="34" charset="0"/>
            </a:endParaRPr>
          </a:p>
        </p:txBody>
      </p:sp>
      <p:sp>
        <p:nvSpPr>
          <p:cNvPr id="3" name="Subtitle 2"/>
          <p:cNvSpPr>
            <a:spLocks noGrp="1"/>
          </p:cNvSpPr>
          <p:nvPr>
            <p:ph type="subTitle" idx="1"/>
          </p:nvPr>
        </p:nvSpPr>
        <p:spPr>
          <a:xfrm>
            <a:off x="-76200" y="5486400"/>
            <a:ext cx="9144000" cy="707886"/>
          </a:xfrm>
        </p:spPr>
        <p:txBody>
          <a:bodyPr rtlCol="0">
            <a:spAutoFit/>
          </a:bodyPr>
          <a:lstStyle/>
          <a:p>
            <a:pPr eaLnBrk="1" fontAlgn="auto" hangingPunct="1">
              <a:spcAft>
                <a:spcPts val="0"/>
              </a:spcAft>
              <a:defRPr/>
            </a:pPr>
            <a:r>
              <a:rPr lang="en-US" sz="4000" b="1" dirty="0" smtClean="0">
                <a:solidFill>
                  <a:schemeClr val="tx1"/>
                </a:solidFill>
                <a:latin typeface="Verdana" pitchFamily="34" charset="0"/>
                <a:ea typeface="Verdana" pitchFamily="34" charset="0"/>
                <a:cs typeface="Verdana" pitchFamily="34" charset="0"/>
              </a:rPr>
              <a:t>January </a:t>
            </a:r>
            <a:r>
              <a:rPr lang="en-US" sz="4000" b="1" dirty="0" smtClean="0">
                <a:solidFill>
                  <a:schemeClr val="tx1"/>
                </a:solidFill>
                <a:latin typeface="Verdana" pitchFamily="34" charset="0"/>
                <a:ea typeface="Verdana" pitchFamily="34" charset="0"/>
                <a:cs typeface="Verdana" pitchFamily="34" charset="0"/>
              </a:rPr>
              <a:t>28</a:t>
            </a:r>
            <a:r>
              <a:rPr lang="en-US" sz="4000" b="1" dirty="0" smtClean="0">
                <a:solidFill>
                  <a:schemeClr val="tx1"/>
                </a:solidFill>
                <a:latin typeface="Verdana" pitchFamily="34" charset="0"/>
                <a:ea typeface="Verdana" pitchFamily="34" charset="0"/>
                <a:cs typeface="Verdana" pitchFamily="34" charset="0"/>
              </a:rPr>
              <a:t>, </a:t>
            </a:r>
            <a:r>
              <a:rPr lang="en-US" sz="4000" b="1" dirty="0" smtClean="0">
                <a:solidFill>
                  <a:schemeClr val="tx1"/>
                </a:solidFill>
                <a:latin typeface="Verdana" pitchFamily="34" charset="0"/>
                <a:ea typeface="Verdana" pitchFamily="34" charset="0"/>
                <a:cs typeface="Verdana" pitchFamily="34" charset="0"/>
              </a:rPr>
              <a:t>2020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10</a:t>
            </a:fld>
            <a:endParaRPr lang="en-US" dirty="0"/>
          </a:p>
        </p:txBody>
      </p:sp>
      <p:pic>
        <p:nvPicPr>
          <p:cNvPr id="7" name="Picture 6"/>
          <p:cNvPicPr>
            <a:picLocks noChangeAspect="1"/>
          </p:cNvPicPr>
          <p:nvPr/>
        </p:nvPicPr>
        <p:blipFill>
          <a:blip r:embed="rId2"/>
          <a:stretch>
            <a:fillRect/>
          </a:stretch>
        </p:blipFill>
        <p:spPr>
          <a:xfrm>
            <a:off x="142958" y="457200"/>
            <a:ext cx="8543841" cy="5899150"/>
          </a:xfrm>
          <a:prstGeom prst="rect">
            <a:avLst/>
          </a:prstGeom>
        </p:spPr>
      </p:pic>
    </p:spTree>
    <p:extLst>
      <p:ext uri="{BB962C8B-B14F-4D97-AF65-F5344CB8AC3E}">
        <p14:creationId xmlns:p14="http://schemas.microsoft.com/office/powerpoint/2010/main" val="20379321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Vote</a:t>
            </a:r>
            <a:endParaRPr lang="en-US" dirty="0"/>
          </a:p>
        </p:txBody>
      </p:sp>
      <p:sp>
        <p:nvSpPr>
          <p:cNvPr id="3" name="Content Placeholder 2"/>
          <p:cNvSpPr>
            <a:spLocks noGrp="1"/>
          </p:cNvSpPr>
          <p:nvPr>
            <p:ph idx="1"/>
          </p:nvPr>
        </p:nvSpPr>
        <p:spPr/>
        <p:txBody>
          <a:bodyPr/>
          <a:lstStyle/>
          <a:p>
            <a:r>
              <a:rPr lang="en-US" dirty="0" smtClean="0"/>
              <a:t>Motion from S&amp;F Committee to set the 2020 WPC budget at $620,000.00</a:t>
            </a:r>
          </a:p>
          <a:p>
            <a:pPr marL="457200" lvl="1" indent="0">
              <a:buNone/>
            </a:pPr>
            <a:endParaRPr lang="en-US" dirty="0"/>
          </a:p>
        </p:txBody>
      </p:sp>
      <p:sp>
        <p:nvSpPr>
          <p:cNvPr id="4" name="Slide Number Placeholder 3"/>
          <p:cNvSpPr>
            <a:spLocks noGrp="1"/>
          </p:cNvSpPr>
          <p:nvPr>
            <p:ph type="sldNum" sz="quarter" idx="12"/>
          </p:nvPr>
        </p:nvSpPr>
        <p:spPr/>
        <p:txBody>
          <a:bodyPr/>
          <a:lstStyle/>
          <a:p>
            <a:pPr>
              <a:defRPr/>
            </a:pPr>
            <a:fld id="{9F04B6CF-E992-4B7B-894F-5853B2F0AD2D}" type="slidenum">
              <a:rPr lang="en-US" smtClean="0"/>
              <a:pPr>
                <a:defRPr/>
              </a:pPr>
              <a:t>11</a:t>
            </a:fld>
            <a:endParaRPr lang="en-US"/>
          </a:p>
        </p:txBody>
      </p:sp>
    </p:spTree>
    <p:extLst>
      <p:ext uri="{BB962C8B-B14F-4D97-AF65-F5344CB8AC3E}">
        <p14:creationId xmlns:p14="http://schemas.microsoft.com/office/powerpoint/2010/main" val="1538698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
            <a:ext cx="8229600" cy="1143000"/>
          </a:xfrm>
        </p:spPr>
        <p:txBody>
          <a:bodyPr/>
          <a:lstStyle/>
          <a:p>
            <a:r>
              <a:rPr lang="en-US" b="1" u="sng" dirty="0" smtClean="0"/>
              <a:t>2019 End of Year Summary</a:t>
            </a:r>
            <a:endParaRPr lang="en-US" b="1" u="sng" dirty="0"/>
          </a:p>
        </p:txBody>
      </p:sp>
      <p:sp>
        <p:nvSpPr>
          <p:cNvPr id="3" name="Content Placeholder 2"/>
          <p:cNvSpPr>
            <a:spLocks noGrp="1"/>
          </p:cNvSpPr>
          <p:nvPr>
            <p:ph idx="1"/>
          </p:nvPr>
        </p:nvSpPr>
        <p:spPr>
          <a:xfrm>
            <a:off x="457200" y="914400"/>
            <a:ext cx="8229600" cy="5441950"/>
          </a:xfrm>
        </p:spPr>
        <p:txBody>
          <a:bodyPr>
            <a:normAutofit/>
          </a:bodyPr>
          <a:lstStyle/>
          <a:p>
            <a:r>
              <a:rPr lang="en-US" b="1" dirty="0" smtClean="0"/>
              <a:t>Income = </a:t>
            </a:r>
            <a:r>
              <a:rPr lang="en-US" b="1" dirty="0"/>
              <a:t> $617,424.13 </a:t>
            </a:r>
          </a:p>
          <a:p>
            <a:r>
              <a:rPr lang="en-US" b="1" dirty="0" smtClean="0"/>
              <a:t>Outlays = </a:t>
            </a:r>
            <a:r>
              <a:rPr lang="en-US" b="1" dirty="0"/>
              <a:t> $616,135.80 </a:t>
            </a:r>
          </a:p>
          <a:p>
            <a:r>
              <a:rPr lang="en-US" b="1" dirty="0" smtClean="0"/>
              <a:t>Net  = $</a:t>
            </a:r>
            <a:r>
              <a:rPr lang="en-US" b="1" dirty="0"/>
              <a:t>1,288.33 </a:t>
            </a:r>
          </a:p>
          <a:p>
            <a:r>
              <a:rPr lang="en-US" b="1" dirty="0" smtClean="0"/>
              <a:t>Budget was </a:t>
            </a:r>
            <a:r>
              <a:rPr lang="en-US" b="1" dirty="0"/>
              <a:t> $608,120.00 </a:t>
            </a:r>
            <a:endParaRPr lang="en-US" b="1" dirty="0" smtClean="0"/>
          </a:p>
          <a:p>
            <a:pPr lvl="1"/>
            <a:r>
              <a:rPr lang="en-US" sz="3200" b="1" dirty="0" smtClean="0"/>
              <a:t>Spending was over budget by </a:t>
            </a:r>
            <a:r>
              <a:rPr lang="en-US" sz="3200" b="1" dirty="0"/>
              <a:t> </a:t>
            </a:r>
            <a:r>
              <a:rPr lang="en-US" sz="3200" b="1" dirty="0" smtClean="0"/>
              <a:t>$8,015.80</a:t>
            </a:r>
          </a:p>
          <a:p>
            <a:pPr lvl="1"/>
            <a:r>
              <a:rPr lang="en-US" sz="3200" b="1" dirty="0" smtClean="0"/>
              <a:t>Giving was over </a:t>
            </a:r>
            <a:r>
              <a:rPr lang="en-US" sz="3200" b="1" dirty="0"/>
              <a:t>by  $9,304.13 </a:t>
            </a:r>
          </a:p>
          <a:p>
            <a:pPr lvl="1"/>
            <a:endParaRPr lang="en-US" sz="4800" b="1" dirty="0" smtClean="0"/>
          </a:p>
          <a:p>
            <a:pPr lvl="1"/>
            <a:endParaRPr lang="en-US" b="1"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2</a:t>
            </a:fld>
            <a:endParaRPr lang="en-US" dirty="0"/>
          </a:p>
        </p:txBody>
      </p:sp>
    </p:spTree>
    <p:extLst>
      <p:ext uri="{BB962C8B-B14F-4D97-AF65-F5344CB8AC3E}">
        <p14:creationId xmlns:p14="http://schemas.microsoft.com/office/powerpoint/2010/main" val="1824561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2019 Budget Details</a:t>
            </a:r>
            <a:endParaRPr lang="en-US" dirty="0"/>
          </a:p>
        </p:txBody>
      </p:sp>
      <p:sp>
        <p:nvSpPr>
          <p:cNvPr id="3" name="Content Placeholder 2"/>
          <p:cNvSpPr>
            <a:spLocks noGrp="1"/>
          </p:cNvSpPr>
          <p:nvPr>
            <p:ph idx="1"/>
          </p:nvPr>
        </p:nvSpPr>
        <p:spPr>
          <a:xfrm>
            <a:off x="457200" y="1295400"/>
            <a:ext cx="8229600" cy="4830763"/>
          </a:xfrm>
        </p:spPr>
        <p:txBody>
          <a:bodyPr/>
          <a:lstStyle/>
          <a:p>
            <a:r>
              <a:rPr lang="en-US" sz="2400" dirty="0" smtClean="0"/>
              <a:t>Areas that overspent budget</a:t>
            </a:r>
          </a:p>
          <a:p>
            <a:pPr lvl="1"/>
            <a:r>
              <a:rPr lang="en-US" sz="1800" dirty="0" smtClean="0"/>
              <a:t>Admin/Personnel ( $7301.32)</a:t>
            </a:r>
          </a:p>
          <a:p>
            <a:pPr lvl="2"/>
            <a:r>
              <a:rPr lang="en-US" sz="1800" dirty="0" smtClean="0"/>
              <a:t>Office –computer expenses, supplies, phone</a:t>
            </a:r>
          </a:p>
          <a:p>
            <a:pPr lvl="2"/>
            <a:r>
              <a:rPr lang="en-US" sz="1800" dirty="0" smtClean="0"/>
              <a:t>Pastors car allowance</a:t>
            </a:r>
          </a:p>
          <a:p>
            <a:pPr lvl="2"/>
            <a:r>
              <a:rPr lang="en-US" sz="1800" dirty="0" smtClean="0"/>
              <a:t>Secretary salary</a:t>
            </a:r>
          </a:p>
          <a:p>
            <a:pPr lvl="2"/>
            <a:r>
              <a:rPr lang="en-US" sz="1800" dirty="0" smtClean="0"/>
              <a:t>Family coordinator salary</a:t>
            </a:r>
          </a:p>
          <a:p>
            <a:pPr lvl="2"/>
            <a:r>
              <a:rPr lang="en-US" sz="1800" dirty="0" smtClean="0"/>
              <a:t>Nursery Staff</a:t>
            </a:r>
          </a:p>
          <a:p>
            <a:pPr lvl="2"/>
            <a:r>
              <a:rPr lang="en-US" sz="1800" dirty="0" smtClean="0"/>
              <a:t>Payroll expenses</a:t>
            </a:r>
          </a:p>
          <a:p>
            <a:pPr lvl="1"/>
            <a:r>
              <a:rPr lang="en-US" sz="1800" dirty="0" smtClean="0"/>
              <a:t>Campus Management ($4028.91)</a:t>
            </a:r>
          </a:p>
          <a:p>
            <a:pPr lvl="2"/>
            <a:r>
              <a:rPr lang="en-US" sz="1800" dirty="0" smtClean="0"/>
              <a:t>Maintenance, Janitorial, Lawn service</a:t>
            </a:r>
          </a:p>
          <a:p>
            <a:pPr lvl="2"/>
            <a:r>
              <a:rPr lang="en-US" sz="1800" dirty="0" smtClean="0"/>
              <a:t>Electricity was 3900 under</a:t>
            </a:r>
          </a:p>
          <a:p>
            <a:pPr lvl="1"/>
            <a:r>
              <a:rPr lang="en-US" sz="1800" dirty="0" smtClean="0"/>
              <a:t>Adult Ministry ($2386.04)</a:t>
            </a:r>
          </a:p>
          <a:p>
            <a:pPr lvl="2"/>
            <a:r>
              <a:rPr lang="en-US" sz="1800" dirty="0" smtClean="0"/>
              <a:t>Adult Ed</a:t>
            </a:r>
          </a:p>
          <a:p>
            <a:pPr lvl="1"/>
            <a:r>
              <a:rPr lang="en-US" sz="1800" dirty="0" smtClean="0"/>
              <a:t>Worship ($3259.88)</a:t>
            </a:r>
          </a:p>
          <a:p>
            <a:pPr lvl="2"/>
            <a:r>
              <a:rPr lang="en-US" sz="1800" dirty="0" smtClean="0"/>
              <a:t>AV maintenance</a:t>
            </a:r>
          </a:p>
          <a:p>
            <a:pPr lvl="2"/>
            <a:r>
              <a:rPr lang="en-US" sz="1800" dirty="0" smtClean="0"/>
              <a:t> Supplies (Apollo 11 50</a:t>
            </a:r>
            <a:r>
              <a:rPr lang="en-US" sz="1800" baseline="30000" dirty="0" smtClean="0"/>
              <a:t>th</a:t>
            </a:r>
            <a:r>
              <a:rPr lang="en-US" sz="1800" dirty="0" smtClean="0"/>
              <a:t> celebration costs)</a:t>
            </a:r>
          </a:p>
          <a:p>
            <a:pPr lvl="1"/>
            <a:endParaRPr lang="en-US" dirty="0"/>
          </a:p>
        </p:txBody>
      </p:sp>
      <p:sp>
        <p:nvSpPr>
          <p:cNvPr id="4" name="Slide Number Placeholder 3"/>
          <p:cNvSpPr>
            <a:spLocks noGrp="1"/>
          </p:cNvSpPr>
          <p:nvPr>
            <p:ph type="sldNum" sz="quarter" idx="12"/>
          </p:nvPr>
        </p:nvSpPr>
        <p:spPr/>
        <p:txBody>
          <a:bodyPr/>
          <a:lstStyle/>
          <a:p>
            <a:pPr>
              <a:defRPr/>
            </a:pPr>
            <a:fld id="{9F04B6CF-E992-4B7B-894F-5853B2F0AD2D}" type="slidenum">
              <a:rPr lang="en-US" smtClean="0"/>
              <a:pPr>
                <a:defRPr/>
              </a:pPr>
              <a:t>3</a:t>
            </a:fld>
            <a:endParaRPr lang="en-US" dirty="0"/>
          </a:p>
        </p:txBody>
      </p:sp>
    </p:spTree>
    <p:extLst>
      <p:ext uri="{BB962C8B-B14F-4D97-AF65-F5344CB8AC3E}">
        <p14:creationId xmlns:p14="http://schemas.microsoft.com/office/powerpoint/2010/main" val="1188856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2019 Budget Details</a:t>
            </a: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smtClean="0"/>
              <a:t>Areas that significantly underspent</a:t>
            </a:r>
          </a:p>
          <a:p>
            <a:pPr lvl="1"/>
            <a:r>
              <a:rPr lang="en-US" dirty="0" smtClean="0"/>
              <a:t>Care ($1767.25)</a:t>
            </a:r>
          </a:p>
          <a:p>
            <a:pPr lvl="1"/>
            <a:r>
              <a:rPr lang="en-US" dirty="0" smtClean="0"/>
              <a:t>Mission ($650)</a:t>
            </a:r>
          </a:p>
          <a:p>
            <a:pPr lvl="1"/>
            <a:r>
              <a:rPr lang="en-US" dirty="0" smtClean="0"/>
              <a:t>Family Ministry ($1867.17)</a:t>
            </a:r>
          </a:p>
          <a:p>
            <a:pPr lvl="1"/>
            <a:r>
              <a:rPr lang="en-US" dirty="0" smtClean="0"/>
              <a:t>Music ($3513.04)</a:t>
            </a:r>
          </a:p>
          <a:p>
            <a:pPr lvl="1"/>
            <a:endParaRPr lang="en-US" dirty="0"/>
          </a:p>
          <a:p>
            <a:r>
              <a:rPr lang="en-US" dirty="0" smtClean="0"/>
              <a:t>If those areas had spent the planned budget, 2019 would have been negative for the year by </a:t>
            </a:r>
            <a:r>
              <a:rPr lang="en-US" dirty="0" smtClean="0">
                <a:solidFill>
                  <a:srgbClr val="FF0000"/>
                </a:solidFill>
              </a:rPr>
              <a:t>$6500</a:t>
            </a:r>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pPr>
              <a:defRPr/>
            </a:pPr>
            <a:fld id="{9F04B6CF-E992-4B7B-894F-5853B2F0AD2D}" type="slidenum">
              <a:rPr lang="en-US" smtClean="0"/>
              <a:pPr>
                <a:defRPr/>
              </a:pPr>
              <a:t>4</a:t>
            </a:fld>
            <a:endParaRPr lang="en-US" dirty="0"/>
          </a:p>
        </p:txBody>
      </p:sp>
    </p:spTree>
    <p:extLst>
      <p:ext uri="{BB962C8B-B14F-4D97-AF65-F5344CB8AC3E}">
        <p14:creationId xmlns:p14="http://schemas.microsoft.com/office/powerpoint/2010/main" val="2552497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0"/>
            <a:ext cx="8229600" cy="944563"/>
          </a:xfrm>
        </p:spPr>
        <p:txBody>
          <a:bodyPr>
            <a:normAutofit/>
          </a:bodyPr>
          <a:lstStyle/>
          <a:p>
            <a:pPr eaLnBrk="1" hangingPunct="1"/>
            <a:r>
              <a:rPr lang="en-US" sz="4000" u="sng" dirty="0" smtClean="0"/>
              <a:t>WPC </a:t>
            </a:r>
            <a:r>
              <a:rPr lang="en-US" sz="4000" u="sng" dirty="0" smtClean="0"/>
              <a:t>Budget Summary</a:t>
            </a:r>
          </a:p>
        </p:txBody>
      </p:sp>
      <p:sp>
        <p:nvSpPr>
          <p:cNvPr id="5123" name="Content Placeholder 2"/>
          <p:cNvSpPr>
            <a:spLocks noGrp="1"/>
          </p:cNvSpPr>
          <p:nvPr>
            <p:ph idx="1"/>
          </p:nvPr>
        </p:nvSpPr>
        <p:spPr>
          <a:xfrm>
            <a:off x="381000" y="990600"/>
            <a:ext cx="8305800" cy="5486400"/>
          </a:xfrm>
        </p:spPr>
        <p:txBody>
          <a:bodyPr rtlCol="0">
            <a:normAutofit/>
          </a:bodyPr>
          <a:lstStyle/>
          <a:p>
            <a:pPr eaLnBrk="1" fontAlgn="auto" hangingPunct="1">
              <a:spcAft>
                <a:spcPts val="0"/>
              </a:spcAft>
              <a:buFont typeface="Arial" pitchFamily="34" charset="0"/>
              <a:buChar char="•"/>
              <a:defRPr/>
            </a:pPr>
            <a:r>
              <a:rPr lang="en-US" dirty="0" smtClean="0"/>
              <a:t>2016 Budget was </a:t>
            </a:r>
            <a:r>
              <a:rPr lang="en-US" dirty="0"/>
              <a:t>$</a:t>
            </a:r>
            <a:r>
              <a:rPr lang="en-US" dirty="0" smtClean="0"/>
              <a:t>660,651.17</a:t>
            </a:r>
          </a:p>
          <a:p>
            <a:pPr eaLnBrk="1" fontAlgn="auto" hangingPunct="1">
              <a:spcAft>
                <a:spcPts val="0"/>
              </a:spcAft>
              <a:buFont typeface="Arial" pitchFamily="34" charset="0"/>
              <a:buChar char="•"/>
              <a:defRPr/>
            </a:pPr>
            <a:r>
              <a:rPr lang="en-US" dirty="0" smtClean="0"/>
              <a:t>2017 Budget was $634,000.00</a:t>
            </a:r>
          </a:p>
          <a:p>
            <a:pPr>
              <a:defRPr/>
            </a:pPr>
            <a:r>
              <a:rPr lang="en-US" dirty="0" smtClean="0"/>
              <a:t>2018 Budget was $656,000.00  </a:t>
            </a:r>
          </a:p>
          <a:p>
            <a:pPr>
              <a:defRPr/>
            </a:pPr>
            <a:r>
              <a:rPr lang="en-US" dirty="0" smtClean="0"/>
              <a:t>2019 Budget is $608,120.00</a:t>
            </a:r>
            <a:endParaRPr lang="en-US" dirty="0"/>
          </a:p>
          <a:p>
            <a:pPr eaLnBrk="1" fontAlgn="auto" hangingPunct="1">
              <a:spcAft>
                <a:spcPts val="0"/>
              </a:spcAft>
              <a:defRPr/>
            </a:pPr>
            <a:endParaRPr lang="en-US" dirty="0" smtClean="0"/>
          </a:p>
          <a:p>
            <a:pPr eaLnBrk="1" fontAlgn="auto" hangingPunct="1">
              <a:spcAft>
                <a:spcPts val="0"/>
              </a:spcAft>
              <a:defRPr/>
            </a:pPr>
            <a:r>
              <a:rPr lang="en-US" dirty="0" smtClean="0"/>
              <a:t>2017-2019 </a:t>
            </a:r>
            <a:r>
              <a:rPr lang="en-US" dirty="0" smtClean="0"/>
              <a:t>3yr giving Average is </a:t>
            </a:r>
            <a:r>
              <a:rPr lang="en-US" b="1" u="sng" dirty="0"/>
              <a:t> $639,896.38 </a:t>
            </a:r>
          </a:p>
          <a:p>
            <a:pPr eaLnBrk="1" fontAlgn="auto" hangingPunct="1">
              <a:spcAft>
                <a:spcPts val="0"/>
              </a:spcAft>
              <a:defRPr/>
            </a:pPr>
            <a:r>
              <a:rPr lang="en-US" dirty="0" smtClean="0"/>
              <a:t>The 2020 budget should not be set higher than the 3 </a:t>
            </a:r>
            <a:r>
              <a:rPr lang="en-US" dirty="0" err="1" smtClean="0"/>
              <a:t>yr</a:t>
            </a:r>
            <a:r>
              <a:rPr lang="en-US" dirty="0" smtClean="0"/>
              <a:t> giving average</a:t>
            </a:r>
          </a:p>
          <a:p>
            <a:pPr eaLnBrk="1" fontAlgn="auto" hangingPunct="1">
              <a:spcAft>
                <a:spcPts val="0"/>
              </a:spcAft>
              <a:buFont typeface="Arial" charset="0"/>
              <a:buNone/>
              <a:defRPr/>
            </a:pPr>
            <a:endParaRPr lang="en-US" sz="2800" u="sng" dirty="0" smtClean="0"/>
          </a:p>
        </p:txBody>
      </p:sp>
      <p:sp>
        <p:nvSpPr>
          <p:cNvPr id="5124" name="Slide Number Placeholder 3"/>
          <p:cNvSpPr>
            <a:spLocks noGrp="1"/>
          </p:cNvSpPr>
          <p:nvPr>
            <p:ph type="sldNum" sz="quarter" idx="12"/>
          </p:nvPr>
        </p:nvSpPr>
        <p:spPr/>
        <p:txBody>
          <a:bodyPr/>
          <a:lstStyle/>
          <a:p>
            <a:pPr>
              <a:defRPr/>
            </a:pPr>
            <a:fld id="{E11F7E73-9312-4F77-82B0-1B8E5B21FE68}" type="slidenum">
              <a:rPr lang="en-US"/>
              <a:pPr>
                <a:defRPr/>
              </a:pPr>
              <a:t>5</a:t>
            </a:fld>
            <a:endParaRPr lang="en-US"/>
          </a:p>
        </p:txBody>
      </p:sp>
    </p:spTree>
    <p:extLst>
      <p:ext uri="{BB962C8B-B14F-4D97-AF65-F5344CB8AC3E}">
        <p14:creationId xmlns:p14="http://schemas.microsoft.com/office/powerpoint/2010/main" val="29277475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Past Revenues/Expenses</a:t>
            </a:r>
            <a:endParaRPr lang="en-US" dirty="0"/>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6</a:t>
            </a:fld>
            <a:endParaRPr lang="en-US" dirty="0"/>
          </a:p>
        </p:txBody>
      </p:sp>
      <p:pic>
        <p:nvPicPr>
          <p:cNvPr id="6" name="Picture 5"/>
          <p:cNvPicPr>
            <a:picLocks noChangeAspect="1"/>
          </p:cNvPicPr>
          <p:nvPr/>
        </p:nvPicPr>
        <p:blipFill>
          <a:blip r:embed="rId2"/>
          <a:stretch>
            <a:fillRect/>
          </a:stretch>
        </p:blipFill>
        <p:spPr>
          <a:xfrm>
            <a:off x="757084" y="1371600"/>
            <a:ext cx="7472516" cy="4876800"/>
          </a:xfrm>
          <a:prstGeom prst="rect">
            <a:avLst/>
          </a:prstGeom>
        </p:spPr>
      </p:pic>
      <p:sp>
        <p:nvSpPr>
          <p:cNvPr id="3" name="Oval 2"/>
          <p:cNvSpPr/>
          <p:nvPr/>
        </p:nvSpPr>
        <p:spPr>
          <a:xfrm>
            <a:off x="3352800" y="4810991"/>
            <a:ext cx="1981200" cy="155575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82300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418" y="138762"/>
            <a:ext cx="8229600" cy="792162"/>
          </a:xfrm>
        </p:spPr>
        <p:txBody>
          <a:bodyPr/>
          <a:lstStyle/>
          <a:p>
            <a:r>
              <a:rPr lang="en-US" sz="3200" dirty="0" smtClean="0"/>
              <a:t>2020 Budget Recommendation</a:t>
            </a:r>
            <a:endParaRPr lang="en-US" sz="3200" dirty="0"/>
          </a:p>
        </p:txBody>
      </p:sp>
      <p:sp>
        <p:nvSpPr>
          <p:cNvPr id="4" name="Slide Number Placeholder 3"/>
          <p:cNvSpPr>
            <a:spLocks noGrp="1"/>
          </p:cNvSpPr>
          <p:nvPr>
            <p:ph type="sldNum" sz="quarter" idx="12"/>
          </p:nvPr>
        </p:nvSpPr>
        <p:spPr/>
        <p:txBody>
          <a:bodyPr/>
          <a:lstStyle/>
          <a:p>
            <a:pPr>
              <a:defRPr/>
            </a:pPr>
            <a:fld id="{9F04B6CF-E992-4B7B-894F-5853B2F0AD2D}" type="slidenum">
              <a:rPr lang="en-US" smtClean="0"/>
              <a:pPr>
                <a:defRPr/>
              </a:pPr>
              <a:t>7</a:t>
            </a:fld>
            <a:endParaRPr lang="en-US"/>
          </a:p>
        </p:txBody>
      </p:sp>
      <p:sp>
        <p:nvSpPr>
          <p:cNvPr id="5" name="Content Placeholder 4"/>
          <p:cNvSpPr>
            <a:spLocks noGrp="1"/>
          </p:cNvSpPr>
          <p:nvPr>
            <p:ph idx="1"/>
          </p:nvPr>
        </p:nvSpPr>
        <p:spPr>
          <a:xfrm>
            <a:off x="457200" y="903215"/>
            <a:ext cx="8229600" cy="5059363"/>
          </a:xfrm>
        </p:spPr>
        <p:txBody>
          <a:bodyPr/>
          <a:lstStyle/>
          <a:p>
            <a:pPr marL="0" indent="0">
              <a:spcAft>
                <a:spcPts val="400"/>
              </a:spcAft>
              <a:buNone/>
            </a:pPr>
            <a:r>
              <a:rPr lang="en-US" sz="2000" b="1" u="sng" dirty="0" smtClean="0"/>
              <a:t>S&amp;F Committee voted to recommend </a:t>
            </a:r>
            <a:r>
              <a:rPr lang="en-US" sz="2000" b="1" u="sng" dirty="0"/>
              <a:t>a 2020 budget of $620,000.00 </a:t>
            </a:r>
            <a:r>
              <a:rPr lang="en-US" sz="2000" b="1" dirty="0"/>
              <a:t>(527,144.00 pledged plus 92,856.00 unpledged).</a:t>
            </a:r>
            <a:r>
              <a:rPr lang="en-US" sz="2000" dirty="0"/>
              <a:t> </a:t>
            </a:r>
            <a:r>
              <a:rPr lang="en-US" sz="2000" dirty="0" smtClean="0"/>
              <a:t>Rationale </a:t>
            </a:r>
            <a:r>
              <a:rPr lang="en-US" sz="2000" dirty="0"/>
              <a:t>is as follows:</a:t>
            </a:r>
          </a:p>
          <a:p>
            <a:pPr lvl="0">
              <a:spcAft>
                <a:spcPts val="400"/>
              </a:spcAft>
            </a:pPr>
            <a:r>
              <a:rPr lang="en-US" sz="2000" dirty="0" smtClean="0"/>
              <a:t>At </a:t>
            </a:r>
            <a:r>
              <a:rPr lang="en-US" sz="2000" dirty="0"/>
              <a:t>527k pledged, that is 20K more than actual 2019 pledged giving. </a:t>
            </a:r>
          </a:p>
          <a:p>
            <a:pPr lvl="0">
              <a:spcAft>
                <a:spcPts val="400"/>
              </a:spcAft>
            </a:pPr>
            <a:r>
              <a:rPr lang="en-US" sz="2000" dirty="0"/>
              <a:t>The pledged amount in 2020 includes families that have historically not pledged but gave regularly – thus </a:t>
            </a:r>
            <a:r>
              <a:rPr lang="en-US" sz="2000" dirty="0" smtClean="0"/>
              <a:t>the </a:t>
            </a:r>
            <a:r>
              <a:rPr lang="en-US" sz="2000" dirty="0"/>
              <a:t>reduction in unpledged estimate.</a:t>
            </a:r>
          </a:p>
          <a:p>
            <a:pPr lvl="0">
              <a:spcAft>
                <a:spcPts val="400"/>
              </a:spcAft>
            </a:pPr>
            <a:r>
              <a:rPr lang="en-US" sz="2000" u="sng" dirty="0"/>
              <a:t>We have struggled the last 2 years to keep our operating account positive, being negative for the year Sept- November for those months.  </a:t>
            </a:r>
            <a:r>
              <a:rPr lang="en-US" sz="2000" dirty="0"/>
              <a:t>Only an aggressive asking communication has resulting in the operating account being positive for December and the year.  And we were only 1200 in surplus in 2019.  Any slight expenditure increase this year would have caused us to be negative.  </a:t>
            </a:r>
          </a:p>
          <a:p>
            <a:pPr lvl="0">
              <a:spcAft>
                <a:spcPts val="400"/>
              </a:spcAft>
            </a:pPr>
            <a:r>
              <a:rPr lang="en-US" sz="2000" dirty="0"/>
              <a:t>At 620k, it’s still an increase </a:t>
            </a:r>
            <a:r>
              <a:rPr lang="en-US" sz="2000" dirty="0" smtClean="0"/>
              <a:t>from 2019 and </a:t>
            </a:r>
            <a:r>
              <a:rPr lang="en-US" sz="2000" dirty="0"/>
              <a:t>if keeping up in 2020,  we can increase in 2021. And is slightly above the actual total 2019 giving.</a:t>
            </a:r>
          </a:p>
          <a:p>
            <a:pPr lvl="0">
              <a:spcAft>
                <a:spcPts val="400"/>
              </a:spcAft>
            </a:pPr>
            <a:r>
              <a:rPr lang="en-US" sz="2000" dirty="0"/>
              <a:t>Personnel costs are low this year due to a part time AP.  If we return to a full staff in the future we will need to account for that and not have a large year to year increase.</a:t>
            </a:r>
          </a:p>
          <a:p>
            <a:pPr marL="0" indent="0">
              <a:buNone/>
            </a:pPr>
            <a:endParaRPr lang="en-US" dirty="0"/>
          </a:p>
        </p:txBody>
      </p:sp>
    </p:spTree>
    <p:extLst>
      <p:ext uri="{BB962C8B-B14F-4D97-AF65-F5344CB8AC3E}">
        <p14:creationId xmlns:p14="http://schemas.microsoft.com/office/powerpoint/2010/main" val="1744190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42900" y="152400"/>
            <a:ext cx="8153400" cy="762000"/>
          </a:xfrm>
        </p:spPr>
        <p:txBody>
          <a:bodyPr>
            <a:normAutofit/>
          </a:bodyPr>
          <a:lstStyle/>
          <a:p>
            <a:pPr eaLnBrk="1" hangingPunct="1"/>
            <a:r>
              <a:rPr lang="en-US" sz="2800" b="1" u="sng" dirty="0" smtClean="0"/>
              <a:t>2020 Budget </a:t>
            </a:r>
            <a:r>
              <a:rPr lang="en-US" sz="2800" b="1" u="sng" dirty="0" smtClean="0"/>
              <a:t>Changes by Committee</a:t>
            </a:r>
            <a:endParaRPr lang="en-US" sz="2800" u="sng" dirty="0" smtClean="0"/>
          </a:p>
        </p:txBody>
      </p:sp>
      <p:sp>
        <p:nvSpPr>
          <p:cNvPr id="7171" name="Content Placeholder 2"/>
          <p:cNvSpPr>
            <a:spLocks noGrp="1"/>
          </p:cNvSpPr>
          <p:nvPr>
            <p:ph idx="1"/>
          </p:nvPr>
        </p:nvSpPr>
        <p:spPr>
          <a:xfrm>
            <a:off x="152400" y="946484"/>
            <a:ext cx="8839200" cy="5638800"/>
          </a:xfrm>
        </p:spPr>
        <p:txBody>
          <a:bodyPr>
            <a:normAutofit fontScale="25000" lnSpcReduction="20000"/>
          </a:bodyPr>
          <a:lstStyle/>
          <a:p>
            <a:pPr eaLnBrk="1" hangingPunct="1"/>
            <a:endParaRPr lang="en-US" sz="2400" dirty="0" smtClean="0"/>
          </a:p>
          <a:p>
            <a:r>
              <a:rPr lang="en-US" sz="9600" dirty="0" smtClean="0">
                <a:latin typeface="Calibri" panose="020F0502020204030204" pitchFamily="34" charset="0"/>
              </a:rPr>
              <a:t>Admin/Personnel - $</a:t>
            </a:r>
            <a:r>
              <a:rPr lang="en-US" sz="9600" dirty="0" smtClean="0">
                <a:latin typeface="Calibri" panose="020F0502020204030204" pitchFamily="34" charset="0"/>
              </a:rPr>
              <a:t>5582.00 </a:t>
            </a:r>
            <a:r>
              <a:rPr lang="en-US" sz="9600" dirty="0" smtClean="0">
                <a:latin typeface="Calibri" panose="020F0502020204030204" pitchFamily="34" charset="0"/>
              </a:rPr>
              <a:t>decrease overall (AP part time savings)</a:t>
            </a:r>
          </a:p>
          <a:p>
            <a:pPr lvl="1"/>
            <a:r>
              <a:rPr lang="en-US" sz="9600" dirty="0" smtClean="0">
                <a:latin typeface="Calibri" panose="020F0502020204030204" pitchFamily="34" charset="0"/>
              </a:rPr>
              <a:t>Computer allowance and supplies increase</a:t>
            </a:r>
          </a:p>
          <a:p>
            <a:pPr lvl="1"/>
            <a:r>
              <a:rPr lang="en-US" sz="9600" dirty="0" smtClean="0">
                <a:latin typeface="Calibri" panose="020F0502020204030204" pitchFamily="34" charset="0"/>
              </a:rPr>
              <a:t>Staff raises across the board - 3% </a:t>
            </a:r>
          </a:p>
          <a:p>
            <a:pPr lvl="1"/>
            <a:r>
              <a:rPr lang="en-US" sz="9600" dirty="0" smtClean="0">
                <a:latin typeface="Calibri" panose="020F0502020204030204" pitchFamily="34" charset="0"/>
              </a:rPr>
              <a:t>Payroll expenses (</a:t>
            </a:r>
            <a:r>
              <a:rPr lang="en-US" sz="9600" dirty="0" err="1" smtClean="0">
                <a:latin typeface="Calibri" panose="020F0502020204030204" pitchFamily="34" charset="0"/>
              </a:rPr>
              <a:t>PayChex</a:t>
            </a:r>
            <a:r>
              <a:rPr lang="en-US" sz="9600" dirty="0" smtClean="0">
                <a:latin typeface="Calibri" panose="020F0502020204030204" pitchFamily="34" charset="0"/>
              </a:rPr>
              <a:t> service) increase</a:t>
            </a:r>
          </a:p>
          <a:p>
            <a:pPr marL="0" lvl="1" indent="0">
              <a:spcBef>
                <a:spcPts val="0"/>
              </a:spcBef>
              <a:buNone/>
            </a:pPr>
            <a:endParaRPr lang="en-US" sz="9600" dirty="0">
              <a:latin typeface="Calibri" panose="020F0502020204030204" pitchFamily="34" charset="0"/>
            </a:endParaRPr>
          </a:p>
          <a:p>
            <a:pPr>
              <a:spcBef>
                <a:spcPts val="0"/>
              </a:spcBef>
            </a:pPr>
            <a:r>
              <a:rPr lang="en-US" sz="10000" dirty="0" smtClean="0">
                <a:latin typeface="Calibri" panose="020F0502020204030204" pitchFamily="34" charset="0"/>
              </a:rPr>
              <a:t>Campus Management -  $</a:t>
            </a:r>
            <a:r>
              <a:rPr lang="en-US" sz="10000" dirty="0" smtClean="0">
                <a:latin typeface="Calibri" panose="020F0502020204030204" pitchFamily="34" charset="0"/>
              </a:rPr>
              <a:t>17,800.00 </a:t>
            </a:r>
            <a:r>
              <a:rPr lang="en-US" sz="10000" dirty="0" smtClean="0">
                <a:latin typeface="Calibri" panose="020F0502020204030204" pitchFamily="34" charset="0"/>
              </a:rPr>
              <a:t>increase</a:t>
            </a:r>
          </a:p>
          <a:p>
            <a:pPr lvl="1">
              <a:spcBef>
                <a:spcPts val="0"/>
              </a:spcBef>
            </a:pPr>
            <a:r>
              <a:rPr lang="en-US" sz="9600" dirty="0" smtClean="0">
                <a:latin typeface="Calibri" panose="020F0502020204030204" pitchFamily="34" charset="0"/>
              </a:rPr>
              <a:t>Lawn Maintenance and </a:t>
            </a:r>
            <a:r>
              <a:rPr lang="en-US" sz="9600" dirty="0" smtClean="0">
                <a:latin typeface="Calibri" panose="020F0502020204030204" pitchFamily="34" charset="0"/>
              </a:rPr>
              <a:t>Janitorial </a:t>
            </a:r>
            <a:r>
              <a:rPr lang="en-US" sz="9600" dirty="0" smtClean="0">
                <a:latin typeface="Calibri" panose="020F0502020204030204" pitchFamily="34" charset="0"/>
              </a:rPr>
              <a:t>slight increase</a:t>
            </a:r>
          </a:p>
          <a:p>
            <a:pPr lvl="1">
              <a:spcBef>
                <a:spcPts val="0"/>
              </a:spcBef>
            </a:pPr>
            <a:r>
              <a:rPr lang="en-US" sz="9600" dirty="0" smtClean="0">
                <a:latin typeface="Calibri" panose="020F0502020204030204" pitchFamily="34" charset="0"/>
              </a:rPr>
              <a:t>Electricity decreased by 2k, 4k under in 2019</a:t>
            </a:r>
          </a:p>
          <a:p>
            <a:pPr lvl="1">
              <a:spcBef>
                <a:spcPts val="0"/>
              </a:spcBef>
            </a:pPr>
            <a:r>
              <a:rPr lang="en-US" sz="9600" dirty="0" smtClean="0">
                <a:latin typeface="Calibri" panose="020F0502020204030204" pitchFamily="34" charset="0"/>
              </a:rPr>
              <a:t>Maintenance </a:t>
            </a:r>
            <a:r>
              <a:rPr lang="en-US" sz="9600" dirty="0">
                <a:latin typeface="Calibri" panose="020F0502020204030204" pitchFamily="34" charset="0"/>
              </a:rPr>
              <a:t>8</a:t>
            </a:r>
            <a:r>
              <a:rPr lang="en-US" sz="9600" dirty="0" smtClean="0">
                <a:latin typeface="Calibri" panose="020F0502020204030204" pitchFamily="34" charset="0"/>
              </a:rPr>
              <a:t>k </a:t>
            </a:r>
            <a:r>
              <a:rPr lang="en-US" sz="9600" dirty="0" smtClean="0">
                <a:latin typeface="Calibri" panose="020F0502020204030204" pitchFamily="34" charset="0"/>
              </a:rPr>
              <a:t>increase</a:t>
            </a:r>
          </a:p>
          <a:p>
            <a:pPr marL="0" lvl="1" indent="0">
              <a:spcBef>
                <a:spcPts val="0"/>
              </a:spcBef>
              <a:buNone/>
            </a:pPr>
            <a:endParaRPr lang="en-US" sz="9600" dirty="0">
              <a:latin typeface="Calibri" panose="020F0502020204030204" pitchFamily="34" charset="0"/>
            </a:endParaRPr>
          </a:p>
          <a:p>
            <a:pPr>
              <a:spcBef>
                <a:spcPts val="0"/>
              </a:spcBef>
            </a:pPr>
            <a:r>
              <a:rPr lang="en-US" sz="10000" dirty="0" smtClean="0">
                <a:latin typeface="Calibri" panose="020F0502020204030204" pitchFamily="34" charset="0"/>
              </a:rPr>
              <a:t>Care – </a:t>
            </a:r>
            <a:r>
              <a:rPr lang="en-US" sz="10000" dirty="0" smtClean="0">
                <a:latin typeface="Calibri" panose="020F0502020204030204" pitchFamily="34" charset="0"/>
              </a:rPr>
              <a:t>$2850.00 </a:t>
            </a:r>
            <a:r>
              <a:rPr lang="en-US" sz="10000" dirty="0" smtClean="0">
                <a:latin typeface="Calibri" panose="020F0502020204030204" pitchFamily="34" charset="0"/>
              </a:rPr>
              <a:t>increase</a:t>
            </a:r>
            <a:endParaRPr lang="en-US" sz="9600" dirty="0" smtClean="0">
              <a:latin typeface="Calibri" panose="020F0502020204030204" pitchFamily="34" charset="0"/>
            </a:endParaRPr>
          </a:p>
          <a:p>
            <a:pPr lvl="1">
              <a:spcBef>
                <a:spcPts val="0"/>
              </a:spcBef>
            </a:pPr>
            <a:r>
              <a:rPr lang="en-US" sz="9600" dirty="0" smtClean="0">
                <a:latin typeface="Calibri" panose="020F0502020204030204" pitchFamily="34" charset="0"/>
              </a:rPr>
              <a:t>Mental </a:t>
            </a:r>
            <a:r>
              <a:rPr lang="en-US" sz="9600" dirty="0" smtClean="0">
                <a:latin typeface="Calibri" panose="020F0502020204030204" pitchFamily="34" charset="0"/>
              </a:rPr>
              <a:t>Health </a:t>
            </a:r>
            <a:r>
              <a:rPr lang="en-US" sz="9600" dirty="0" smtClean="0">
                <a:latin typeface="Calibri" panose="020F0502020204030204" pitchFamily="34" charset="0"/>
              </a:rPr>
              <a:t>Counseling</a:t>
            </a:r>
          </a:p>
          <a:p>
            <a:pPr lvl="1">
              <a:spcBef>
                <a:spcPts val="0"/>
              </a:spcBef>
            </a:pPr>
            <a:r>
              <a:rPr lang="en-US" sz="9600" dirty="0" smtClean="0">
                <a:latin typeface="Calibri" panose="020F0502020204030204" pitchFamily="34" charset="0"/>
              </a:rPr>
              <a:t>Deacons </a:t>
            </a:r>
            <a:br>
              <a:rPr lang="en-US" sz="9600" dirty="0" smtClean="0">
                <a:latin typeface="Calibri" panose="020F0502020204030204" pitchFamily="34" charset="0"/>
              </a:rPr>
            </a:br>
            <a:endParaRPr lang="en-US" sz="9600" dirty="0" smtClean="0">
              <a:latin typeface="Calibri" panose="020F0502020204030204" pitchFamily="34" charset="0"/>
            </a:endParaRPr>
          </a:p>
          <a:p>
            <a:pPr>
              <a:spcBef>
                <a:spcPts val="0"/>
              </a:spcBef>
            </a:pPr>
            <a:r>
              <a:rPr lang="en-US" sz="10000" dirty="0" smtClean="0">
                <a:latin typeface="Calibri" panose="020F0502020204030204" pitchFamily="34" charset="0"/>
              </a:rPr>
              <a:t>Communications - $500.00</a:t>
            </a:r>
          </a:p>
          <a:p>
            <a:pPr lvl="1">
              <a:spcBef>
                <a:spcPts val="0"/>
              </a:spcBef>
            </a:pPr>
            <a:r>
              <a:rPr lang="en-US" sz="9600" dirty="0" smtClean="0">
                <a:latin typeface="Calibri" panose="020F0502020204030204" pitchFamily="34" charset="0"/>
              </a:rPr>
              <a:t>Lunar Communion</a:t>
            </a:r>
          </a:p>
          <a:p>
            <a:pPr lvl="1">
              <a:spcBef>
                <a:spcPts val="0"/>
              </a:spcBef>
            </a:pPr>
            <a:endParaRPr lang="en-US" sz="9600" dirty="0" smtClean="0">
              <a:latin typeface="Calibri" panose="020F0502020204030204" pitchFamily="34" charset="0"/>
            </a:endParaRPr>
          </a:p>
          <a:p>
            <a:pPr>
              <a:spcBef>
                <a:spcPts val="0"/>
              </a:spcBef>
            </a:pPr>
            <a:endParaRPr lang="en-US" sz="10000" dirty="0" smtClean="0">
              <a:latin typeface="Calibri" panose="020F0502020204030204" pitchFamily="34" charset="0"/>
            </a:endParaRPr>
          </a:p>
          <a:p>
            <a:pPr marL="457200" lvl="1" indent="0">
              <a:buNone/>
            </a:pPr>
            <a:endParaRPr lang="en-US" sz="9600" dirty="0">
              <a:latin typeface="Calibri" panose="020F0502020204030204" pitchFamily="34" charset="0"/>
            </a:endParaRPr>
          </a:p>
          <a:p>
            <a:pPr marL="0" lvl="1" indent="0">
              <a:buNone/>
            </a:pPr>
            <a:r>
              <a:rPr lang="en-US" sz="8000" dirty="0" smtClean="0">
                <a:latin typeface="Calibri" panose="020F0502020204030204" pitchFamily="34" charset="0"/>
              </a:rPr>
              <a:t> </a:t>
            </a:r>
          </a:p>
          <a:p>
            <a:pPr eaLnBrk="1" hangingPunct="1"/>
            <a:endParaRPr lang="en-US" sz="5500" dirty="0"/>
          </a:p>
          <a:p>
            <a:pPr marL="457200" lvl="1" indent="0" eaLnBrk="1" hangingPunct="1">
              <a:buNone/>
            </a:pPr>
            <a:endParaRPr lang="en-US" sz="2000" dirty="0" smtClean="0"/>
          </a:p>
          <a:p>
            <a:pPr marL="457200" lvl="1" indent="0" eaLnBrk="1" hangingPunct="1">
              <a:buNone/>
            </a:pPr>
            <a:r>
              <a:rPr lang="en-US" sz="2000" dirty="0"/>
              <a:t>	</a:t>
            </a:r>
            <a:r>
              <a:rPr lang="en-US" sz="2000" dirty="0" smtClean="0"/>
              <a:t>					</a:t>
            </a:r>
          </a:p>
          <a:p>
            <a:pPr eaLnBrk="1" hangingPunct="1">
              <a:buNone/>
            </a:pPr>
            <a:endParaRPr lang="en-US" sz="2400" dirty="0" smtClean="0"/>
          </a:p>
          <a:p>
            <a:pPr lvl="1" eaLnBrk="1" hangingPunct="1">
              <a:buFont typeface="Arial" charset="0"/>
              <a:buChar char="•"/>
            </a:pPr>
            <a:endParaRPr lang="en-US" sz="2400" b="1" dirty="0" smtClean="0"/>
          </a:p>
        </p:txBody>
      </p:sp>
      <p:sp>
        <p:nvSpPr>
          <p:cNvPr id="15364" name="Slide Number Placeholder 3"/>
          <p:cNvSpPr>
            <a:spLocks noGrp="1"/>
          </p:cNvSpPr>
          <p:nvPr>
            <p:ph type="sldNum" sz="quarter" idx="12"/>
          </p:nvPr>
        </p:nvSpPr>
        <p:spPr bwMode="auto">
          <a:ln>
            <a:miter lim="800000"/>
            <a:headEnd/>
            <a:tailEnd/>
          </a:ln>
        </p:spPr>
        <p:txBody>
          <a:bodyPr/>
          <a:lstStyle/>
          <a:p>
            <a:pPr>
              <a:defRPr/>
            </a:pPr>
            <a:fld id="{C79746A9-F093-40A6-8BF9-481E9019DA88}" type="slidenum">
              <a:rPr lang="en-US"/>
              <a:pPr>
                <a:defRPr/>
              </a:pPr>
              <a:t>8</a:t>
            </a:fld>
            <a:endParaRPr lang="en-US" dirty="0"/>
          </a:p>
        </p:txBody>
      </p:sp>
    </p:spTree>
    <p:extLst>
      <p:ext uri="{BB962C8B-B14F-4D97-AF65-F5344CB8AC3E}">
        <p14:creationId xmlns:p14="http://schemas.microsoft.com/office/powerpoint/2010/main" val="3952232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42900" y="152400"/>
            <a:ext cx="8153400" cy="762000"/>
          </a:xfrm>
        </p:spPr>
        <p:txBody>
          <a:bodyPr>
            <a:normAutofit/>
          </a:bodyPr>
          <a:lstStyle/>
          <a:p>
            <a:pPr eaLnBrk="1" hangingPunct="1"/>
            <a:r>
              <a:rPr lang="en-US" sz="2800" b="1" u="sng" dirty="0" smtClean="0"/>
              <a:t>2019 Proposed Budget Changes by Committee</a:t>
            </a:r>
            <a:endParaRPr lang="en-US" sz="2800" u="sng" dirty="0" smtClean="0"/>
          </a:p>
        </p:txBody>
      </p:sp>
      <p:sp>
        <p:nvSpPr>
          <p:cNvPr id="7171" name="Content Placeholder 2"/>
          <p:cNvSpPr>
            <a:spLocks noGrp="1"/>
          </p:cNvSpPr>
          <p:nvPr>
            <p:ph idx="1"/>
          </p:nvPr>
        </p:nvSpPr>
        <p:spPr>
          <a:xfrm>
            <a:off x="152400" y="946484"/>
            <a:ext cx="8839200" cy="5638800"/>
          </a:xfrm>
        </p:spPr>
        <p:txBody>
          <a:bodyPr>
            <a:normAutofit fontScale="25000" lnSpcReduction="20000"/>
          </a:bodyPr>
          <a:lstStyle/>
          <a:p>
            <a:pPr eaLnBrk="1" hangingPunct="1"/>
            <a:endParaRPr lang="en-US" sz="2400" dirty="0" smtClean="0"/>
          </a:p>
          <a:p>
            <a:pPr lvl="0">
              <a:spcBef>
                <a:spcPts val="0"/>
              </a:spcBef>
            </a:pPr>
            <a:r>
              <a:rPr lang="en-US" sz="10000" dirty="0">
                <a:solidFill>
                  <a:prstClr val="black"/>
                </a:solidFill>
                <a:latin typeface="Calibri" panose="020F0502020204030204" pitchFamily="34" charset="0"/>
              </a:rPr>
              <a:t>Mission - </a:t>
            </a:r>
            <a:r>
              <a:rPr lang="en-US" sz="10000" dirty="0" smtClean="0">
                <a:solidFill>
                  <a:prstClr val="black"/>
                </a:solidFill>
                <a:latin typeface="Calibri" panose="020F0502020204030204" pitchFamily="34" charset="0"/>
              </a:rPr>
              <a:t>$1000.00 </a:t>
            </a:r>
            <a:r>
              <a:rPr lang="en-US" sz="10000" dirty="0">
                <a:solidFill>
                  <a:prstClr val="black"/>
                </a:solidFill>
                <a:latin typeface="Calibri" panose="020F0502020204030204" pitchFamily="34" charset="0"/>
              </a:rPr>
              <a:t>increase</a:t>
            </a:r>
          </a:p>
          <a:p>
            <a:pPr marL="0" lvl="1" indent="0">
              <a:spcBef>
                <a:spcPts val="0"/>
              </a:spcBef>
              <a:buNone/>
            </a:pPr>
            <a:endParaRPr lang="en-US" sz="9600" dirty="0" smtClean="0">
              <a:latin typeface="Calibri" panose="020F0502020204030204" pitchFamily="34" charset="0"/>
            </a:endParaRPr>
          </a:p>
          <a:p>
            <a:pPr>
              <a:spcBef>
                <a:spcPts val="0"/>
              </a:spcBef>
            </a:pPr>
            <a:r>
              <a:rPr lang="en-US" sz="10000" dirty="0" smtClean="0">
                <a:latin typeface="Calibri" panose="020F0502020204030204" pitchFamily="34" charset="0"/>
              </a:rPr>
              <a:t>Nurture  </a:t>
            </a:r>
            <a:r>
              <a:rPr lang="en-US" sz="10000" dirty="0" smtClean="0">
                <a:latin typeface="Calibri" panose="020F0502020204030204" pitchFamily="34" charset="0"/>
              </a:rPr>
              <a:t>- </a:t>
            </a:r>
            <a:r>
              <a:rPr lang="en-US" sz="10000" dirty="0" smtClean="0">
                <a:latin typeface="Calibri" panose="020F0502020204030204" pitchFamily="34" charset="0"/>
              </a:rPr>
              <a:t>$3000.00</a:t>
            </a:r>
            <a:r>
              <a:rPr lang="en-US" sz="10000" dirty="0" smtClean="0">
                <a:latin typeface="Calibri" panose="020F0502020204030204" pitchFamily="34" charset="0"/>
              </a:rPr>
              <a:t> increase</a:t>
            </a:r>
          </a:p>
          <a:p>
            <a:pPr lvl="1">
              <a:spcBef>
                <a:spcPts val="0"/>
              </a:spcBef>
            </a:pPr>
            <a:r>
              <a:rPr lang="en-US" sz="9600" dirty="0" smtClean="0">
                <a:latin typeface="Calibri" panose="020F0502020204030204" pitchFamily="34" charset="0"/>
              </a:rPr>
              <a:t>Adult Ed increase (set to 2019 actual)</a:t>
            </a:r>
            <a:endParaRPr lang="en-US" sz="9600" dirty="0" smtClean="0">
              <a:latin typeface="Calibri" panose="020F0502020204030204" pitchFamily="34" charset="0"/>
            </a:endParaRPr>
          </a:p>
          <a:p>
            <a:pPr>
              <a:spcBef>
                <a:spcPts val="0"/>
              </a:spcBef>
            </a:pPr>
            <a:endParaRPr lang="en-US" sz="10000" dirty="0" smtClean="0">
              <a:latin typeface="Calibri" panose="020F0502020204030204" pitchFamily="34" charset="0"/>
            </a:endParaRPr>
          </a:p>
          <a:p>
            <a:pPr>
              <a:spcBef>
                <a:spcPts val="0"/>
              </a:spcBef>
            </a:pPr>
            <a:r>
              <a:rPr lang="en-US" sz="10000" dirty="0" smtClean="0">
                <a:latin typeface="Calibri" panose="020F0502020204030204" pitchFamily="34" charset="0"/>
              </a:rPr>
              <a:t>Stewardship &amp; Finance – $1000.00 increase</a:t>
            </a:r>
          </a:p>
          <a:p>
            <a:pPr lvl="1">
              <a:spcBef>
                <a:spcPts val="0"/>
              </a:spcBef>
            </a:pPr>
            <a:r>
              <a:rPr lang="en-US" sz="9600" dirty="0" smtClean="0">
                <a:latin typeface="Calibri" panose="020F0502020204030204" pitchFamily="34" charset="0"/>
              </a:rPr>
              <a:t>Insurance</a:t>
            </a:r>
          </a:p>
          <a:p>
            <a:pPr lvl="1">
              <a:spcBef>
                <a:spcPts val="0"/>
              </a:spcBef>
            </a:pPr>
            <a:r>
              <a:rPr lang="en-US" sz="9600" dirty="0" smtClean="0">
                <a:latin typeface="Calibri" panose="020F0502020204030204" pitchFamily="34" charset="0"/>
              </a:rPr>
              <a:t>Presbytery per Capita rate increase</a:t>
            </a:r>
            <a:endParaRPr lang="en-US" sz="9600" dirty="0" smtClean="0">
              <a:latin typeface="Calibri" panose="020F0502020204030204" pitchFamily="34" charset="0"/>
            </a:endParaRPr>
          </a:p>
          <a:p>
            <a:pPr>
              <a:spcBef>
                <a:spcPts val="0"/>
              </a:spcBef>
            </a:pPr>
            <a:endParaRPr lang="en-US" sz="10000" dirty="0" smtClean="0">
              <a:latin typeface="Calibri" panose="020F0502020204030204" pitchFamily="34" charset="0"/>
            </a:endParaRPr>
          </a:p>
          <a:p>
            <a:pPr>
              <a:spcBef>
                <a:spcPts val="0"/>
              </a:spcBef>
            </a:pPr>
            <a:r>
              <a:rPr lang="en-US" sz="10000" dirty="0" smtClean="0">
                <a:latin typeface="Calibri" panose="020F0502020204030204" pitchFamily="34" charset="0"/>
              </a:rPr>
              <a:t>Worship/Music </a:t>
            </a:r>
            <a:r>
              <a:rPr lang="en-US" sz="10000" dirty="0">
                <a:latin typeface="Calibri" panose="020F0502020204030204" pitchFamily="34" charset="0"/>
              </a:rPr>
              <a:t>-  $</a:t>
            </a:r>
            <a:r>
              <a:rPr lang="en-US" sz="10000" dirty="0" smtClean="0">
                <a:latin typeface="Calibri" panose="020F0502020204030204" pitchFamily="34" charset="0"/>
              </a:rPr>
              <a:t>2,250.00 increase</a:t>
            </a:r>
          </a:p>
          <a:p>
            <a:pPr lvl="1">
              <a:spcBef>
                <a:spcPts val="0"/>
              </a:spcBef>
            </a:pPr>
            <a:r>
              <a:rPr lang="en-US" sz="9600" dirty="0" smtClean="0">
                <a:latin typeface="Calibri" panose="020F0502020204030204" pitchFamily="34" charset="0"/>
              </a:rPr>
              <a:t>Worship Supplies (set to 2019 actual)</a:t>
            </a:r>
            <a:endParaRPr lang="en-US" sz="9600" dirty="0">
              <a:latin typeface="Calibri" panose="020F0502020204030204" pitchFamily="34" charset="0"/>
            </a:endParaRPr>
          </a:p>
          <a:p>
            <a:pPr>
              <a:spcBef>
                <a:spcPts val="0"/>
              </a:spcBef>
            </a:pPr>
            <a:endParaRPr lang="en-US" sz="10000" dirty="0" smtClean="0">
              <a:latin typeface="Calibri" panose="020F0502020204030204" pitchFamily="34" charset="0"/>
            </a:endParaRPr>
          </a:p>
          <a:p>
            <a:pPr marL="0" lvl="1" indent="0">
              <a:spcBef>
                <a:spcPts val="0"/>
              </a:spcBef>
              <a:buNone/>
            </a:pPr>
            <a:endParaRPr lang="en-US" sz="9600" dirty="0" smtClean="0">
              <a:latin typeface="Calibri" panose="020F0502020204030204" pitchFamily="34" charset="0"/>
            </a:endParaRPr>
          </a:p>
          <a:p>
            <a:pPr marL="457200" lvl="1" indent="0">
              <a:buNone/>
            </a:pPr>
            <a:endParaRPr lang="en-US" sz="9600" dirty="0">
              <a:latin typeface="Calibri" panose="020F0502020204030204" pitchFamily="34" charset="0"/>
            </a:endParaRPr>
          </a:p>
          <a:p>
            <a:pPr marL="0" lvl="1" indent="0">
              <a:buNone/>
            </a:pPr>
            <a:r>
              <a:rPr lang="en-US" sz="8000" dirty="0" smtClean="0">
                <a:latin typeface="Calibri" panose="020F0502020204030204" pitchFamily="34" charset="0"/>
              </a:rPr>
              <a:t> </a:t>
            </a:r>
          </a:p>
          <a:p>
            <a:pPr eaLnBrk="1" hangingPunct="1"/>
            <a:endParaRPr lang="en-US" sz="5500" dirty="0"/>
          </a:p>
          <a:p>
            <a:pPr marL="457200" lvl="1" indent="0" eaLnBrk="1" hangingPunct="1">
              <a:buNone/>
            </a:pPr>
            <a:endParaRPr lang="en-US" sz="2000" dirty="0" smtClean="0"/>
          </a:p>
          <a:p>
            <a:pPr marL="457200" lvl="1" indent="0" eaLnBrk="1" hangingPunct="1">
              <a:buNone/>
            </a:pPr>
            <a:r>
              <a:rPr lang="en-US" sz="2000" dirty="0"/>
              <a:t>	</a:t>
            </a:r>
            <a:r>
              <a:rPr lang="en-US" sz="2000" dirty="0" smtClean="0"/>
              <a:t>					</a:t>
            </a:r>
          </a:p>
          <a:p>
            <a:pPr eaLnBrk="1" hangingPunct="1">
              <a:buNone/>
            </a:pPr>
            <a:endParaRPr lang="en-US" sz="2400" dirty="0" smtClean="0"/>
          </a:p>
          <a:p>
            <a:pPr lvl="1" eaLnBrk="1" hangingPunct="1">
              <a:buFont typeface="Arial" charset="0"/>
              <a:buChar char="•"/>
            </a:pPr>
            <a:endParaRPr lang="en-US" sz="2400" b="1" dirty="0" smtClean="0"/>
          </a:p>
        </p:txBody>
      </p:sp>
      <p:sp>
        <p:nvSpPr>
          <p:cNvPr id="15364" name="Slide Number Placeholder 3"/>
          <p:cNvSpPr>
            <a:spLocks noGrp="1"/>
          </p:cNvSpPr>
          <p:nvPr>
            <p:ph type="sldNum" sz="quarter" idx="12"/>
          </p:nvPr>
        </p:nvSpPr>
        <p:spPr bwMode="auto">
          <a:ln>
            <a:miter lim="800000"/>
            <a:headEnd/>
            <a:tailEnd/>
          </a:ln>
        </p:spPr>
        <p:txBody>
          <a:bodyPr/>
          <a:lstStyle/>
          <a:p>
            <a:pPr>
              <a:defRPr/>
            </a:pPr>
            <a:fld id="{C79746A9-F093-40A6-8BF9-481E9019DA88}" type="slidenum">
              <a:rPr lang="en-US"/>
              <a:pPr>
                <a:defRPr/>
              </a:pPr>
              <a:t>9</a:t>
            </a:fld>
            <a:endParaRPr lang="en-US" dirty="0"/>
          </a:p>
        </p:txBody>
      </p:sp>
    </p:spTree>
    <p:extLst>
      <p:ext uri="{BB962C8B-B14F-4D97-AF65-F5344CB8AC3E}">
        <p14:creationId xmlns:p14="http://schemas.microsoft.com/office/powerpoint/2010/main" val="29799414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2638</TotalTime>
  <Words>549</Words>
  <Application>Microsoft Office PowerPoint</Application>
  <PresentationFormat>On-screen Show (4:3)</PresentationFormat>
  <Paragraphs>108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Verdana</vt:lpstr>
      <vt:lpstr>Office Theme</vt:lpstr>
      <vt:lpstr>WEBSTER PRESBYTERIAN CHURCH   2019 EOY Summary &amp; 2020 Budget Recommendation to Session J. Spivey/Treasurer    </vt:lpstr>
      <vt:lpstr>2019 End of Year Summary</vt:lpstr>
      <vt:lpstr>2019 Budget Details</vt:lpstr>
      <vt:lpstr>2019 Budget Details</vt:lpstr>
      <vt:lpstr>WPC Budget Summary</vt:lpstr>
      <vt:lpstr>Past Revenues/Expenses</vt:lpstr>
      <vt:lpstr>2020 Budget Recommendation</vt:lpstr>
      <vt:lpstr>2020 Budget Changes by Committee</vt:lpstr>
      <vt:lpstr>2019 Proposed Budget Changes by Committee</vt:lpstr>
      <vt:lpstr>PowerPoint Presentation</vt:lpstr>
      <vt:lpstr>Vote</vt:lpstr>
    </vt:vector>
  </TitlesOfParts>
  <Company>NASA/ODIN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WEBSTER PRESBYTERIAN CHURCH  Annual Meeting of the Congregation January 16, 2011</dc:title>
  <dc:creator>jimmy spivey</dc:creator>
  <cp:lastModifiedBy>Jimmy L. Spivey</cp:lastModifiedBy>
  <cp:revision>145</cp:revision>
  <cp:lastPrinted>2020-01-10T00:42:12Z</cp:lastPrinted>
  <dcterms:created xsi:type="dcterms:W3CDTF">2011-01-13T18:13:07Z</dcterms:created>
  <dcterms:modified xsi:type="dcterms:W3CDTF">2020-01-23T01:57:50Z</dcterms:modified>
</cp:coreProperties>
</file>