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358" r:id="rId1"/>
  </p:sldMasterIdLst>
  <p:notesMasterIdLst>
    <p:notesMasterId r:id="rId15"/>
  </p:notesMasterIdLst>
  <p:handoutMasterIdLst>
    <p:handoutMasterId r:id="rId16"/>
  </p:handoutMasterIdLst>
  <p:sldIdLst>
    <p:sldId id="278" r:id="rId2"/>
    <p:sldId id="323" r:id="rId3"/>
    <p:sldId id="306" r:id="rId4"/>
    <p:sldId id="325" r:id="rId5"/>
    <p:sldId id="290" r:id="rId6"/>
    <p:sldId id="321" r:id="rId7"/>
    <p:sldId id="324" r:id="rId8"/>
    <p:sldId id="329" r:id="rId9"/>
    <p:sldId id="322" r:id="rId10"/>
    <p:sldId id="319" r:id="rId11"/>
    <p:sldId id="326" r:id="rId12"/>
    <p:sldId id="327" r:id="rId13"/>
    <p:sldId id="328" r:id="rId14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3D3D3"/>
    <a:srgbClr val="E0E0E0"/>
    <a:srgbClr val="F2F2F2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7" autoAdjust="0"/>
    <p:restoredTop sz="94660"/>
  </p:normalViewPr>
  <p:slideViewPr>
    <p:cSldViewPr>
      <p:cViewPr varScale="1">
        <p:scale>
          <a:sx n="92" d="100"/>
          <a:sy n="92" d="100"/>
        </p:scale>
        <p:origin x="9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ERVER1\Apps\J-Drive\JSpivey\Documents\Monthly%20Reports\2018\2019\Prelim%20Budget%202019.xls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2019 Budget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1009839565332755"/>
          <c:y val="0.12221715459638206"/>
          <c:w val="0.27624972476771653"/>
          <c:h val="0.732416605973860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rtl="0"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5528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3" y="0"/>
            <a:ext cx="3038155" cy="465528"/>
          </a:xfrm>
          <a:prstGeom prst="rect">
            <a:avLst/>
          </a:prstGeom>
        </p:spPr>
        <p:txBody>
          <a:bodyPr vert="horz" lIns="90580" tIns="45290" rIns="90580" bIns="45290" rtlCol="0"/>
          <a:lstStyle>
            <a:lvl1pPr algn="r">
              <a:defRPr sz="1200"/>
            </a:lvl1pPr>
          </a:lstStyle>
          <a:p>
            <a:pPr>
              <a:defRPr/>
            </a:pPr>
            <a:fld id="{A1D73D54-BC0E-4E24-8B91-3C91BD9A3823}" type="datetimeFigureOut">
              <a:rPr lang="en-US"/>
              <a:pPr>
                <a:defRPr/>
              </a:pPr>
              <a:t>1/22/2019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299"/>
            <a:ext cx="3038155" cy="465528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3" y="8829299"/>
            <a:ext cx="3038155" cy="465528"/>
          </a:xfrm>
          <a:prstGeom prst="rect">
            <a:avLst/>
          </a:prstGeom>
        </p:spPr>
        <p:txBody>
          <a:bodyPr vert="horz" lIns="90580" tIns="45290" rIns="90580" bIns="45290" rtlCol="0" anchor="b"/>
          <a:lstStyle>
            <a:lvl1pPr algn="r">
              <a:defRPr sz="1200"/>
            </a:lvl1pPr>
          </a:lstStyle>
          <a:p>
            <a:pPr>
              <a:defRPr/>
            </a:pPr>
            <a:fld id="{CEDC9C77-9296-4DA0-B8C2-3A30E95C2D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99266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5528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0"/>
            <a:ext cx="3038155" cy="465528"/>
          </a:xfrm>
          <a:prstGeom prst="rect">
            <a:avLst/>
          </a:prstGeom>
        </p:spPr>
        <p:txBody>
          <a:bodyPr vert="horz" wrap="square" lIns="93171" tIns="46586" rIns="93171" bIns="46586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153CFC5A-3C54-402D-B6EC-9C50E2C7C5FD}" type="datetime1">
              <a:rPr lang="en-US"/>
              <a:pPr>
                <a:defRPr/>
              </a:pPr>
              <a:t>1/22/2019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16222"/>
            <a:ext cx="5607691" cy="4183458"/>
          </a:xfrm>
          <a:prstGeom prst="rect">
            <a:avLst/>
          </a:prstGeom>
        </p:spPr>
        <p:txBody>
          <a:bodyPr vert="horz" lIns="93171" tIns="46586" rIns="93171" bIns="46586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299"/>
            <a:ext cx="3038155" cy="465528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 b="0">
                <a:latin typeface="Arial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829299"/>
            <a:ext cx="3038155" cy="465528"/>
          </a:xfrm>
          <a:prstGeom prst="rect">
            <a:avLst/>
          </a:prstGeom>
        </p:spPr>
        <p:txBody>
          <a:bodyPr vert="horz" wrap="square" lIns="93171" tIns="46586" rIns="93171" bIns="46586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pPr>
              <a:defRPr/>
            </a:pPr>
            <a:fld id="{A8EF0452-66C6-484D-905A-C6C4B6527C4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75710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A85-B9BF-4A66-BC0E-0C32389C67F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0349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E10A85-B9BF-4A66-BC0E-0C32389C67F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062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4D841F-E31C-4881-9405-450B8AAF23DA}" type="datetime1">
              <a:rPr lang="en-US" smtClean="0"/>
              <a:pPr>
                <a:defRPr/>
              </a:pPr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27A0CD-A1CD-4E14-B52F-B5356796026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85199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AE11C3D-2163-4265-88FA-3DB8E523C3D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9619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AD9CCF-813A-49E9-AA2B-FDE1AD2BD60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783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36065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B5C272D-FEA5-462C-B2DF-90D658019122}" type="datetime1">
              <a:rPr lang="en-US" smtClean="0"/>
              <a:pPr>
                <a:defRPr/>
              </a:pPr>
              <a:t>1/22/2019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830412-59CB-46B3-93BC-0475A241D2E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692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CA7C0B9-7DC0-4D37-AFB6-CCC47833FBA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4699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4532DE-4C1E-4911-8228-E17E83FC7181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429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97BBCF-A1DA-453D-A7BD-2B9AD4ACE17A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86740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1229356-F16B-4BED-8302-6CDB22E61F92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248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6C54D3E-C590-4603-A098-A36F6E70B937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934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475EC50-E2C5-4860-A263-DE555886C7D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3709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D295925-653E-483B-9B27-F72BD6BA6C6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196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59" r:id="rId1"/>
    <p:sldLayoutId id="2147484360" r:id="rId2"/>
    <p:sldLayoutId id="2147484361" r:id="rId3"/>
    <p:sldLayoutId id="2147484362" r:id="rId4"/>
    <p:sldLayoutId id="2147484363" r:id="rId5"/>
    <p:sldLayoutId id="2147484364" r:id="rId6"/>
    <p:sldLayoutId id="2147484365" r:id="rId7"/>
    <p:sldLayoutId id="2147484366" r:id="rId8"/>
    <p:sldLayoutId id="2147484367" r:id="rId9"/>
    <p:sldLayoutId id="2147484368" r:id="rId10"/>
    <p:sldLayoutId id="214748436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762000" y="1425575"/>
            <a:ext cx="7772400" cy="1470025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 </a:t>
            </a:r>
            <a:r>
              <a:rPr lang="en-US" sz="4000" b="1" dirty="0"/>
              <a:t>WEBSTER </a:t>
            </a:r>
            <a:r>
              <a:rPr lang="en-US" sz="4000" b="1" dirty="0" smtClean="0"/>
              <a:t> PRESBYTERIAN  CHURCH</a:t>
            </a: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/>
              <a:t/>
            </a:r>
            <a:br>
              <a:rPr lang="en-US" sz="4000" b="1" dirty="0"/>
            </a:br>
            <a:r>
              <a:rPr lang="en-US" sz="4000" b="1" dirty="0" smtClean="0"/>
              <a:t>2019 Budget</a:t>
            </a:r>
            <a:br>
              <a:rPr lang="en-US" sz="4000" b="1" dirty="0" smtClean="0"/>
            </a:br>
            <a:r>
              <a:rPr lang="en-US" sz="4000" b="1" dirty="0" smtClean="0"/>
              <a:t/>
            </a:r>
            <a:br>
              <a:rPr lang="en-US" sz="4000" b="1" dirty="0" smtClean="0"/>
            </a:br>
            <a:r>
              <a:rPr lang="en-US" sz="4000" dirty="0" smtClean="0"/>
              <a:t>Jimmy Spivey</a:t>
            </a:r>
            <a:br>
              <a:rPr lang="en-US" sz="4000" dirty="0" smtClean="0"/>
            </a:br>
            <a:r>
              <a:rPr lang="en-US" sz="4000" dirty="0" smtClean="0"/>
              <a:t>Treasurer </a:t>
            </a:r>
            <a:r>
              <a:rPr lang="en-US" sz="4000" b="1" dirty="0" smtClean="0"/>
              <a:t/>
            </a:r>
            <a:br>
              <a:rPr lang="en-US" sz="4000" b="1" dirty="0" smtClean="0"/>
            </a:br>
            <a:endParaRPr lang="en-US" sz="4000" dirty="0"/>
          </a:p>
        </p:txBody>
      </p:sp>
      <p:sp>
        <p:nvSpPr>
          <p:cNvPr id="3075" name="Subtitle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  <a:p>
            <a:pPr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b="1" dirty="0" smtClean="0">
                <a:solidFill>
                  <a:schemeClr val="tx1"/>
                </a:solidFill>
              </a:rPr>
              <a:t>January 22</a:t>
            </a:r>
            <a:r>
              <a:rPr lang="en-US" b="1" smtClean="0">
                <a:solidFill>
                  <a:schemeClr val="tx1"/>
                </a:solidFill>
              </a:rPr>
              <a:t>, </a:t>
            </a:r>
            <a:r>
              <a:rPr lang="en-US" b="1" smtClean="0">
                <a:solidFill>
                  <a:schemeClr val="tx1"/>
                </a:solidFill>
              </a:rPr>
              <a:t>2019</a:t>
            </a:r>
            <a:endParaRPr lang="en-US" b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7101"/>
            <a:ext cx="7924800" cy="391675"/>
          </a:xfrm>
        </p:spPr>
        <p:txBody>
          <a:bodyPr>
            <a:normAutofit fontScale="90000"/>
          </a:bodyPr>
          <a:lstStyle/>
          <a:p>
            <a:r>
              <a:rPr lang="en-US" sz="3200" dirty="0" smtClean="0"/>
              <a:t>2019 Budget Analysis</a:t>
            </a:r>
            <a:endParaRPr lang="en-US" sz="3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Pledges to date are  </a:t>
            </a:r>
            <a:r>
              <a:rPr lang="en-US" dirty="0"/>
              <a:t>$459,234.00 plus if you add  $100,000.00 unpledged – Total Income is </a:t>
            </a:r>
            <a:r>
              <a:rPr lang="en-US" dirty="0" smtClean="0"/>
              <a:t>559,234.00</a:t>
            </a:r>
          </a:p>
          <a:p>
            <a:r>
              <a:rPr lang="en-US" dirty="0" smtClean="0"/>
              <a:t>Based on unpledged members who pledge and give.  We should get another 45K.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8818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Recommendation &amp; Next Steps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Session approve 2019 Budget at </a:t>
            </a:r>
            <a:r>
              <a:rPr lang="en-US" dirty="0" smtClean="0"/>
              <a:t>608,120.00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Budget present to Congregation (Not approved) 1/27/19.</a:t>
            </a:r>
          </a:p>
          <a:p>
            <a:r>
              <a:rPr lang="en-US" dirty="0" smtClean="0"/>
              <a:t>Congregation approved Pastors Terms of Call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963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6042" y="0"/>
            <a:ext cx="8839200" cy="769441"/>
          </a:xfrm>
        </p:spPr>
        <p:txBody>
          <a:bodyPr wrap="square">
            <a:spAutoFit/>
          </a:bodyPr>
          <a:lstStyle/>
          <a:p>
            <a:r>
              <a:rPr lang="en-US" b="1" dirty="0" smtClean="0"/>
              <a:t>2019 TERMS OF CALL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52400" y="2133600"/>
            <a:ext cx="8839200" cy="52014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2018 =$138,388.16</a:t>
            </a:r>
          </a:p>
          <a:p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Components </a:t>
            </a: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of Terms of Call</a:t>
            </a: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:</a:t>
            </a:r>
          </a:p>
          <a:p>
            <a:endParaRPr lang="en-US" sz="1000" b="1" u="sng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Effective </a:t>
            </a: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S</a:t>
            </a: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alary - $87,550.00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(includes salary, housing)</a:t>
            </a:r>
            <a:endParaRPr lang="en-US" sz="24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Benefits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BOP Dues - $32,393.50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(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paid to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PCUSA Board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of Pensions for medical insurance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and retirement)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Study Leave Allowance - $1,800.00</a:t>
            </a:r>
            <a:endParaRPr lang="en-US" sz="2400" dirty="0" smtClean="0">
              <a:latin typeface="+mn-lt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Reimbursement of SECA tax - $6,688.82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Optional benefits - $2,227.44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Reimbursed Expenses - $8,200.00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(travel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professional expenses, discretionary, cell phone)</a:t>
            </a:r>
            <a:endParaRPr lang="en-US" sz="24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10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5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weeks of paid vacation and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2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weeks of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professional development</a:t>
            </a:r>
            <a:endParaRPr lang="en-US" sz="2400" dirty="0">
              <a:latin typeface="+mn-lt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5404075"/>
              </p:ext>
            </p:extLst>
          </p:nvPr>
        </p:nvGraphicFramePr>
        <p:xfrm>
          <a:off x="304800" y="914400"/>
          <a:ext cx="83058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/>
                <a:gridCol w="4152900"/>
              </a:tblGrid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 smtClean="0">
                          <a:latin typeface="Calibri" pitchFamily="34" charset="0"/>
                        </a:rPr>
                        <a:t>Pastor</a:t>
                      </a:r>
                      <a:endParaRPr lang="en-US" sz="3200" b="1" i="0" baseline="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 smtClean="0">
                          <a:latin typeface="Calibri" pitchFamily="34" charset="0"/>
                        </a:rPr>
                        <a:t>Proposed 2017</a:t>
                      </a:r>
                      <a:endParaRPr lang="en-US" sz="3200" b="1" i="0" baseline="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 smtClean="0">
                          <a:latin typeface="Calibri" pitchFamily="34" charset="0"/>
                        </a:rPr>
                        <a:t>Keith </a:t>
                      </a:r>
                      <a:r>
                        <a:rPr lang="en-US" sz="3200" b="1" i="0" baseline="0" dirty="0" err="1" smtClean="0">
                          <a:latin typeface="Calibri" pitchFamily="34" charset="0"/>
                        </a:rPr>
                        <a:t>Uffman</a:t>
                      </a:r>
                      <a:endParaRPr lang="en-US" sz="3200" b="1" i="0" baseline="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 smtClean="0">
                          <a:latin typeface="Calibri" pitchFamily="34" charset="0"/>
                        </a:rPr>
                        <a:t>$138,859.78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2748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8839200" cy="769441"/>
          </a:xfrm>
        </p:spPr>
        <p:txBody>
          <a:bodyPr wrap="square">
            <a:spAutoFit/>
          </a:bodyPr>
          <a:lstStyle/>
          <a:p>
            <a:r>
              <a:rPr lang="en-US" b="1" dirty="0" smtClean="0"/>
              <a:t>2019 TERMS OF CALL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-13855" y="2025908"/>
            <a:ext cx="9144000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2018 =$88,323.75</a:t>
            </a:r>
          </a:p>
          <a:p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Components </a:t>
            </a: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of </a:t>
            </a: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2019 Terms </a:t>
            </a: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of Call</a:t>
            </a: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:</a:t>
            </a:r>
          </a:p>
          <a:p>
            <a:endParaRPr lang="en-US" sz="1000" b="1" u="sng" dirty="0">
              <a:latin typeface="+mn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Effective </a:t>
            </a:r>
            <a:r>
              <a:rPr lang="en-US" sz="2400" b="1" dirty="0">
                <a:latin typeface="+mn-lt"/>
                <a:ea typeface="Verdana" pitchFamily="34" charset="0"/>
                <a:cs typeface="Verdana" pitchFamily="34" charset="0"/>
              </a:rPr>
              <a:t>S</a:t>
            </a: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alary - $54,075.00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(includes salary, housing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,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medical FSA)</a:t>
            </a:r>
            <a:endParaRPr lang="en-US" sz="2400" dirty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1000" u="sng" dirty="0" smtClean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Benefits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BOP Dues - $20,007.75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(paid to PCUSA Board of Pensions for medical insurance and retirement)</a:t>
            </a: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Study Leave Allowance - </a:t>
            </a: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$2,900.00</a:t>
            </a:r>
            <a:endParaRPr lang="en-US" sz="2400" dirty="0" smtClean="0">
              <a:latin typeface="+mn-lt"/>
              <a:ea typeface="Verdana" pitchFamily="34" charset="0"/>
              <a:cs typeface="Verdana" pitchFamily="34" charset="0"/>
            </a:endParaRPr>
          </a:p>
          <a:p>
            <a:pPr marL="800100" lvl="1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Optional </a:t>
            </a:r>
            <a:r>
              <a:rPr lang="en-US" dirty="0" smtClean="0">
                <a:latin typeface="+mn-lt"/>
                <a:ea typeface="Verdana" pitchFamily="34" charset="0"/>
                <a:cs typeface="Verdana" pitchFamily="34" charset="0"/>
              </a:rPr>
              <a:t>Vision</a:t>
            </a: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 &amp; Dental - $</a:t>
            </a:r>
            <a:r>
              <a:rPr lang="en-US" dirty="0" smtClean="0">
                <a:latin typeface="+mn-lt"/>
                <a:ea typeface="Verdana" pitchFamily="34" charset="0"/>
                <a:cs typeface="Verdana" pitchFamily="34" charset="0"/>
              </a:rPr>
              <a:t>157.68</a:t>
            </a:r>
            <a:endParaRPr lang="en-US" sz="2400" b="1" dirty="0" smtClean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b="1" dirty="0" smtClean="0">
                <a:latin typeface="+mn-lt"/>
                <a:ea typeface="Verdana" pitchFamily="34" charset="0"/>
                <a:cs typeface="Verdana" pitchFamily="34" charset="0"/>
              </a:rPr>
              <a:t>Reimbursed Expenses - $11,800.00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(travel, discretionary, cell phone, retirement matching)</a:t>
            </a:r>
            <a:endParaRPr lang="en-US" sz="1000" b="1" dirty="0" smtClean="0">
              <a:latin typeface="+mn-lt"/>
              <a:ea typeface="Verdana" pitchFamily="34" charset="0"/>
              <a:cs typeface="Verdana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Four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weeks of paid vacation and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two </a:t>
            </a:r>
            <a:r>
              <a:rPr lang="en-US" sz="2400" dirty="0">
                <a:latin typeface="+mn-lt"/>
                <a:ea typeface="Verdana" pitchFamily="34" charset="0"/>
                <a:cs typeface="Verdana" pitchFamily="34" charset="0"/>
              </a:rPr>
              <a:t>weeks of </a:t>
            </a:r>
            <a:r>
              <a:rPr lang="en-US" sz="2400" dirty="0" smtClean="0">
                <a:latin typeface="+mn-lt"/>
                <a:ea typeface="Verdana" pitchFamily="34" charset="0"/>
                <a:cs typeface="Verdana" pitchFamily="34" charset="0"/>
              </a:rPr>
              <a:t>professional development</a:t>
            </a:r>
            <a:endParaRPr lang="en-US" sz="2400" dirty="0">
              <a:latin typeface="+mn-lt"/>
              <a:ea typeface="Verdana" pitchFamily="34" charset="0"/>
              <a:cs typeface="Verdana" pitchFamily="34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3793938"/>
              </p:ext>
            </p:extLst>
          </p:nvPr>
        </p:nvGraphicFramePr>
        <p:xfrm>
          <a:off x="266700" y="769441"/>
          <a:ext cx="8305800" cy="1158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52900"/>
                <a:gridCol w="4152900"/>
              </a:tblGrid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 smtClean="0">
                          <a:latin typeface="Calibri" pitchFamily="34" charset="0"/>
                        </a:rPr>
                        <a:t>Pastor</a:t>
                      </a:r>
                      <a:endParaRPr lang="en-US" sz="3200" b="1" i="0" baseline="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 smtClean="0">
                          <a:latin typeface="Calibri" pitchFamily="34" charset="0"/>
                        </a:rPr>
                        <a:t>Proposed 2018</a:t>
                      </a:r>
                      <a:endParaRPr lang="en-US" sz="3200" b="1" i="0" baseline="0" dirty="0">
                        <a:latin typeface="Calibri" pitchFamily="34" charset="0"/>
                      </a:endParaRPr>
                    </a:p>
                  </a:txBody>
                  <a:tcPr/>
                </a:tc>
              </a:tr>
              <a:tr h="523240"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 smtClean="0">
                          <a:latin typeface="Calibri" pitchFamily="34" charset="0"/>
                        </a:rPr>
                        <a:t>Helen </a:t>
                      </a:r>
                      <a:r>
                        <a:rPr lang="en-US" sz="3200" b="1" i="0" baseline="0" dirty="0" err="1" smtClean="0">
                          <a:latin typeface="Calibri" pitchFamily="34" charset="0"/>
                        </a:rPr>
                        <a:t>DeLeon</a:t>
                      </a:r>
                      <a:endParaRPr lang="en-US" sz="3200" b="1" i="0" baseline="0" dirty="0">
                        <a:latin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i="0" baseline="0" dirty="0" smtClean="0">
                          <a:latin typeface="Calibri" pitchFamily="34" charset="0"/>
                        </a:rPr>
                        <a:t>$89,523.75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9F04B6CF-E992-4B7B-894F-5853B2F0AD2D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7825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Past Revenues/Expenses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143000"/>
            <a:ext cx="8077200" cy="5213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003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44563"/>
          </a:xfrm>
        </p:spPr>
        <p:txBody>
          <a:bodyPr>
            <a:normAutofit/>
          </a:bodyPr>
          <a:lstStyle/>
          <a:p>
            <a:pPr eaLnBrk="1" hangingPunct="1"/>
            <a:r>
              <a:rPr lang="en-US" sz="4000" u="sng" dirty="0" smtClean="0"/>
              <a:t>2019 Budget Summary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05800" cy="5486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2016 Budget was </a:t>
            </a:r>
            <a:r>
              <a:rPr lang="en-US" dirty="0"/>
              <a:t>$</a:t>
            </a:r>
            <a:r>
              <a:rPr lang="en-US" dirty="0" smtClean="0"/>
              <a:t>660,651.17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2017 Budget was $634,000.00</a:t>
            </a:r>
          </a:p>
          <a:p>
            <a:pPr>
              <a:defRPr/>
            </a:pPr>
            <a:r>
              <a:rPr lang="en-US" dirty="0" smtClean="0"/>
              <a:t>2018 Budget is $656,000.00  </a:t>
            </a:r>
          </a:p>
          <a:p>
            <a:pPr>
              <a:defRPr/>
            </a:pPr>
            <a:r>
              <a:rPr lang="en-US" b="1" u="sng" dirty="0" smtClean="0"/>
              <a:t>2019 Proposed Budget is $</a:t>
            </a:r>
            <a:r>
              <a:rPr lang="en-US" b="1" u="sng" dirty="0" smtClean="0"/>
              <a:t>608,120.00</a:t>
            </a:r>
            <a:endParaRPr lang="en-US" b="1" u="sng" dirty="0"/>
          </a:p>
          <a:p>
            <a:pPr eaLnBrk="1" fontAlgn="auto" hangingPunct="1">
              <a:spcAft>
                <a:spcPts val="0"/>
              </a:spcAft>
              <a:defRPr/>
            </a:pPr>
            <a:endParaRPr lang="en-US" b="1" u="sng" dirty="0" smtClean="0"/>
          </a:p>
          <a:p>
            <a:pPr>
              <a:defRPr/>
            </a:pPr>
            <a:r>
              <a:rPr lang="en-US" dirty="0" smtClean="0"/>
              <a:t>2016-2018 3yr giving Average is </a:t>
            </a:r>
            <a:r>
              <a:rPr lang="en-US" b="1" u="sng" dirty="0" smtClean="0"/>
              <a:t>$655,884.99 </a:t>
            </a: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2018 YTD giving was </a:t>
            </a:r>
            <a:r>
              <a:rPr lang="en-US" b="1" u="sng" dirty="0" smtClean="0"/>
              <a:t>$639,491.39 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sz="3200" dirty="0" smtClean="0"/>
              <a:t>$22k surplus from 2017 not included</a:t>
            </a:r>
          </a:p>
          <a:p>
            <a:pPr lvl="1">
              <a:buFont typeface="Wingdings" panose="05000000000000000000" pitchFamily="2" charset="2"/>
              <a:buChar char="Ø"/>
              <a:defRPr/>
            </a:pPr>
            <a:r>
              <a:rPr lang="en-US" sz="3200" dirty="0" smtClean="0"/>
              <a:t>Lowest giving number in last 8 years</a:t>
            </a:r>
          </a:p>
          <a:p>
            <a:pPr eaLnBrk="1" fontAlgn="auto" hangingPunct="1">
              <a:spcAft>
                <a:spcPts val="0"/>
              </a:spcAft>
              <a:buFont typeface="Arial" charset="0"/>
              <a:buNone/>
              <a:defRPr/>
            </a:pPr>
            <a:endParaRPr lang="en-US" sz="2800" u="sng" dirty="0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F7E73-9312-4F77-82B0-1B8E5B21FE68}" type="slidenum">
              <a:rPr lang="en-US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Other 2018 Giving </a:t>
            </a:r>
            <a:r>
              <a:rPr lang="en-US" u="sng" dirty="0" smtClean="0"/>
              <a:t>Outside</a:t>
            </a:r>
            <a:r>
              <a:rPr lang="en-US" dirty="0" smtClean="0"/>
              <a:t> the Budget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Mission = $59,827.16</a:t>
            </a:r>
          </a:p>
          <a:p>
            <a:pPr lvl="1"/>
            <a:r>
              <a:rPr lang="en-US" dirty="0" smtClean="0"/>
              <a:t>Gifts of Joy, Pentecost, </a:t>
            </a:r>
            <a:r>
              <a:rPr lang="en-US" dirty="0" err="1" smtClean="0"/>
              <a:t>McWhirter</a:t>
            </a:r>
            <a:r>
              <a:rPr lang="en-US" dirty="0" smtClean="0"/>
              <a:t>, Family Promise, Harvey Relief, Community Assistance, etc. (Does not include Mission Trips).</a:t>
            </a:r>
          </a:p>
          <a:p>
            <a:r>
              <a:rPr lang="en-US" dirty="0" smtClean="0"/>
              <a:t>Mortgage Reduction = $84,703.75</a:t>
            </a:r>
          </a:p>
          <a:p>
            <a:r>
              <a:rPr lang="en-US" dirty="0" smtClean="0"/>
              <a:t>Capital Campaign = $90,871.61</a:t>
            </a:r>
          </a:p>
          <a:p>
            <a:r>
              <a:rPr lang="en-US" sz="3900" u="sng" dirty="0" smtClean="0"/>
              <a:t>Total= $235,402.52</a:t>
            </a:r>
          </a:p>
          <a:p>
            <a:endParaRPr lang="en-US" sz="3900" dirty="0" smtClean="0"/>
          </a:p>
          <a:p>
            <a:pPr marL="457200" lvl="1" indent="0">
              <a:buNone/>
            </a:pPr>
            <a:r>
              <a:rPr lang="en-US" sz="4000" dirty="0" smtClean="0"/>
              <a:t>Total Giving Operating/Outside = </a:t>
            </a:r>
          </a:p>
          <a:p>
            <a:pPr marL="457200" lvl="1" indent="0">
              <a:buNone/>
            </a:pPr>
            <a:r>
              <a:rPr lang="en-US" sz="4000" u="sng" dirty="0" smtClean="0"/>
              <a:t>$874,893.91</a:t>
            </a:r>
          </a:p>
          <a:p>
            <a:pPr marL="457200" lvl="1" indent="0">
              <a:buNone/>
            </a:pPr>
            <a:endParaRPr lang="en-US" sz="4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51331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/>
              <a:t>2019 Proposed Budget Changes by Committee</a:t>
            </a:r>
            <a:endParaRPr lang="en-US" sz="28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152400" y="946484"/>
            <a:ext cx="8839200" cy="5638800"/>
          </a:xfrm>
        </p:spPr>
        <p:txBody>
          <a:bodyPr>
            <a:normAutofit fontScale="25000" lnSpcReduction="20000"/>
          </a:bodyPr>
          <a:lstStyle/>
          <a:p>
            <a:pPr eaLnBrk="1" hangingPunct="1"/>
            <a:endParaRPr lang="en-US" sz="2400" dirty="0" smtClean="0"/>
          </a:p>
          <a:p>
            <a:r>
              <a:rPr lang="en-US" sz="9600" dirty="0" smtClean="0">
                <a:latin typeface="Calibri" panose="020F0502020204030204" pitchFamily="34" charset="0"/>
              </a:rPr>
              <a:t>Personnel - </a:t>
            </a:r>
            <a:r>
              <a:rPr lang="en-US" sz="9600" dirty="0" smtClean="0">
                <a:latin typeface="Calibri" panose="020F0502020204030204" pitchFamily="34" charset="0"/>
              </a:rPr>
              <a:t>$(</a:t>
            </a:r>
            <a:r>
              <a:rPr lang="en-US" sz="9600" dirty="0" smtClean="0">
                <a:latin typeface="Calibri" panose="020F0502020204030204" pitchFamily="34" charset="0"/>
              </a:rPr>
              <a:t>6,450.23</a:t>
            </a:r>
            <a:r>
              <a:rPr lang="en-US" sz="9600" dirty="0" smtClean="0">
                <a:latin typeface="Calibri" panose="020F0502020204030204" pitchFamily="34" charset="0"/>
              </a:rPr>
              <a:t>) </a:t>
            </a:r>
            <a:r>
              <a:rPr lang="en-US" sz="9600" dirty="0" smtClean="0">
                <a:latin typeface="Calibri" panose="020F0502020204030204" pitchFamily="34" charset="0"/>
              </a:rPr>
              <a:t>decrease overall</a:t>
            </a:r>
          </a:p>
          <a:p>
            <a:pPr lvl="1"/>
            <a:r>
              <a:rPr lang="en-US" sz="9600" dirty="0" smtClean="0">
                <a:latin typeface="Calibri" panose="020F0502020204030204" pitchFamily="34" charset="0"/>
              </a:rPr>
              <a:t>Secretary raise - 3% </a:t>
            </a:r>
          </a:p>
          <a:p>
            <a:pPr lvl="1"/>
            <a:r>
              <a:rPr lang="en-US" sz="9600" dirty="0" smtClean="0">
                <a:latin typeface="Calibri" panose="020F0502020204030204" pitchFamily="34" charset="0"/>
              </a:rPr>
              <a:t>AP Study Leave - $1200.00 increase</a:t>
            </a:r>
          </a:p>
          <a:p>
            <a:pPr lvl="1"/>
            <a:r>
              <a:rPr lang="en-US" sz="9600" dirty="0" smtClean="0">
                <a:latin typeface="Calibri" panose="020F0502020204030204" pitchFamily="34" charset="0"/>
              </a:rPr>
              <a:t>Payroll expenses (</a:t>
            </a:r>
            <a:r>
              <a:rPr lang="en-US" sz="9600" dirty="0" err="1" smtClean="0">
                <a:latin typeface="Calibri" panose="020F0502020204030204" pitchFamily="34" charset="0"/>
              </a:rPr>
              <a:t>PayChex</a:t>
            </a:r>
            <a:r>
              <a:rPr lang="en-US" sz="9600" dirty="0" smtClean="0">
                <a:latin typeface="Calibri" panose="020F0502020204030204" pitchFamily="34" charset="0"/>
              </a:rPr>
              <a:t> service) - $1900.00 decrease</a:t>
            </a:r>
          </a:p>
          <a:p>
            <a:pPr lvl="1"/>
            <a:r>
              <a:rPr lang="en-US" sz="9600" dirty="0" smtClean="0">
                <a:latin typeface="Calibri" panose="020F0502020204030204" pitchFamily="34" charset="0"/>
              </a:rPr>
              <a:t>Sr. Pastor Death Benefit increase – $471.62</a:t>
            </a:r>
          </a:p>
          <a:p>
            <a:pPr lvl="1"/>
            <a:r>
              <a:rPr lang="en-US" sz="9600" dirty="0" smtClean="0">
                <a:latin typeface="Calibri" panose="020F0502020204030204" pitchFamily="34" charset="0"/>
              </a:rPr>
              <a:t>Family Coordinator </a:t>
            </a:r>
            <a:r>
              <a:rPr lang="en-US" sz="9600" dirty="0" smtClean="0">
                <a:latin typeface="Calibri" panose="020F0502020204030204" pitchFamily="34" charset="0"/>
              </a:rPr>
              <a:t>1/5 </a:t>
            </a:r>
            <a:r>
              <a:rPr lang="en-US" sz="9600" dirty="0" smtClean="0">
                <a:latin typeface="Calibri" panose="020F0502020204030204" pitchFamily="34" charset="0"/>
              </a:rPr>
              <a:t>cut in hours – </a:t>
            </a:r>
            <a:r>
              <a:rPr lang="en-US" sz="9600" dirty="0" smtClean="0">
                <a:latin typeface="Calibri" panose="020F0502020204030204" pitchFamily="34" charset="0"/>
              </a:rPr>
              <a:t>$</a:t>
            </a:r>
            <a:r>
              <a:rPr lang="en-US" sz="9600" dirty="0" smtClean="0">
                <a:latin typeface="Calibri" panose="020F0502020204030204" pitchFamily="34" charset="0"/>
              </a:rPr>
              <a:t>6,180.00</a:t>
            </a:r>
            <a:r>
              <a:rPr lang="en-US" sz="9600" dirty="0" smtClean="0">
                <a:latin typeface="Calibri" panose="020F0502020204030204" pitchFamily="34" charset="0"/>
              </a:rPr>
              <a:t> </a:t>
            </a:r>
            <a:r>
              <a:rPr lang="en-US" sz="9600" dirty="0" smtClean="0">
                <a:latin typeface="Calibri" panose="020F0502020204030204" pitchFamily="34" charset="0"/>
              </a:rPr>
              <a:t>decrease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Campus Management -  $2,250.00 increase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Lawn Maintenance -  $500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Electricity and water- $3,750 (based on 2018 actual cost)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General maintenance - $1000 decrease</a:t>
            </a:r>
          </a:p>
          <a:p>
            <a:pPr marL="0" lvl="1" indent="0">
              <a:spcBef>
                <a:spcPts val="0"/>
              </a:spcBef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en-US" sz="10000" dirty="0" smtClean="0">
                <a:latin typeface="Calibri" panose="020F0502020204030204" pitchFamily="34" charset="0"/>
              </a:rPr>
              <a:t>Care – $2675.00 increase</a:t>
            </a:r>
            <a:endParaRPr lang="en-US" sz="9600" dirty="0" smtClean="0">
              <a:latin typeface="Calibri" panose="020F0502020204030204" pitchFamily="34" charset="0"/>
            </a:endParaRP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Mental Health Counseling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Grief Share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Senior Ministry Speakers</a:t>
            </a:r>
          </a:p>
          <a:p>
            <a:pPr lvl="1">
              <a:spcBef>
                <a:spcPts val="0"/>
              </a:spcBef>
            </a:pPr>
            <a:r>
              <a:rPr lang="en-US" sz="9600" dirty="0" smtClean="0">
                <a:latin typeface="Calibri" panose="020F0502020204030204" pitchFamily="34" charset="0"/>
              </a:rPr>
              <a:t>Powerful Tool/Care Givers</a:t>
            </a:r>
          </a:p>
          <a:p>
            <a:pPr marL="457200" lvl="1" indent="0">
              <a:buNone/>
            </a:pPr>
            <a:endParaRPr lang="en-US" sz="9600" dirty="0">
              <a:latin typeface="Calibri" panose="020F0502020204030204" pitchFamily="34" charset="0"/>
            </a:endParaRPr>
          </a:p>
          <a:p>
            <a:pPr marL="0" lvl="1" indent="0">
              <a:buNone/>
            </a:pPr>
            <a:r>
              <a:rPr lang="en-US" sz="8000" dirty="0" smtClean="0">
                <a:latin typeface="Calibri" panose="020F0502020204030204" pitchFamily="34" charset="0"/>
              </a:rPr>
              <a:t> </a:t>
            </a:r>
          </a:p>
          <a:p>
            <a:pPr eaLnBrk="1" hangingPunct="1"/>
            <a:endParaRPr lang="en-US" sz="55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/>
              <a:t>2019 Proposed Budget Changes by Committee</a:t>
            </a:r>
            <a:endParaRPr lang="en-US" sz="28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42900" y="707159"/>
            <a:ext cx="8648700" cy="5638800"/>
          </a:xfrm>
        </p:spPr>
        <p:txBody>
          <a:bodyPr>
            <a:normAutofit fontScale="62500" lnSpcReduction="20000"/>
          </a:bodyPr>
          <a:lstStyle/>
          <a:p>
            <a:pPr eaLnBrk="1" hangingPunct="1"/>
            <a:endParaRPr lang="en-US" sz="2400" dirty="0" smtClean="0"/>
          </a:p>
          <a:p>
            <a:pPr marL="342900" lvl="1" indent="-342900">
              <a:buFont typeface="Arial" charset="0"/>
              <a:buChar char="•"/>
            </a:pPr>
            <a:r>
              <a:rPr lang="en-US" sz="5000" dirty="0" smtClean="0">
                <a:latin typeface="Calibri" panose="020F0502020204030204" pitchFamily="34" charset="0"/>
              </a:rPr>
              <a:t>Communications - $1000.00 decrease</a:t>
            </a:r>
            <a:br>
              <a:rPr lang="en-US" sz="5000" dirty="0" smtClean="0">
                <a:latin typeface="Calibri" panose="020F0502020204030204" pitchFamily="34" charset="0"/>
              </a:rPr>
            </a:br>
            <a:endParaRPr lang="en-US" sz="5000" dirty="0" smtClean="0">
              <a:latin typeface="Calibri" panose="020F0502020204030204" pitchFamily="34" charset="0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sz="5000" dirty="0" smtClean="0">
                <a:latin typeface="Calibri" panose="020F0502020204030204" pitchFamily="34" charset="0"/>
              </a:rPr>
              <a:t>Fellowship </a:t>
            </a:r>
            <a:r>
              <a:rPr lang="en-US" sz="5400" dirty="0">
                <a:latin typeface="Calibri" panose="020F0502020204030204" pitchFamily="34" charset="0"/>
              </a:rPr>
              <a:t>- </a:t>
            </a:r>
            <a:r>
              <a:rPr lang="en-US" sz="5400" dirty="0" smtClean="0">
                <a:latin typeface="Calibri" panose="020F0502020204030204" pitchFamily="34" charset="0"/>
              </a:rPr>
              <a:t>$</a:t>
            </a:r>
            <a:r>
              <a:rPr lang="en-US" sz="5400" dirty="0">
                <a:latin typeface="Calibri" panose="020F0502020204030204" pitchFamily="34" charset="0"/>
              </a:rPr>
              <a:t>725.00 increase</a:t>
            </a:r>
            <a:endParaRPr lang="en-US" sz="5000" dirty="0" smtClean="0">
              <a:latin typeface="Calibri" panose="020F0502020204030204" pitchFamily="34" charset="0"/>
            </a:endParaRPr>
          </a:p>
          <a:p>
            <a:pPr marL="742950" lvl="2" indent="-342900">
              <a:buFont typeface="Arial" charset="0"/>
              <a:buChar char="•"/>
            </a:pPr>
            <a:r>
              <a:rPr lang="en-US" sz="4600" dirty="0" smtClean="0">
                <a:latin typeface="Calibri" panose="020F0502020204030204" pitchFamily="34" charset="0"/>
              </a:rPr>
              <a:t>Added Wednesday night dinner</a:t>
            </a:r>
            <a:br>
              <a:rPr lang="en-US" sz="4600" dirty="0" smtClean="0">
                <a:latin typeface="Calibri" panose="020F0502020204030204" pitchFamily="34" charset="0"/>
              </a:rPr>
            </a:br>
            <a:endParaRPr lang="en-US" sz="4600" dirty="0" smtClean="0">
              <a:latin typeface="Calibri" panose="020F0502020204030204" pitchFamily="34" charset="0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sz="5000" dirty="0" smtClean="0">
                <a:latin typeface="Calibri" panose="020F0502020204030204" pitchFamily="34" charset="0"/>
              </a:rPr>
              <a:t>Mission – Stayed the same</a:t>
            </a:r>
          </a:p>
          <a:p>
            <a:pPr marL="342900" lvl="1" indent="-342900">
              <a:buFont typeface="Arial" charset="0"/>
              <a:buChar char="•"/>
            </a:pPr>
            <a:endParaRPr lang="en-US" sz="5000" dirty="0">
              <a:latin typeface="Calibri" panose="020F0502020204030204" pitchFamily="34" charset="0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sz="5000" dirty="0" smtClean="0">
                <a:latin typeface="Calibri" panose="020F0502020204030204" pitchFamily="34" charset="0"/>
              </a:rPr>
              <a:t>Family Ministry - $389.12 increase</a:t>
            </a:r>
            <a:r>
              <a:rPr lang="en-US" sz="4600" dirty="0" smtClean="0">
                <a:latin typeface="Calibri" panose="020F0502020204030204" pitchFamily="34" charset="0"/>
              </a:rPr>
              <a:t/>
            </a:r>
            <a:br>
              <a:rPr lang="en-US" sz="4600" dirty="0" smtClean="0">
                <a:latin typeface="Calibri" panose="020F0502020204030204" pitchFamily="34" charset="0"/>
              </a:rPr>
            </a:br>
            <a:endParaRPr lang="en-US" sz="4600" dirty="0" smtClean="0">
              <a:latin typeface="Calibri" panose="020F0502020204030204" pitchFamily="34" charset="0"/>
            </a:endParaRPr>
          </a:p>
          <a:p>
            <a:pPr marL="342900" lvl="1" indent="-342900">
              <a:buFont typeface="Arial" charset="0"/>
              <a:buChar char="•"/>
            </a:pPr>
            <a:r>
              <a:rPr lang="en-US" sz="5000" dirty="0" smtClean="0">
                <a:latin typeface="Calibri" panose="020F0502020204030204" pitchFamily="34" charset="0"/>
              </a:rPr>
              <a:t>Adult </a:t>
            </a:r>
            <a:r>
              <a:rPr lang="en-US" sz="5000" dirty="0">
                <a:latin typeface="Calibri" panose="020F0502020204030204" pitchFamily="34" charset="0"/>
              </a:rPr>
              <a:t>Ministry - </a:t>
            </a:r>
            <a:r>
              <a:rPr lang="en-US" sz="5000" dirty="0" smtClean="0">
                <a:latin typeface="Calibri" panose="020F0502020204030204" pitchFamily="34" charset="0"/>
              </a:rPr>
              <a:t>$1930 increase</a:t>
            </a:r>
          </a:p>
          <a:p>
            <a:pPr marL="742950" lvl="2" indent="-342900">
              <a:buFont typeface="Arial" charset="0"/>
              <a:buChar char="•"/>
            </a:pPr>
            <a:r>
              <a:rPr lang="en-US" sz="4600" dirty="0" smtClean="0">
                <a:latin typeface="Calibri" panose="020F0502020204030204" pitchFamily="34" charset="0"/>
                <a:ea typeface="Times New Roman" panose="02020603050405020304" pitchFamily="18" charset="0"/>
              </a:rPr>
              <a:t>Teaching materials/Lecture series</a:t>
            </a:r>
            <a:endParaRPr lang="en-US" sz="55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817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342900" y="152400"/>
            <a:ext cx="8153400" cy="762000"/>
          </a:xfrm>
        </p:spPr>
        <p:txBody>
          <a:bodyPr>
            <a:normAutofit/>
          </a:bodyPr>
          <a:lstStyle/>
          <a:p>
            <a:pPr eaLnBrk="1" hangingPunct="1"/>
            <a:r>
              <a:rPr lang="en-US" sz="2800" b="1" u="sng" dirty="0" smtClean="0"/>
              <a:t>2019 Proposed Budget Changes by Committee</a:t>
            </a:r>
            <a:endParaRPr lang="en-US" sz="2800" u="sng" dirty="0" smtClean="0"/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342900" y="707159"/>
            <a:ext cx="8648700" cy="5638800"/>
          </a:xfrm>
        </p:spPr>
        <p:txBody>
          <a:bodyPr>
            <a:normAutofit fontScale="70000" lnSpcReduction="20000"/>
          </a:bodyPr>
          <a:lstStyle/>
          <a:p>
            <a:pPr eaLnBrk="1" hangingPunct="1"/>
            <a:endParaRPr lang="en-US" sz="2400" dirty="0" smtClean="0"/>
          </a:p>
          <a:p>
            <a:endParaRPr lang="en-US" sz="5000" dirty="0" smtClean="0">
              <a:latin typeface="Calibri" panose="020F0502020204030204" pitchFamily="34" charset="0"/>
            </a:endParaRPr>
          </a:p>
          <a:p>
            <a:r>
              <a:rPr lang="en-US" sz="5000" dirty="0" smtClean="0">
                <a:latin typeface="Calibri" panose="020F0502020204030204" pitchFamily="34" charset="0"/>
              </a:rPr>
              <a:t>Worship/Music -  $18,250 increase</a:t>
            </a:r>
          </a:p>
          <a:p>
            <a:pPr lvl="1"/>
            <a:r>
              <a:rPr lang="en-US" sz="5000" dirty="0" smtClean="0">
                <a:latin typeface="Calibri" panose="020F0502020204030204" pitchFamily="34" charset="0"/>
              </a:rPr>
              <a:t>Choir scholarships</a:t>
            </a:r>
            <a:br>
              <a:rPr lang="en-US" sz="5000" dirty="0" smtClean="0">
                <a:latin typeface="Calibri" panose="020F0502020204030204" pitchFamily="34" charset="0"/>
              </a:rPr>
            </a:br>
            <a:endParaRPr lang="en-US" sz="5000" dirty="0" smtClean="0">
              <a:latin typeface="Calibri" panose="020F0502020204030204" pitchFamily="34" charset="0"/>
            </a:endParaRPr>
          </a:p>
          <a:p>
            <a:r>
              <a:rPr lang="en-US" sz="5000" dirty="0" smtClean="0">
                <a:latin typeface="Calibri" panose="020F0502020204030204" pitchFamily="34" charset="0"/>
              </a:rPr>
              <a:t>Stewardship </a:t>
            </a:r>
            <a:r>
              <a:rPr lang="en-US" sz="5000" dirty="0">
                <a:latin typeface="Calibri" panose="020F0502020204030204" pitchFamily="34" charset="0"/>
              </a:rPr>
              <a:t>- </a:t>
            </a:r>
            <a:r>
              <a:rPr lang="en-US" sz="5000" dirty="0" smtClean="0">
                <a:latin typeface="Calibri" panose="020F0502020204030204" pitchFamily="34" charset="0"/>
              </a:rPr>
              <a:t>$66,198.89 decrease</a:t>
            </a:r>
          </a:p>
          <a:p>
            <a:pPr lvl="1"/>
            <a:r>
              <a:rPr lang="en-US" sz="5000" dirty="0" smtClean="0">
                <a:latin typeface="Calibri" panose="020F0502020204030204" pitchFamily="34" charset="0"/>
              </a:rPr>
              <a:t>Lower Insurance cost  - 5K</a:t>
            </a:r>
          </a:p>
          <a:p>
            <a:pPr lvl="1"/>
            <a:r>
              <a:rPr lang="en-US" sz="5000" dirty="0" smtClean="0">
                <a:latin typeface="Calibri" panose="020F0502020204030204" pitchFamily="34" charset="0"/>
              </a:rPr>
              <a:t>Roof loan paid off -  9K</a:t>
            </a:r>
          </a:p>
          <a:p>
            <a:pPr lvl="1"/>
            <a:r>
              <a:rPr lang="en-US" sz="5000" dirty="0" smtClean="0">
                <a:latin typeface="Calibri" panose="020F0502020204030204" pitchFamily="34" charset="0"/>
              </a:rPr>
              <a:t>Mortgage paid off -  52k</a:t>
            </a:r>
          </a:p>
          <a:p>
            <a:pPr eaLnBrk="1" hangingPunct="1"/>
            <a:endParaRPr lang="en-US" sz="5500" dirty="0"/>
          </a:p>
          <a:p>
            <a:pPr marL="457200" lvl="1" indent="0" eaLnBrk="1" hangingPunct="1">
              <a:buNone/>
            </a:pPr>
            <a:endParaRPr lang="en-US" sz="2000" dirty="0" smtClean="0"/>
          </a:p>
          <a:p>
            <a:pPr marL="457200" lvl="1" indent="0" eaLnBrk="1" hangingPunct="1">
              <a:buNone/>
            </a:pPr>
            <a:r>
              <a:rPr lang="en-US" sz="2000" dirty="0"/>
              <a:t>	</a:t>
            </a:r>
            <a:r>
              <a:rPr lang="en-US" sz="2000" dirty="0" smtClean="0"/>
              <a:t>					</a:t>
            </a:r>
          </a:p>
          <a:p>
            <a:pPr eaLnBrk="1" hangingPunct="1">
              <a:buNone/>
            </a:pPr>
            <a:endParaRPr lang="en-US" sz="2400" dirty="0" smtClean="0"/>
          </a:p>
          <a:p>
            <a:pPr lvl="1" eaLnBrk="1" hangingPunct="1">
              <a:buFont typeface="Arial" charset="0"/>
              <a:buChar char="•"/>
            </a:pPr>
            <a:endParaRPr lang="en-US" sz="2400" b="1" dirty="0" smtClean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fld id="{C79746A9-F093-40A6-8BF9-481E9019DA88}" type="slidenum">
              <a:rPr lang="en-US"/>
              <a:pPr>
                <a:defRPr/>
              </a:pPr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2833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19460"/>
            <a:ext cx="8229600" cy="487362"/>
          </a:xfrm>
        </p:spPr>
        <p:txBody>
          <a:bodyPr>
            <a:noAutofit/>
          </a:bodyPr>
          <a:lstStyle/>
          <a:p>
            <a:r>
              <a:rPr lang="en-US" sz="4000" b="1" dirty="0" smtClean="0"/>
              <a:t>2018 -2019 Budget</a:t>
            </a:r>
            <a:endParaRPr lang="en-US" sz="4000" b="1" dirty="0"/>
          </a:p>
        </p:txBody>
      </p:sp>
      <p:sp>
        <p:nvSpPr>
          <p:cNvPr id="5" name="Text Placeholder 4"/>
          <p:cNvSpPr>
            <a:spLocks noGrp="1" noChangeAspect="1"/>
          </p:cNvSpPr>
          <p:nvPr>
            <p:ph type="body" idx="1"/>
          </p:nvPr>
        </p:nvSpPr>
        <p:spPr>
          <a:xfrm>
            <a:off x="304800" y="659296"/>
            <a:ext cx="4279392" cy="534725"/>
          </a:xfr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/>
          <a:lstStyle/>
          <a:p>
            <a:r>
              <a:rPr lang="en-US" u="sng" dirty="0" smtClean="0"/>
              <a:t>2018  Budget $656,000</a:t>
            </a:r>
            <a:endParaRPr lang="en-US" u="sng" dirty="0"/>
          </a:p>
        </p:txBody>
      </p:sp>
      <p:sp>
        <p:nvSpPr>
          <p:cNvPr id="6" name="Content Placeholder 5"/>
          <p:cNvSpPr>
            <a:spLocks noGrp="1" noChangeAspect="1"/>
          </p:cNvSpPr>
          <p:nvPr>
            <p:ph sz="half" idx="2"/>
          </p:nvPr>
        </p:nvSpPr>
        <p:spPr>
          <a:xfrm>
            <a:off x="304802" y="1192697"/>
            <a:ext cx="4280483" cy="5257799"/>
          </a:xfrm>
          <a:ln w="38100"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n-US" b="1" dirty="0"/>
              <a:t>Total </a:t>
            </a:r>
            <a:r>
              <a:rPr lang="en-US" b="1" dirty="0" smtClean="0"/>
              <a:t>Revenues             </a:t>
            </a:r>
            <a:r>
              <a:rPr lang="en-US" b="1" dirty="0"/>
              <a:t>$</a:t>
            </a:r>
            <a:r>
              <a:rPr lang="en-US" b="1" dirty="0" smtClean="0"/>
              <a:t>639,491.39</a:t>
            </a:r>
            <a:endParaRPr lang="en-US" b="1" dirty="0"/>
          </a:p>
          <a:p>
            <a:pPr marL="0" indent="0" algn="just">
              <a:buNone/>
            </a:pPr>
            <a:r>
              <a:rPr lang="en-US" b="1" dirty="0"/>
              <a:t>Total Expenses	            $</a:t>
            </a:r>
            <a:r>
              <a:rPr lang="en-US" b="1" dirty="0" smtClean="0"/>
              <a:t>649,850.34</a:t>
            </a:r>
            <a:endParaRPr lang="en-US" b="1" dirty="0"/>
          </a:p>
          <a:p>
            <a:pPr marL="0" indent="0" algn="just">
              <a:buNone/>
            </a:pPr>
            <a:endParaRPr lang="en-US" sz="900" b="1" dirty="0" smtClean="0"/>
          </a:p>
          <a:p>
            <a:pPr marL="0" indent="0" algn="just">
              <a:buNone/>
            </a:pPr>
            <a:r>
              <a:rPr lang="en-US" sz="2200" dirty="0" smtClean="0"/>
              <a:t>Office                                     $</a:t>
            </a:r>
            <a:r>
              <a:rPr lang="en-US" sz="2200" dirty="0"/>
              <a:t>25,350.00</a:t>
            </a:r>
          </a:p>
          <a:p>
            <a:pPr marL="0" indent="0" algn="just">
              <a:buNone/>
            </a:pPr>
            <a:r>
              <a:rPr lang="en-US" sz="2200" dirty="0" smtClean="0"/>
              <a:t>Personnel                           </a:t>
            </a:r>
            <a:r>
              <a:rPr lang="en-US" sz="2200" dirty="0"/>
              <a:t>$383,910.87</a:t>
            </a:r>
          </a:p>
          <a:p>
            <a:pPr marL="0" indent="0" algn="just">
              <a:buNone/>
            </a:pPr>
            <a:r>
              <a:rPr lang="en-US" sz="2200" dirty="0"/>
              <a:t>Campus </a:t>
            </a:r>
            <a:r>
              <a:rPr lang="en-US" sz="2200" dirty="0" err="1"/>
              <a:t>Mgmt</a:t>
            </a:r>
            <a:r>
              <a:rPr lang="en-US" sz="2200" dirty="0"/>
              <a:t>                     $79,100.00</a:t>
            </a:r>
          </a:p>
          <a:p>
            <a:pPr marL="0" indent="0" algn="just">
              <a:buNone/>
            </a:pPr>
            <a:r>
              <a:rPr lang="en-US" sz="2200" dirty="0"/>
              <a:t>Care                                             $775.00</a:t>
            </a:r>
          </a:p>
          <a:p>
            <a:pPr marL="0" indent="0" algn="just">
              <a:buNone/>
            </a:pPr>
            <a:r>
              <a:rPr lang="en-US" sz="2200" dirty="0"/>
              <a:t>Communications	                   $2,200.00</a:t>
            </a:r>
          </a:p>
          <a:p>
            <a:pPr marL="0" indent="0" algn="just">
              <a:buNone/>
            </a:pPr>
            <a:r>
              <a:rPr lang="en-US" sz="2200" dirty="0"/>
              <a:t>Fellowship                              $1,275.00</a:t>
            </a:r>
          </a:p>
          <a:p>
            <a:pPr marL="0" indent="0" algn="just">
              <a:buNone/>
            </a:pPr>
            <a:r>
              <a:rPr lang="en-US" sz="2200" dirty="0"/>
              <a:t>Mission                                 $28,000.00</a:t>
            </a:r>
          </a:p>
          <a:p>
            <a:pPr marL="0" indent="0">
              <a:buNone/>
            </a:pPr>
            <a:r>
              <a:rPr lang="en-US" sz="2200" dirty="0"/>
              <a:t>Nurture                                   $5,820.00</a:t>
            </a:r>
          </a:p>
          <a:p>
            <a:pPr marL="0" indent="0" algn="just">
              <a:buNone/>
            </a:pPr>
            <a:r>
              <a:rPr lang="en-US" sz="2200" dirty="0"/>
              <a:t>Finance &amp; Stewardship    $116,219.13</a:t>
            </a:r>
          </a:p>
          <a:p>
            <a:pPr marL="0" indent="0" algn="just">
              <a:buNone/>
            </a:pPr>
            <a:r>
              <a:rPr lang="en-US" sz="2200" dirty="0"/>
              <a:t>Welcoming                                 $500.00</a:t>
            </a:r>
          </a:p>
          <a:p>
            <a:pPr marL="0" indent="0" algn="just">
              <a:buNone/>
            </a:pPr>
            <a:r>
              <a:rPr lang="en-US" sz="2200" dirty="0"/>
              <a:t>Worship &amp; Music                 $1</a:t>
            </a:r>
            <a:r>
              <a:rPr lang="en-US" sz="2300" dirty="0"/>
              <a:t>2,850.00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648200" y="659296"/>
            <a:ext cx="4279392" cy="533400"/>
          </a:xfrm>
          <a:ln w="38100">
            <a:solidFill>
              <a:srgbClr val="00B050"/>
            </a:solidFill>
          </a:ln>
        </p:spPr>
        <p:txBody>
          <a:bodyPr>
            <a:normAutofit/>
          </a:bodyPr>
          <a:lstStyle/>
          <a:p>
            <a:r>
              <a:rPr lang="en-US" u="sng" dirty="0" smtClean="0"/>
              <a:t>2019 Budget  $</a:t>
            </a:r>
            <a:r>
              <a:rPr lang="en-US" u="sng" dirty="0" smtClean="0"/>
              <a:t>608,120 </a:t>
            </a:r>
            <a:endParaRPr lang="en-US" u="sng" dirty="0"/>
          </a:p>
        </p:txBody>
      </p:sp>
      <p:sp>
        <p:nvSpPr>
          <p:cNvPr id="8" name="Content Placeholder 7"/>
          <p:cNvSpPr>
            <a:spLocks noGrp="1" noChangeAspect="1"/>
          </p:cNvSpPr>
          <p:nvPr>
            <p:ph sz="quarter" idx="4"/>
          </p:nvPr>
        </p:nvSpPr>
        <p:spPr>
          <a:xfrm>
            <a:off x="4648200" y="1192694"/>
            <a:ext cx="4279392" cy="5257802"/>
          </a:xfrm>
          <a:ln w="38100">
            <a:solidFill>
              <a:srgbClr val="00B050"/>
            </a:solidFill>
          </a:ln>
        </p:spPr>
        <p:txBody>
          <a:bodyPr>
            <a:normAutofit lnSpcReduction="10000"/>
          </a:bodyPr>
          <a:lstStyle/>
          <a:p>
            <a:pPr marL="0" lvl="0" indent="0" algn="just">
              <a:buNone/>
            </a:pPr>
            <a:r>
              <a:rPr lang="en-US" sz="2200" b="1" dirty="0">
                <a:solidFill>
                  <a:prstClr val="black"/>
                </a:solidFill>
              </a:rPr>
              <a:t>Pledged/Non-Pledged </a:t>
            </a:r>
            <a:r>
              <a:rPr lang="en-US" sz="2200" b="1" dirty="0" smtClean="0">
                <a:solidFill>
                  <a:prstClr val="black"/>
                </a:solidFill>
              </a:rPr>
              <a:t>$600,000.00</a:t>
            </a:r>
            <a:endParaRPr lang="en-US" sz="22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en-US" sz="800" b="1" dirty="0" smtClean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en-US" sz="800" b="1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endParaRPr lang="en-US" sz="2100" dirty="0" smtClean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en-US" sz="2100" dirty="0" smtClean="0">
                <a:solidFill>
                  <a:prstClr val="black"/>
                </a:solidFill>
              </a:rPr>
              <a:t>Office                                     </a:t>
            </a:r>
            <a:r>
              <a:rPr lang="en-US" sz="2100" dirty="0">
                <a:solidFill>
                  <a:prstClr val="black"/>
                </a:solidFill>
              </a:rPr>
              <a:t>$25,350.00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Personnel                           </a:t>
            </a:r>
            <a:r>
              <a:rPr lang="en-US" sz="2000" dirty="0"/>
              <a:t>$377,460.88</a:t>
            </a:r>
          </a:p>
          <a:p>
            <a:pPr marL="0" lvl="0" indent="0" algn="just">
              <a:buNone/>
            </a:pPr>
            <a:r>
              <a:rPr lang="en-US" sz="2100" dirty="0" smtClean="0">
                <a:solidFill>
                  <a:prstClr val="black"/>
                </a:solidFill>
              </a:rPr>
              <a:t>Campus </a:t>
            </a:r>
            <a:r>
              <a:rPr lang="en-US" sz="2100" dirty="0" err="1">
                <a:solidFill>
                  <a:prstClr val="black"/>
                </a:solidFill>
              </a:rPr>
              <a:t>Mgmt</a:t>
            </a:r>
            <a:r>
              <a:rPr lang="en-US" sz="2100" dirty="0">
                <a:solidFill>
                  <a:prstClr val="black"/>
                </a:solidFill>
              </a:rPr>
              <a:t>                     </a:t>
            </a:r>
            <a:r>
              <a:rPr lang="en-US" sz="2100" dirty="0" smtClean="0">
                <a:solidFill>
                  <a:prstClr val="black"/>
                </a:solidFill>
              </a:rPr>
              <a:t>$82,350.00</a:t>
            </a:r>
            <a:endParaRPr lang="en-US" sz="21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Care </a:t>
            </a:r>
            <a:r>
              <a:rPr lang="en-US" sz="2100" dirty="0" smtClean="0">
                <a:solidFill>
                  <a:prstClr val="black"/>
                </a:solidFill>
              </a:rPr>
              <a:t>                                        $3,450.00</a:t>
            </a:r>
            <a:endParaRPr lang="en-US" sz="21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Communications	                   </a:t>
            </a:r>
            <a:r>
              <a:rPr lang="en-US" sz="2100" dirty="0" smtClean="0">
                <a:solidFill>
                  <a:prstClr val="black"/>
                </a:solidFill>
              </a:rPr>
              <a:t>$1,200.00</a:t>
            </a:r>
            <a:endParaRPr lang="en-US" sz="21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Fellowship                              </a:t>
            </a:r>
            <a:r>
              <a:rPr lang="en-US" sz="2100" dirty="0" smtClean="0">
                <a:solidFill>
                  <a:prstClr val="black"/>
                </a:solidFill>
              </a:rPr>
              <a:t>$2,000.00</a:t>
            </a:r>
            <a:endParaRPr lang="en-US" sz="21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Mission                                 $28,000.00</a:t>
            </a:r>
          </a:p>
          <a:p>
            <a:pPr marL="0" lvl="0" indent="0">
              <a:buNone/>
            </a:pPr>
            <a:r>
              <a:rPr lang="en-US" sz="2100" dirty="0">
                <a:solidFill>
                  <a:prstClr val="black"/>
                </a:solidFill>
              </a:rPr>
              <a:t>Nurture                                   </a:t>
            </a:r>
            <a:r>
              <a:rPr lang="en-US" sz="2100" dirty="0" smtClean="0">
                <a:solidFill>
                  <a:prstClr val="black"/>
                </a:solidFill>
              </a:rPr>
              <a:t>$8,234.47</a:t>
            </a:r>
            <a:endParaRPr lang="en-US" sz="21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Finance &amp; Stewardship  </a:t>
            </a:r>
            <a:r>
              <a:rPr lang="en-US" sz="2100" dirty="0" smtClean="0">
                <a:solidFill>
                  <a:prstClr val="black"/>
                </a:solidFill>
              </a:rPr>
              <a:t>    $50,020.20</a:t>
            </a:r>
            <a:endParaRPr lang="en-US" sz="2100" dirty="0">
              <a:solidFill>
                <a:prstClr val="black"/>
              </a:solidFill>
            </a:endParaRP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Welcoming   </a:t>
            </a:r>
            <a:r>
              <a:rPr lang="en-US" sz="2100" dirty="0" smtClean="0">
                <a:solidFill>
                  <a:prstClr val="black"/>
                </a:solidFill>
              </a:rPr>
              <a:t>                              </a:t>
            </a:r>
            <a:r>
              <a:rPr lang="en-US" sz="2100" dirty="0">
                <a:solidFill>
                  <a:prstClr val="black"/>
                </a:solidFill>
              </a:rPr>
              <a:t>$500.00</a:t>
            </a:r>
          </a:p>
          <a:p>
            <a:pPr marL="0" lvl="0" indent="0" algn="just">
              <a:buNone/>
            </a:pPr>
            <a:r>
              <a:rPr lang="en-US" sz="2100" dirty="0">
                <a:solidFill>
                  <a:prstClr val="black"/>
                </a:solidFill>
              </a:rPr>
              <a:t>Worship &amp; Music                 </a:t>
            </a:r>
            <a:r>
              <a:rPr lang="en-US" sz="2100" dirty="0" smtClean="0">
                <a:solidFill>
                  <a:prstClr val="black"/>
                </a:solidFill>
              </a:rPr>
              <a:t>$29,650.00</a:t>
            </a:r>
            <a:endParaRPr lang="en-US" sz="2100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endParaRPr lang="en-US" sz="900" b="1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DC956A-F13D-40C3-8C2A-CF782A9553F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1493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91725-0156-4228-B56F-50C4210F7EEF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2396702"/>
              </p:ext>
            </p:extLst>
          </p:nvPr>
        </p:nvGraphicFramePr>
        <p:xfrm>
          <a:off x="557463" y="264529"/>
          <a:ext cx="8610600" cy="60817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5278" y="264529"/>
            <a:ext cx="8445321" cy="60645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1789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6152</TotalTime>
  <Words>520</Words>
  <Application>Microsoft Office PowerPoint</Application>
  <PresentationFormat>On-screen Show (4:3)</PresentationFormat>
  <Paragraphs>159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ＭＳ Ｐゴシック</vt:lpstr>
      <vt:lpstr>Arial</vt:lpstr>
      <vt:lpstr>Calibri</vt:lpstr>
      <vt:lpstr>Times New Roman</vt:lpstr>
      <vt:lpstr>Verdana</vt:lpstr>
      <vt:lpstr>Wingdings</vt:lpstr>
      <vt:lpstr>Wingdings 2</vt:lpstr>
      <vt:lpstr>Office Theme</vt:lpstr>
      <vt:lpstr> WEBSTER  PRESBYTERIAN  CHURCH  2019 Budget  Jimmy Spivey Treasurer  </vt:lpstr>
      <vt:lpstr>Past Revenues/Expenses</vt:lpstr>
      <vt:lpstr>2019 Budget Summary</vt:lpstr>
      <vt:lpstr>Other 2018 Giving Outside the Budget</vt:lpstr>
      <vt:lpstr>2019 Proposed Budget Changes by Committee</vt:lpstr>
      <vt:lpstr>2019 Proposed Budget Changes by Committee</vt:lpstr>
      <vt:lpstr>2019 Proposed Budget Changes by Committee</vt:lpstr>
      <vt:lpstr>2018 -2019 Budget</vt:lpstr>
      <vt:lpstr>PowerPoint Presentation</vt:lpstr>
      <vt:lpstr>2019 Budget Analysis</vt:lpstr>
      <vt:lpstr>Recommendation &amp; Next Steps </vt:lpstr>
      <vt:lpstr>2019 TERMS OF CALL</vt:lpstr>
      <vt:lpstr>2019 TERMS OF CALL</vt:lpstr>
    </vt:vector>
  </TitlesOfParts>
  <Company>Lockheed Martin Information Techology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Charles Moede</dc:creator>
  <cp:lastModifiedBy>Jimmy L. Spivey</cp:lastModifiedBy>
  <cp:revision>540</cp:revision>
  <cp:lastPrinted>2019-01-23T00:32:48Z</cp:lastPrinted>
  <dcterms:created xsi:type="dcterms:W3CDTF">2010-10-15T02:31:10Z</dcterms:created>
  <dcterms:modified xsi:type="dcterms:W3CDTF">2019-01-23T02:30:39Z</dcterms:modified>
</cp:coreProperties>
</file>