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58" r:id="rId1"/>
  </p:sldMasterIdLst>
  <p:notesMasterIdLst>
    <p:notesMasterId r:id="rId13"/>
  </p:notesMasterIdLst>
  <p:handoutMasterIdLst>
    <p:handoutMasterId r:id="rId14"/>
  </p:handoutMasterIdLst>
  <p:sldIdLst>
    <p:sldId id="278" r:id="rId2"/>
    <p:sldId id="318" r:id="rId3"/>
    <p:sldId id="322" r:id="rId4"/>
    <p:sldId id="315" r:id="rId5"/>
    <p:sldId id="306" r:id="rId6"/>
    <p:sldId id="290" r:id="rId7"/>
    <p:sldId id="319" r:id="rId8"/>
    <p:sldId id="320" r:id="rId9"/>
    <p:sldId id="321" r:id="rId10"/>
    <p:sldId id="313" r:id="rId11"/>
    <p:sldId id="323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D3D3"/>
    <a:srgbClr val="E0E0E0"/>
    <a:srgbClr val="F2F2F2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>
      <p:cViewPr varScale="1">
        <p:scale>
          <a:sx n="112" d="100"/>
          <a:sy n="112" d="100"/>
        </p:scale>
        <p:origin x="96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155" cy="465528"/>
          </a:xfrm>
          <a:prstGeom prst="rect">
            <a:avLst/>
          </a:prstGeom>
        </p:spPr>
        <p:txBody>
          <a:bodyPr vert="horz" lIns="90567" tIns="45283" rIns="90567" bIns="45283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674" y="0"/>
            <a:ext cx="3038155" cy="465528"/>
          </a:xfrm>
          <a:prstGeom prst="rect">
            <a:avLst/>
          </a:prstGeom>
        </p:spPr>
        <p:txBody>
          <a:bodyPr vert="horz" lIns="90567" tIns="45283" rIns="90567" bIns="45283" rtlCol="0"/>
          <a:lstStyle>
            <a:lvl1pPr algn="r">
              <a:defRPr sz="1200"/>
            </a:lvl1pPr>
          </a:lstStyle>
          <a:p>
            <a:pPr>
              <a:defRPr/>
            </a:pPr>
            <a:fld id="{A1D73D54-BC0E-4E24-8B91-3C91BD9A3823}" type="datetimeFigureOut">
              <a:rPr lang="en-US"/>
              <a:pPr>
                <a:defRPr/>
              </a:pPr>
              <a:t>1/23/2018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299"/>
            <a:ext cx="3038155" cy="465528"/>
          </a:xfrm>
          <a:prstGeom prst="rect">
            <a:avLst/>
          </a:prstGeom>
        </p:spPr>
        <p:txBody>
          <a:bodyPr vert="horz" lIns="90567" tIns="45283" rIns="90567" bIns="4528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674" y="8829299"/>
            <a:ext cx="3038155" cy="465528"/>
          </a:xfrm>
          <a:prstGeom prst="rect">
            <a:avLst/>
          </a:prstGeom>
        </p:spPr>
        <p:txBody>
          <a:bodyPr vert="horz" lIns="90567" tIns="45283" rIns="90567" bIns="45283" rtlCol="0" anchor="b"/>
          <a:lstStyle>
            <a:lvl1pPr algn="r">
              <a:defRPr sz="1200"/>
            </a:lvl1pPr>
          </a:lstStyle>
          <a:p>
            <a:pPr>
              <a:defRPr/>
            </a:pPr>
            <a:fld id="{CEDC9C77-9296-4DA0-B8C2-3A30E95C2D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992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155" cy="465528"/>
          </a:xfrm>
          <a:prstGeom prst="rect">
            <a:avLst/>
          </a:prstGeom>
        </p:spPr>
        <p:txBody>
          <a:bodyPr vert="horz" lIns="93157" tIns="46580" rIns="93157" bIns="46580" rtlCol="0"/>
          <a:lstStyle>
            <a:lvl1pPr algn="l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674" y="0"/>
            <a:ext cx="3038155" cy="465528"/>
          </a:xfrm>
          <a:prstGeom prst="rect">
            <a:avLst/>
          </a:prstGeom>
        </p:spPr>
        <p:txBody>
          <a:bodyPr vert="horz" wrap="square" lIns="93157" tIns="46580" rIns="93157" bIns="4658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153CFC5A-3C54-402D-B6EC-9C50E2C7C5FD}" type="datetime1">
              <a:rPr lang="en-US"/>
              <a:pPr>
                <a:defRPr/>
              </a:pPr>
              <a:t>1/23/2018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7" tIns="46580" rIns="93157" bIns="4658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55" y="4416223"/>
            <a:ext cx="5607691" cy="4183458"/>
          </a:xfrm>
          <a:prstGeom prst="rect">
            <a:avLst/>
          </a:prstGeom>
        </p:spPr>
        <p:txBody>
          <a:bodyPr vert="horz" lIns="93157" tIns="46580" rIns="93157" bIns="4658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299"/>
            <a:ext cx="3038155" cy="465528"/>
          </a:xfrm>
          <a:prstGeom prst="rect">
            <a:avLst/>
          </a:prstGeom>
        </p:spPr>
        <p:txBody>
          <a:bodyPr vert="horz" lIns="93157" tIns="46580" rIns="93157" bIns="46580" rtlCol="0" anchor="b"/>
          <a:lstStyle>
            <a:lvl1pPr algn="l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674" y="8829299"/>
            <a:ext cx="3038155" cy="465528"/>
          </a:xfrm>
          <a:prstGeom prst="rect">
            <a:avLst/>
          </a:prstGeom>
        </p:spPr>
        <p:txBody>
          <a:bodyPr vert="horz" wrap="square" lIns="93157" tIns="46580" rIns="93157" bIns="4658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A8EF0452-66C6-484D-905A-C6C4B6527C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5710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4D841F-E31C-4881-9405-450B8AAF23DA}" type="datetime1">
              <a:rPr lang="en-US" smtClean="0"/>
              <a:pPr>
                <a:defRPr/>
              </a:pPr>
              <a:t>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27A0CD-A1CD-4E14-B52F-B5356796026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519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E11C3D-2163-4265-88FA-3DB8E523C3D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619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AD9CCF-813A-49E9-AA2B-FDE1AD2BD60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83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60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5C272D-FEA5-462C-B2DF-90D658019122}" type="datetime1">
              <a:rPr lang="en-US" smtClean="0"/>
              <a:pPr>
                <a:defRPr/>
              </a:pPr>
              <a:t>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830412-59CB-46B3-93BC-0475A241D2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69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A7C0B9-7DC0-4D37-AFB6-CCC47833FBA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699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4532DE-4C1E-4911-8228-E17E83FC71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2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97BBCF-A1DA-453D-A7BD-2B9AD4ACE17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674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229356-F16B-4BED-8302-6CDB22E61F9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248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C54D3E-C590-4603-A098-A36F6E70B93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341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75EC50-E2C5-4860-A263-DE555886C7D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37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D295925-653E-483B-9B27-F72BD6BA6C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9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9" r:id="rId1"/>
    <p:sldLayoutId id="2147484360" r:id="rId2"/>
    <p:sldLayoutId id="2147484361" r:id="rId3"/>
    <p:sldLayoutId id="2147484362" r:id="rId4"/>
    <p:sldLayoutId id="2147484363" r:id="rId5"/>
    <p:sldLayoutId id="2147484364" r:id="rId6"/>
    <p:sldLayoutId id="2147484365" r:id="rId7"/>
    <p:sldLayoutId id="2147484366" r:id="rId8"/>
    <p:sldLayoutId id="2147484367" r:id="rId9"/>
    <p:sldLayoutId id="2147484368" r:id="rId10"/>
    <p:sldLayoutId id="214748436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762000" y="14255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</a:t>
            </a:r>
            <a:r>
              <a:rPr lang="en-US" sz="4000" b="1" dirty="0"/>
              <a:t>WEBSTER </a:t>
            </a:r>
            <a:r>
              <a:rPr lang="en-US" sz="4000" b="1" dirty="0" smtClean="0"/>
              <a:t> PRESBYTERIAN  CHURCH</a:t>
            </a: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>2018 Budget Presentation</a:t>
            </a:r>
            <a:br>
              <a:rPr lang="en-US" sz="4000" b="1" dirty="0" smtClean="0"/>
            </a:br>
            <a:r>
              <a:rPr lang="en-US" sz="4000" b="1" dirty="0" smtClean="0"/>
              <a:t>to Session</a:t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dirty="0" smtClean="0"/>
              <a:t>Jimmy Spivey</a:t>
            </a:r>
            <a:br>
              <a:rPr lang="en-US" sz="4000" dirty="0" smtClean="0"/>
            </a:br>
            <a:r>
              <a:rPr lang="en-US" sz="4000" dirty="0" smtClean="0"/>
              <a:t>Treasurer 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en-US" sz="4000" dirty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b="1" dirty="0" smtClean="0">
                <a:solidFill>
                  <a:schemeClr val="tx1"/>
                </a:solidFill>
              </a:rPr>
              <a:t>1-21-18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b="1" dirty="0" smtClean="0">
                <a:solidFill>
                  <a:srgbClr val="FF0000"/>
                </a:solidFill>
              </a:rPr>
              <a:t>Amended 1-23-18</a:t>
            </a:r>
            <a:endParaRPr lang="en-US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10829"/>
            <a:ext cx="9144000" cy="6036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77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a motion to approve the 2018 Budget at </a:t>
            </a:r>
            <a:r>
              <a:rPr lang="en-US" dirty="0" smtClean="0"/>
              <a:t>655,941.00  (</a:t>
            </a:r>
            <a:r>
              <a:rPr lang="en-US" dirty="0">
                <a:solidFill>
                  <a:srgbClr val="FF0000"/>
                </a:solidFill>
              </a:rPr>
              <a:t>656,183.05)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370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2017 End of Year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3076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Income = $662,773.72</a:t>
            </a:r>
          </a:p>
          <a:p>
            <a:r>
              <a:rPr lang="en-US" dirty="0" smtClean="0"/>
              <a:t>Outlays = $630,780.15</a:t>
            </a:r>
          </a:p>
          <a:p>
            <a:r>
              <a:rPr lang="en-US" dirty="0" smtClean="0"/>
              <a:t>Net = +$31,993.97</a:t>
            </a:r>
          </a:p>
          <a:p>
            <a:r>
              <a:rPr lang="en-US" dirty="0" smtClean="0"/>
              <a:t>Budget was $634,000.00</a:t>
            </a:r>
          </a:p>
          <a:p>
            <a:pPr lvl="1"/>
            <a:r>
              <a:rPr lang="en-US" dirty="0" smtClean="0"/>
              <a:t>Underspent by $3,219.85</a:t>
            </a:r>
          </a:p>
          <a:p>
            <a:pPr lvl="2"/>
            <a:r>
              <a:rPr lang="en-US" dirty="0" smtClean="0"/>
              <a:t>Small underage's in many areas</a:t>
            </a:r>
          </a:p>
          <a:p>
            <a:pPr lvl="1"/>
            <a:r>
              <a:rPr lang="en-US" dirty="0" smtClean="0"/>
              <a:t>Giving was over by $28,773.72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Session gets an A for budgeting and spending</a:t>
            </a:r>
          </a:p>
          <a:p>
            <a:pPr lvl="1"/>
            <a:r>
              <a:rPr lang="en-US" dirty="0" smtClean="0"/>
              <a:t>Congregation gets an A+ for giving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33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2017 End of Year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6095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Capital Campaign Fund Balance = $182,530.23 </a:t>
            </a:r>
          </a:p>
          <a:p>
            <a:endParaRPr lang="en-US" dirty="0"/>
          </a:p>
          <a:p>
            <a:r>
              <a:rPr lang="en-US" dirty="0" smtClean="0"/>
              <a:t>Mortgage Balance =  $264,228.00</a:t>
            </a:r>
          </a:p>
          <a:p>
            <a:pPr lvl="1"/>
            <a:r>
              <a:rPr lang="en-US" dirty="0" smtClean="0"/>
              <a:t>Jan payments to be made from building fund gifts = $122,931.00</a:t>
            </a:r>
          </a:p>
          <a:p>
            <a:pPr lvl="1"/>
            <a:r>
              <a:rPr lang="en-US" dirty="0" smtClean="0"/>
              <a:t>January 2018 pre-</a:t>
            </a:r>
            <a:r>
              <a:rPr lang="en-US" dirty="0" err="1" smtClean="0"/>
              <a:t>paids</a:t>
            </a:r>
            <a:r>
              <a:rPr lang="en-US" dirty="0" smtClean="0"/>
              <a:t> to Building fund = 4000k</a:t>
            </a:r>
          </a:p>
          <a:p>
            <a:pPr lvl="1"/>
            <a:r>
              <a:rPr lang="en-US" dirty="0" smtClean="0"/>
              <a:t>After those payments to be made </a:t>
            </a:r>
            <a:r>
              <a:rPr lang="en-US" dirty="0"/>
              <a:t>in </a:t>
            </a:r>
            <a:r>
              <a:rPr lang="en-US" dirty="0" smtClean="0"/>
              <a:t>January</a:t>
            </a:r>
            <a:r>
              <a:rPr lang="en-US" dirty="0"/>
              <a:t>: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b="1" u="sng" dirty="0"/>
              <a:t>New balance = $</a:t>
            </a:r>
            <a:r>
              <a:rPr lang="en-US" b="1" u="sng" dirty="0" smtClean="0"/>
              <a:t>137,697.00</a:t>
            </a:r>
            <a:endParaRPr lang="en-US" b="1" u="sng" dirty="0"/>
          </a:p>
          <a:p>
            <a:endParaRPr lang="en-US" dirty="0"/>
          </a:p>
          <a:p>
            <a:r>
              <a:rPr lang="en-US" dirty="0" smtClean="0"/>
              <a:t>Endowment Fund Balance = $129,168.47</a:t>
            </a:r>
          </a:p>
          <a:p>
            <a:endParaRPr lang="en-US" dirty="0"/>
          </a:p>
          <a:p>
            <a:r>
              <a:rPr lang="en-US" dirty="0" smtClean="0"/>
              <a:t>Roof Loan Balance = $8643.10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44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Past Revenues/Expenses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90600"/>
            <a:ext cx="8470232" cy="4784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79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u="sng" dirty="0" smtClean="0"/>
              <a:t>2018 Budget Analysis by S&amp;F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86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2016 Budget was </a:t>
            </a:r>
            <a:r>
              <a:rPr lang="en-US" sz="3600" dirty="0"/>
              <a:t>$</a:t>
            </a:r>
            <a:r>
              <a:rPr lang="en-US" sz="3600" dirty="0" smtClean="0"/>
              <a:t>660,651.17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2017 Budget is $634,000.00</a:t>
            </a:r>
          </a:p>
          <a:p>
            <a:pPr>
              <a:defRPr/>
            </a:pPr>
            <a:r>
              <a:rPr lang="en-US" sz="3600" dirty="0" smtClean="0"/>
              <a:t>2018 </a:t>
            </a:r>
            <a:r>
              <a:rPr lang="en-US" sz="3600" u="sng" dirty="0"/>
              <a:t>Proposed</a:t>
            </a:r>
            <a:r>
              <a:rPr lang="en-US" sz="3600" dirty="0"/>
              <a:t> Budget </a:t>
            </a:r>
            <a:r>
              <a:rPr lang="en-US" sz="3600" dirty="0" smtClean="0"/>
              <a:t>was $672,401.72  </a:t>
            </a:r>
            <a:endParaRPr lang="en-US" sz="3600" dirty="0"/>
          </a:p>
          <a:p>
            <a:pPr lvl="1">
              <a:defRPr/>
            </a:pPr>
            <a:r>
              <a:rPr lang="en-US" dirty="0" smtClean="0"/>
              <a:t>Increase of  </a:t>
            </a:r>
            <a:r>
              <a:rPr lang="en-US" dirty="0"/>
              <a:t>$</a:t>
            </a:r>
            <a:r>
              <a:rPr lang="en-US" dirty="0" smtClean="0"/>
              <a:t>38,401.72 (6.06%) from 2017 to 2018</a:t>
            </a:r>
          </a:p>
          <a:p>
            <a:pPr marL="457200" lvl="1" indent="0">
              <a:buNone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600" dirty="0" smtClean="0"/>
              <a:t>2015-2017 3yr giving Average is </a:t>
            </a:r>
            <a:r>
              <a:rPr lang="en-US" sz="2600" b="1" u="sng" dirty="0" smtClean="0"/>
              <a:t>$662,344.07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600" dirty="0" smtClean="0"/>
              <a:t>2018 </a:t>
            </a:r>
            <a:r>
              <a:rPr lang="en-US" sz="2600" u="sng" dirty="0" smtClean="0"/>
              <a:t>proposed</a:t>
            </a:r>
            <a:r>
              <a:rPr lang="en-US" sz="2600" dirty="0" smtClean="0"/>
              <a:t> is $10,057.65 more than the 3 year average giving.</a:t>
            </a:r>
            <a:endParaRPr lang="en-US" sz="22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6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2800" u="sng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1F7E73-9312-4F77-82B0-1B8E5B21FE68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42900" y="152400"/>
            <a:ext cx="81534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u="sng" dirty="0" smtClean="0"/>
              <a:t>2018 Proposed Budget Changes by Committee</a:t>
            </a:r>
            <a:endParaRPr lang="en-US" sz="2800" u="sng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342900" y="707159"/>
            <a:ext cx="8839200" cy="5638800"/>
          </a:xfrm>
        </p:spPr>
        <p:txBody>
          <a:bodyPr>
            <a:normAutofit fontScale="25000" lnSpcReduction="20000"/>
          </a:bodyPr>
          <a:lstStyle/>
          <a:p>
            <a:pPr eaLnBrk="1" hangingPunct="1"/>
            <a:endParaRPr lang="en-US" sz="2400" dirty="0" smtClean="0"/>
          </a:p>
          <a:p>
            <a:r>
              <a:rPr lang="en-US" sz="7200" b="1" dirty="0" smtClean="0">
                <a:latin typeface="Calibri" panose="020F0502020204030204" pitchFamily="34" charset="0"/>
              </a:rPr>
              <a:t>Admin -  $ 1,998.00 increase (Computer and postage actuals)</a:t>
            </a:r>
          </a:p>
          <a:p>
            <a:endParaRPr lang="en-US" sz="7200" b="1" dirty="0" smtClean="0">
              <a:latin typeface="Calibri" panose="020F0502020204030204" pitchFamily="34" charset="0"/>
            </a:endParaRPr>
          </a:p>
          <a:p>
            <a:r>
              <a:rPr lang="en-US" sz="7200" b="1" dirty="0" smtClean="0">
                <a:latin typeface="Calibri" panose="020F0502020204030204" pitchFamily="34" charset="0"/>
              </a:rPr>
              <a:t>Personnel - $17,429.65 increase </a:t>
            </a:r>
          </a:p>
          <a:p>
            <a:pPr lvl="1"/>
            <a:r>
              <a:rPr lang="en-US" sz="7200" b="1" dirty="0" smtClean="0">
                <a:latin typeface="Calibri" panose="020F0502020204030204" pitchFamily="34" charset="0"/>
              </a:rPr>
              <a:t>Staff raises</a:t>
            </a:r>
            <a:r>
              <a:rPr lang="en-US" sz="7200" b="1" dirty="0">
                <a:latin typeface="Calibri" panose="020F0502020204030204" pitchFamily="34" charset="0"/>
              </a:rPr>
              <a:t> </a:t>
            </a:r>
            <a:r>
              <a:rPr lang="en-US" sz="7200" b="1" dirty="0" smtClean="0">
                <a:latin typeface="Calibri" panose="020F0502020204030204" pitchFamily="34" charset="0"/>
              </a:rPr>
              <a:t>(1.5 - 3%)</a:t>
            </a:r>
          </a:p>
          <a:p>
            <a:pPr lvl="1"/>
            <a:endParaRPr lang="en-US" sz="7200" b="1" dirty="0" smtClean="0">
              <a:latin typeface="Calibri" panose="020F0502020204030204" pitchFamily="34" charset="0"/>
            </a:endParaRPr>
          </a:p>
          <a:p>
            <a:pPr marL="342900" lvl="1" indent="-342900">
              <a:buFont typeface="Arial" charset="0"/>
              <a:buChar char="•"/>
            </a:pPr>
            <a:r>
              <a:rPr lang="en-US" sz="7200" b="1" dirty="0" smtClean="0">
                <a:latin typeface="Calibri" panose="020F0502020204030204" pitchFamily="34" charset="0"/>
              </a:rPr>
              <a:t>Campus Management -  $3,640.00 increase</a:t>
            </a:r>
          </a:p>
          <a:p>
            <a:pPr marL="742950" lvl="2" indent="-342900">
              <a:buFont typeface="Calibri" panose="020F0502020204030204" pitchFamily="34" charset="0"/>
              <a:buChar char="₋"/>
            </a:pPr>
            <a:r>
              <a:rPr lang="en-US" sz="7200" b="1" dirty="0" smtClean="0">
                <a:latin typeface="Calibri" panose="020F0502020204030204" pitchFamily="34" charset="0"/>
              </a:rPr>
              <a:t>Repairs and maintenance slight increase</a:t>
            </a:r>
          </a:p>
          <a:p>
            <a:pPr marL="742950" lvl="2" indent="-342900">
              <a:buFont typeface="Calibri" panose="020F0502020204030204" pitchFamily="34" charset="0"/>
              <a:buChar char="₋"/>
            </a:pPr>
            <a:r>
              <a:rPr lang="en-US" sz="7200" b="1" dirty="0" smtClean="0">
                <a:latin typeface="Calibri" panose="020F0502020204030204" pitchFamily="34" charset="0"/>
              </a:rPr>
              <a:t>Fire alarm cost increase</a:t>
            </a:r>
          </a:p>
          <a:p>
            <a:pPr marL="742950" lvl="2" indent="-342900">
              <a:buFont typeface="Calibri" panose="020F0502020204030204" pitchFamily="34" charset="0"/>
              <a:buChar char="₋"/>
            </a:pPr>
            <a:endParaRPr lang="en-US" sz="7200" b="1" dirty="0" smtClean="0">
              <a:latin typeface="Calibri" panose="020F0502020204030204" pitchFamily="34" charset="0"/>
            </a:endParaRPr>
          </a:p>
          <a:p>
            <a:pPr marL="342900" lvl="1" indent="-342900">
              <a:buFont typeface="Arial" charset="0"/>
              <a:buChar char="•"/>
            </a:pPr>
            <a:r>
              <a:rPr lang="en-US" sz="7200" b="1" dirty="0" smtClean="0">
                <a:latin typeface="Calibri" panose="020F0502020204030204" pitchFamily="34" charset="0"/>
              </a:rPr>
              <a:t>Mission </a:t>
            </a:r>
            <a:r>
              <a:rPr lang="en-US" sz="7200" b="1" dirty="0">
                <a:latin typeface="Calibri" panose="020F0502020204030204" pitchFamily="34" charset="0"/>
              </a:rPr>
              <a:t>-  </a:t>
            </a:r>
            <a:r>
              <a:rPr lang="en-US" sz="7200" b="1" dirty="0" smtClean="0">
                <a:latin typeface="Calibri" panose="020F0502020204030204" pitchFamily="34" charset="0"/>
              </a:rPr>
              <a:t>$4,000.00 increase</a:t>
            </a:r>
          </a:p>
          <a:p>
            <a:pPr marL="342900" lvl="1" indent="-342900">
              <a:buFont typeface="Arial" charset="0"/>
              <a:buChar char="•"/>
            </a:pPr>
            <a:endParaRPr lang="en-US" sz="7200" b="1" dirty="0">
              <a:latin typeface="Calibri" panose="020F0502020204030204" pitchFamily="34" charset="0"/>
            </a:endParaRPr>
          </a:p>
          <a:p>
            <a:pPr marL="342900" lvl="1" indent="-342900">
              <a:buFont typeface="Arial" charset="0"/>
              <a:buChar char="•"/>
            </a:pPr>
            <a:r>
              <a:rPr lang="en-US" sz="7200" b="1" dirty="0">
                <a:latin typeface="Calibri" panose="020F0502020204030204" pitchFamily="34" charset="0"/>
              </a:rPr>
              <a:t>Adult Ministry - $</a:t>
            </a:r>
            <a:r>
              <a:rPr lang="en-US" sz="7200" b="1" dirty="0" smtClean="0">
                <a:latin typeface="Calibri" panose="020F0502020204030204" pitchFamily="34" charset="0"/>
              </a:rPr>
              <a:t>2,720.00 increase (Honorarium and Heritage Team added)</a:t>
            </a:r>
          </a:p>
          <a:p>
            <a:pPr marL="0" lvl="1" indent="0">
              <a:buNone/>
            </a:pPr>
            <a:r>
              <a:rPr lang="en-US" sz="7200" b="1" dirty="0" smtClean="0">
                <a:latin typeface="Calibri" panose="020F0502020204030204" pitchFamily="34" charset="0"/>
              </a:rPr>
              <a:t> </a:t>
            </a:r>
            <a:endParaRPr lang="en-US" sz="7200" b="1" dirty="0">
              <a:latin typeface="Calibri" panose="020F0502020204030204" pitchFamily="34" charset="0"/>
            </a:endParaRPr>
          </a:p>
          <a:p>
            <a:r>
              <a:rPr lang="en-US" sz="7200" b="1" dirty="0" smtClean="0">
                <a:latin typeface="Calibri" panose="020F0502020204030204" pitchFamily="34" charset="0"/>
              </a:rPr>
              <a:t>Worship/Music - </a:t>
            </a:r>
            <a:r>
              <a:rPr lang="en-US" sz="7200" b="1" dirty="0">
                <a:latin typeface="Calibri" panose="020F0502020204030204" pitchFamily="34" charset="0"/>
              </a:rPr>
              <a:t> </a:t>
            </a:r>
            <a:r>
              <a:rPr lang="en-US" sz="7200" b="1" dirty="0" smtClean="0">
                <a:latin typeface="Calibri" panose="020F0502020204030204" pitchFamily="34" charset="0"/>
              </a:rPr>
              <a:t>$20,400.00 increase</a:t>
            </a:r>
            <a:endParaRPr lang="en-US" sz="7200" b="1" dirty="0">
              <a:latin typeface="Calibri" panose="020F0502020204030204" pitchFamily="34" charset="0"/>
            </a:endParaRPr>
          </a:p>
          <a:p>
            <a:pPr lvl="1"/>
            <a:r>
              <a:rPr lang="en-US" sz="7200" b="1" dirty="0" smtClean="0">
                <a:latin typeface="Calibri" panose="020F0502020204030204" pitchFamily="34" charset="0"/>
              </a:rPr>
              <a:t>Added Organ/piano maintenance back</a:t>
            </a:r>
          </a:p>
          <a:p>
            <a:pPr lvl="1"/>
            <a:r>
              <a:rPr lang="en-US" sz="7200" b="1" dirty="0" smtClean="0">
                <a:latin typeface="Calibri" panose="020F0502020204030204" pitchFamily="34" charset="0"/>
              </a:rPr>
              <a:t>Choir scholarships (12k)</a:t>
            </a:r>
          </a:p>
          <a:p>
            <a:pPr lvl="1"/>
            <a:r>
              <a:rPr lang="en-US" sz="7200" b="1" dirty="0" smtClean="0">
                <a:latin typeface="Calibri" panose="020F0502020204030204" pitchFamily="34" charset="0"/>
              </a:rPr>
              <a:t>Increase for special musicians </a:t>
            </a:r>
            <a:br>
              <a:rPr lang="en-US" sz="7200" b="1" dirty="0" smtClean="0">
                <a:latin typeface="Calibri" panose="020F0502020204030204" pitchFamily="34" charset="0"/>
              </a:rPr>
            </a:br>
            <a:endParaRPr lang="en-US" sz="7200" b="1" dirty="0" smtClean="0">
              <a:latin typeface="Calibri" panose="020F0502020204030204" pitchFamily="34" charset="0"/>
            </a:endParaRPr>
          </a:p>
          <a:p>
            <a:r>
              <a:rPr lang="en-US" sz="7200" b="1" dirty="0" smtClean="0">
                <a:latin typeface="Calibri" panose="020F0502020204030204" pitchFamily="34" charset="0"/>
              </a:rPr>
              <a:t>Stewardship </a:t>
            </a:r>
            <a:r>
              <a:rPr lang="en-US" sz="7200" b="1" dirty="0">
                <a:latin typeface="Calibri" panose="020F0502020204030204" pitchFamily="34" charset="0"/>
              </a:rPr>
              <a:t>- </a:t>
            </a:r>
            <a:r>
              <a:rPr lang="en-US" sz="7200" b="1" dirty="0" smtClean="0">
                <a:latin typeface="Calibri" panose="020F0502020204030204" pitchFamily="34" charset="0"/>
              </a:rPr>
              <a:t>$9,000 decrease</a:t>
            </a:r>
          </a:p>
          <a:p>
            <a:pPr lvl="1"/>
            <a:r>
              <a:rPr lang="en-US" sz="7200" b="1" dirty="0" smtClean="0">
                <a:latin typeface="Calibri" panose="020F0502020204030204" pitchFamily="34" charset="0"/>
              </a:rPr>
              <a:t>Uses discount achieve by an extensive facility review last month</a:t>
            </a:r>
          </a:p>
          <a:p>
            <a:pPr eaLnBrk="1" hangingPunct="1"/>
            <a:endParaRPr lang="en-US" sz="5500" dirty="0"/>
          </a:p>
          <a:p>
            <a:pPr marL="457200" lvl="1" indent="0" eaLnBrk="1" hangingPunct="1">
              <a:buNone/>
            </a:pPr>
            <a:endParaRPr lang="en-US" sz="2000" dirty="0" smtClean="0"/>
          </a:p>
          <a:p>
            <a:pPr marL="457200" lvl="1" indent="0" eaLnBrk="1" hangingPunct="1">
              <a:buNone/>
            </a:pPr>
            <a:r>
              <a:rPr lang="en-US" sz="2000" dirty="0"/>
              <a:t>	</a:t>
            </a:r>
            <a:r>
              <a:rPr lang="en-US" sz="2000" dirty="0" smtClean="0"/>
              <a:t>					</a:t>
            </a:r>
          </a:p>
          <a:p>
            <a:pPr eaLnBrk="1" hangingPunct="1">
              <a:buNone/>
            </a:pPr>
            <a:endParaRPr lang="en-US" sz="2400" dirty="0" smtClean="0"/>
          </a:p>
          <a:p>
            <a:pPr lvl="1" eaLnBrk="1" hangingPunct="1">
              <a:buFont typeface="Arial" charset="0"/>
              <a:buChar char="•"/>
            </a:pPr>
            <a:endParaRPr lang="en-US" sz="2400" b="1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79746A9-F093-40A6-8BF9-481E9019DA88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01"/>
            <a:ext cx="7924800" cy="391675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2018 Budget Analysis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6714894"/>
              </p:ext>
            </p:extLst>
          </p:nvPr>
        </p:nvGraphicFramePr>
        <p:xfrm>
          <a:off x="446809" y="761999"/>
          <a:ext cx="8229600" cy="295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757405">
                <a:tc>
                  <a:txBody>
                    <a:bodyPr/>
                    <a:lstStyle/>
                    <a:p>
                      <a:r>
                        <a:rPr lang="en-US" dirty="0" smtClean="0"/>
                        <a:t>2018 Budget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672,401.72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fontAlgn="auto" hangingPunct="1">
                        <a:spcAft>
                          <a:spcPts val="0"/>
                        </a:spcAft>
                        <a:defRPr/>
                      </a:pPr>
                      <a:r>
                        <a:rPr lang="en-US" sz="1800" dirty="0" smtClean="0"/>
                        <a:t>3yr giving Average is </a:t>
                      </a:r>
                      <a:r>
                        <a:rPr lang="en-US" sz="1800" b="1" u="none" dirty="0" smtClean="0"/>
                        <a:t>$662,344.07</a:t>
                      </a:r>
                    </a:p>
                  </a:txBody>
                  <a:tcPr/>
                </a:tc>
              </a:tr>
              <a:tr h="438815">
                <a:tc>
                  <a:txBody>
                    <a:bodyPr/>
                    <a:lstStyle/>
                    <a:p>
                      <a:r>
                        <a:rPr lang="en-US" dirty="0" smtClean="0"/>
                        <a:t>2018 Pledge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516,832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8815">
                <a:tc>
                  <a:txBody>
                    <a:bodyPr/>
                    <a:lstStyle/>
                    <a:p>
                      <a:r>
                        <a:rPr lang="en-US" dirty="0" smtClean="0"/>
                        <a:t>2018 unpledged</a:t>
                      </a:r>
                      <a:r>
                        <a:rPr lang="en-US" baseline="0" dirty="0" smtClean="0"/>
                        <a:t> estimate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8815">
                <a:tc>
                  <a:txBody>
                    <a:bodyPr/>
                    <a:lstStyle/>
                    <a:p>
                      <a:r>
                        <a:rPr lang="en-US" dirty="0" smtClean="0"/>
                        <a:t>2018 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628,832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8815">
                <a:tc>
                  <a:txBody>
                    <a:bodyPr/>
                    <a:lstStyle/>
                    <a:p>
                      <a:r>
                        <a:rPr lang="en-US" dirty="0" smtClean="0"/>
                        <a:t>2018 net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-43,569.72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-10,057.65</a:t>
                      </a:r>
                      <a:endParaRPr lang="en-US" dirty="0"/>
                    </a:p>
                  </a:txBody>
                  <a:tcPr/>
                </a:tc>
              </a:tr>
              <a:tr h="43881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3857792"/>
            <a:ext cx="7467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S&amp;F recommendation is to not set a budget greater than the 3 year giving average.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+mn-lt"/>
              </a:rPr>
              <a:t>Set the 2018 giving to 2017 Budget (634,000)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+mn-lt"/>
              </a:rPr>
              <a:t>Added 21k from 2017 surplus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+mn-lt"/>
              </a:rPr>
              <a:t>Total giving (budget)  = $655,941 (6,403.07 less than 3 year average giving).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655,941 - 672,401 = 16,460 Budget Shortfall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0881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01"/>
            <a:ext cx="7924800" cy="391675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2018 Budget Analysis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305800" cy="533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Reductions made to balance </a:t>
            </a:r>
            <a:r>
              <a:rPr lang="en-US" dirty="0"/>
              <a:t>budget: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CM – held repairs flat. Some overlap to Capital Campaign projects.  Set utility's to actual. Overall CM still went up over 2018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Adult Ministry – did not add the honorarium and heritage team costs. Budget did increase by $1000.00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Music – did not add the Choir scholarships and reduced clinicians by half (new add).  Music budget still went up by $7150.00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98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2018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$</a:t>
            </a:r>
            <a:r>
              <a:rPr lang="en-US" dirty="0" smtClean="0"/>
              <a:t>655,941.00 (</a:t>
            </a:r>
            <a:r>
              <a:rPr lang="en-US" dirty="0"/>
              <a:t>$</a:t>
            </a:r>
            <a:r>
              <a:rPr lang="en-US" dirty="0" smtClean="0">
                <a:solidFill>
                  <a:srgbClr val="FF0000"/>
                </a:solidFill>
              </a:rPr>
              <a:t>656,183.05) 242.05 increase</a:t>
            </a:r>
            <a:endParaRPr lang="en-US" dirty="0" smtClean="0"/>
          </a:p>
          <a:p>
            <a:pPr lvl="1"/>
            <a:r>
              <a:rPr lang="en-US" dirty="0" smtClean="0"/>
              <a:t>Increase of </a:t>
            </a:r>
            <a:r>
              <a:rPr lang="en-US" dirty="0"/>
              <a:t>$</a:t>
            </a:r>
            <a:r>
              <a:rPr lang="en-US" dirty="0" smtClean="0"/>
              <a:t>21,940.96  (3.46%) </a:t>
            </a:r>
            <a:r>
              <a:rPr lang="en-US" b="1" dirty="0">
                <a:solidFill>
                  <a:srgbClr val="FF0000"/>
                </a:solidFill>
              </a:rPr>
              <a:t>$22,183.05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(3.50%) </a:t>
            </a:r>
            <a:r>
              <a:rPr lang="en-US" dirty="0" smtClean="0"/>
              <a:t>over </a:t>
            </a:r>
            <a:r>
              <a:rPr lang="en-US" dirty="0" smtClean="0"/>
              <a:t>2017</a:t>
            </a:r>
          </a:p>
          <a:p>
            <a:r>
              <a:rPr lang="en-US" dirty="0" smtClean="0"/>
              <a:t>Uses $21,941 </a:t>
            </a:r>
            <a:r>
              <a:rPr lang="en-US" dirty="0"/>
              <a:t>$</a:t>
            </a:r>
            <a:r>
              <a:rPr lang="en-US" dirty="0">
                <a:solidFill>
                  <a:srgbClr val="FF0000"/>
                </a:solidFill>
              </a:rPr>
              <a:t>22,183.05</a:t>
            </a:r>
            <a:r>
              <a:rPr lang="en-US" dirty="0"/>
              <a:t> </a:t>
            </a:r>
            <a:r>
              <a:rPr lang="en-US" dirty="0" smtClean="0"/>
              <a:t>of </a:t>
            </a:r>
            <a:r>
              <a:rPr lang="en-US" dirty="0" smtClean="0"/>
              <a:t>2017 surplus as income.</a:t>
            </a:r>
          </a:p>
          <a:p>
            <a:pPr lvl="1"/>
            <a:r>
              <a:rPr lang="en-US" dirty="0" smtClean="0"/>
              <a:t>Use it only if we need to.</a:t>
            </a:r>
          </a:p>
          <a:p>
            <a:r>
              <a:rPr lang="en-US" dirty="0" smtClean="0"/>
              <a:t>Includes 3% raises for staff.</a:t>
            </a:r>
          </a:p>
          <a:p>
            <a:r>
              <a:rPr lang="en-US" dirty="0" smtClean="0"/>
              <a:t>Mission budget increased by 4k</a:t>
            </a:r>
          </a:p>
          <a:p>
            <a:r>
              <a:rPr lang="en-US" dirty="0" smtClean="0"/>
              <a:t>Increase for IT </a:t>
            </a:r>
          </a:p>
          <a:p>
            <a:pPr lvl="1"/>
            <a:r>
              <a:rPr lang="en-US" dirty="0" smtClean="0"/>
              <a:t>BTW the Treasurers computer hard failed in early January.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491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6040</TotalTime>
  <Words>512</Words>
  <Application>Microsoft Office PowerPoint</Application>
  <PresentationFormat>On-screen Show (4:3)</PresentationFormat>
  <Paragraphs>104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Wingdings 2</vt:lpstr>
      <vt:lpstr>Office Theme</vt:lpstr>
      <vt:lpstr> WEBSTER  PRESBYTERIAN  CHURCH  2018 Budget Presentation to Session  Jimmy Spivey Treasurer  </vt:lpstr>
      <vt:lpstr>2017 End of Year Summary</vt:lpstr>
      <vt:lpstr>2017 End of Year (cont.)</vt:lpstr>
      <vt:lpstr>Past Revenues/Expenses</vt:lpstr>
      <vt:lpstr>2018 Budget Analysis by S&amp;F</vt:lpstr>
      <vt:lpstr>2018 Proposed Budget Changes by Committee</vt:lpstr>
      <vt:lpstr>2018 Budget Analysis</vt:lpstr>
      <vt:lpstr>2018 Budget Analysis</vt:lpstr>
      <vt:lpstr>Final 2018 Budget</vt:lpstr>
      <vt:lpstr>PowerPoint Presentation</vt:lpstr>
      <vt:lpstr>Summary</vt:lpstr>
    </vt:vector>
  </TitlesOfParts>
  <Company>Lockheed Martin Information Techology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Charles Moede</dc:creator>
  <cp:lastModifiedBy>Jimmy L. Spivey</cp:lastModifiedBy>
  <cp:revision>526</cp:revision>
  <cp:lastPrinted>2018-01-22T00:43:28Z</cp:lastPrinted>
  <dcterms:created xsi:type="dcterms:W3CDTF">2010-10-15T02:31:10Z</dcterms:created>
  <dcterms:modified xsi:type="dcterms:W3CDTF">2018-01-24T00:43:12Z</dcterms:modified>
</cp:coreProperties>
</file>