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  <p:sldMasterId id="2147483652" r:id="rId2"/>
    <p:sldMasterId id="2147483653" r:id="rId3"/>
  </p:sldMasterIdLst>
  <p:notesMasterIdLst>
    <p:notesMasterId r:id="rId6"/>
  </p:notesMasterIdLst>
  <p:handoutMasterIdLst>
    <p:handoutMasterId r:id="rId7"/>
  </p:handoutMasterIdLst>
  <p:sldIdLst>
    <p:sldId id="299" r:id="rId4"/>
    <p:sldId id="320" r:id="rId5"/>
  </p:sldIdLst>
  <p:sldSz cx="9144000" cy="6858000" type="letter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4319"/>
    <a:srgbClr val="5A9B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 autoAdjust="0"/>
    <p:restoredTop sz="96405" autoAdjust="0"/>
  </p:normalViewPr>
  <p:slideViewPr>
    <p:cSldViewPr>
      <p:cViewPr varScale="1">
        <p:scale>
          <a:sx n="126" d="100"/>
          <a:sy n="126" d="100"/>
        </p:scale>
        <p:origin x="776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2718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8945A6-867C-4C2B-8F69-2464FBF5469B}" type="datetimeFigureOut">
              <a:rPr lang="en-US" smtClean="0"/>
              <a:pPr/>
              <a:t>1/25/16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638519-5220-42F0-A5AD-5550558C0D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379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1FC1E1-5BE4-4F67-B50B-B4FDBBFD7FBA}" type="datetimeFigureOut">
              <a:rPr lang="en-US" smtClean="0"/>
              <a:pPr/>
              <a:t>1/25/16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6C5BE-B970-49D0-B875-0D65315AD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861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72459CB-E4A5-144E-819C-D3AE888375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98469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F6AB9B4-D578-E244-A6B4-9A3072BAF8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2774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88BC13-2B18-E24E-BAFF-57B59C4E0F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78228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6167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0343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02153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9555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8527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2435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56220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64641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2FE3CBD-6A13-1E47-B626-10B268E60C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0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34117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1469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161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4E6EB4E-FE6A-EE4C-A935-6692393FD7F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760497" y="6574055"/>
            <a:ext cx="18473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030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BAF9D2-083E-A94C-9120-E2AE4CF7DD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2127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5B8E22-BCE9-C843-BE58-62C69B2F80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7351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E1E4760-3866-D247-B3C7-DFC98E62D0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81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72B8A7E-63D1-E74B-967F-0A7D194B94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478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8975921-A960-8E49-A1F6-3B9CEE8498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60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D7028B-DC76-7945-A47A-CFF46E0000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6225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4CA1B83-4B98-6442-A3C6-0D81A34583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796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5595960-A5F7-124F-BB17-EF25767457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601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4A546A-4E2F-754F-BEB5-EA26BC9B91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564459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73FA784-3935-A742-9E9C-17CA9F8541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51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811623D-783F-D743-B86A-AF0DAB5E8A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3879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C02818F-E094-2142-ADC4-D040B8B930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188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DF0AC0F-FDE9-8C42-8888-B29D618765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729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C6A7176-9D42-4140-887E-6333D7ED03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45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1A33D4-BB3C-3C45-B1C8-2C5B61FFA0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81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D4AA642-3504-5B4D-848E-A3190CECA0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2005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469EF0A-5739-BC45-B441-210947DD97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45950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ext Box 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467725" y="6518275"/>
            <a:ext cx="219075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FFFFFF"/>
                </a:solidFill>
                <a:latin typeface="Verdana" charset="0"/>
                <a:ea typeface="ＭＳ Ｐゴシック" charset="0"/>
                <a:cs typeface="Verdana" charset="0"/>
                <a:sym typeface="Verdana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F9BA794E-960A-BC46-8294-F73F1013CFE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Georgia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ヒラギノ明朝 ProN W3" charset="0"/>
          <a:cs typeface="ヒラギノ明朝 ProN W3" charset="0"/>
          <a:sym typeface="Georgia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ヒラギノ明朝 ProN W3" charset="0"/>
          <a:cs typeface="ヒラギノ明朝 ProN W3" charset="0"/>
          <a:sym typeface="Georgia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ヒラギノ明朝 ProN W3" charset="0"/>
          <a:cs typeface="ヒラギノ明朝 ProN W3" charset="0"/>
          <a:sym typeface="Georgia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ヒラギノ明朝 ProN W3" charset="0"/>
          <a:cs typeface="ヒラギノ明朝 ProN W3" charset="0"/>
          <a:sym typeface="Georgi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ヒラギノ明朝 ProN W3" charset="0"/>
          <a:cs typeface="ヒラギノ明朝 ProN W3" charset="0"/>
          <a:sym typeface="Georgi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ヒラギノ明朝 ProN W3" charset="0"/>
          <a:cs typeface="ヒラギノ明朝 ProN W3" charset="0"/>
          <a:sym typeface="Georgi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ヒラギノ明朝 ProN W3" charset="0"/>
          <a:cs typeface="ヒラギノ明朝 ProN W3" charset="0"/>
          <a:sym typeface="Georgi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ヒラギノ明朝 ProN W3" charset="0"/>
          <a:cs typeface="ヒラギノ明朝 ProN W3" charset="0"/>
          <a:sym typeface="Georgia" charset="0"/>
        </a:defRPr>
      </a:lvl9pPr>
    </p:titleStyle>
    <p:bodyStyle>
      <a:lvl1pPr marL="342900" indent="-342900" algn="l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1pPr>
      <a:lvl2pPr marL="742950" indent="-28575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2pPr>
      <a:lvl3pPr marL="1143000" indent="-228600" algn="l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3pPr>
      <a:lvl4pPr marL="1600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4pPr>
      <a:lvl5pPr marL="20574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5pPr>
      <a:lvl6pPr marL="25146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6pPr>
      <a:lvl7pPr marL="29718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7pPr>
      <a:lvl8pPr marL="3429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8pPr>
      <a:lvl9pPr marL="3886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8663" y="1257300"/>
            <a:ext cx="5135562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Georgia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ヒラギノ明朝 ProN W3" charset="0"/>
          <a:cs typeface="ヒラギノ明朝 ProN W3" charset="0"/>
          <a:sym typeface="Georgia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ヒラギノ明朝 ProN W3" charset="0"/>
          <a:cs typeface="ヒラギノ明朝 ProN W3" charset="0"/>
          <a:sym typeface="Georgia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ヒラギノ明朝 ProN W3" charset="0"/>
          <a:cs typeface="ヒラギノ明朝 ProN W3" charset="0"/>
          <a:sym typeface="Georgia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ヒラギノ明朝 ProN W3" charset="0"/>
          <a:cs typeface="ヒラギノ明朝 ProN W3" charset="0"/>
          <a:sym typeface="Georgi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ヒラギノ明朝 ProN W3" charset="0"/>
          <a:cs typeface="ヒラギノ明朝 ProN W3" charset="0"/>
          <a:sym typeface="Georgi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ヒラギノ明朝 ProN W3" charset="0"/>
          <a:cs typeface="ヒラギノ明朝 ProN W3" charset="0"/>
          <a:sym typeface="Georgi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ヒラギノ明朝 ProN W3" charset="0"/>
          <a:cs typeface="ヒラギノ明朝 ProN W3" charset="0"/>
          <a:sym typeface="Georgi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ヒラギノ明朝 ProN W3" charset="0"/>
          <a:cs typeface="ヒラギノ明朝 ProN W3" charset="0"/>
          <a:sym typeface="Georgia" charset="0"/>
        </a:defRPr>
      </a:lvl9pPr>
    </p:titleStyle>
    <p:bodyStyle>
      <a:lvl1pPr marL="342900" indent="-342900" algn="l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1pPr>
      <a:lvl2pPr marL="742950" indent="-28575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2pPr>
      <a:lvl3pPr marL="1143000" indent="-228600" algn="l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3pPr>
      <a:lvl4pPr marL="1600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4pPr>
      <a:lvl5pPr marL="20574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5pPr>
      <a:lvl6pPr marL="25146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6pPr>
      <a:lvl7pPr marL="29718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7pPr>
      <a:lvl8pPr marL="3429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8pPr>
      <a:lvl9pPr marL="3886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/>
          </p:cNvSpPr>
          <p:nvPr/>
        </p:nvSpPr>
        <p:spPr bwMode="auto">
          <a:xfrm>
            <a:off x="609600" y="6489700"/>
            <a:ext cx="56515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800" dirty="0" smtClean="0">
                <a:solidFill>
                  <a:srgbClr val="FFFFFF"/>
                </a:solidFill>
                <a:latin typeface="Verdana" charset="0"/>
                <a:ea typeface="ＭＳ Ｐゴシック" charset="0"/>
                <a:cs typeface="Verdana" charset="0"/>
                <a:sym typeface="Verdana" charset="0"/>
              </a:rPr>
              <a:t>November 2013 </a:t>
            </a:r>
            <a:r>
              <a:rPr lang="en-US" sz="800" dirty="0">
                <a:solidFill>
                  <a:srgbClr val="FFFFFF"/>
                </a:solidFill>
                <a:latin typeface="Verdana" charset="0"/>
                <a:ea typeface="ＭＳ Ｐゴシック" charset="0"/>
                <a:cs typeface="Verdana" charset="0"/>
                <a:sym typeface="Verdana" charset="0"/>
              </a:rPr>
              <a:t>| PRIVATE &amp; CONFIDENTIAL</a:t>
            </a:r>
          </a:p>
        </p:txBody>
      </p:sp>
      <p:sp>
        <p:nvSpPr>
          <p:cNvPr id="6147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467725" y="6518275"/>
            <a:ext cx="219075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FFFFFF"/>
                </a:solidFill>
                <a:latin typeface="Verdana" charset="0"/>
                <a:ea typeface="ＭＳ Ｐゴシック" charset="0"/>
                <a:cs typeface="Verdana" charset="0"/>
                <a:sym typeface="Verdana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4AA66DBD-CF2F-6040-A80F-3E7D1AFD98B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Georgia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ヒラギノ明朝 ProN W3" charset="0"/>
          <a:cs typeface="ヒラギノ明朝 ProN W3" charset="0"/>
          <a:sym typeface="Georgia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ヒラギノ明朝 ProN W3" charset="0"/>
          <a:cs typeface="ヒラギノ明朝 ProN W3" charset="0"/>
          <a:sym typeface="Georgia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ヒラギノ明朝 ProN W3" charset="0"/>
          <a:cs typeface="ヒラギノ明朝 ProN W3" charset="0"/>
          <a:sym typeface="Georgia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ヒラギノ明朝 ProN W3" charset="0"/>
          <a:cs typeface="ヒラギノ明朝 ProN W3" charset="0"/>
          <a:sym typeface="Georgi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ヒラギノ明朝 ProN W3" charset="0"/>
          <a:cs typeface="ヒラギノ明朝 ProN W3" charset="0"/>
          <a:sym typeface="Georgi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ヒラギノ明朝 ProN W3" charset="0"/>
          <a:cs typeface="ヒラギノ明朝 ProN W3" charset="0"/>
          <a:sym typeface="Georgi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ヒラギノ明朝 ProN W3" charset="0"/>
          <a:cs typeface="ヒラギノ明朝 ProN W3" charset="0"/>
          <a:sym typeface="Georgi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ヒラギノ明朝 ProN W3" charset="0"/>
          <a:cs typeface="ヒラギノ明朝 ProN W3" charset="0"/>
          <a:sym typeface="Georgia" charset="0"/>
        </a:defRPr>
      </a:lvl9pPr>
    </p:titleStyle>
    <p:bodyStyle>
      <a:lvl1pPr marL="342900" indent="-342900" algn="l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1pPr>
      <a:lvl2pPr marL="742950" indent="-28575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2pPr>
      <a:lvl3pPr marL="1143000" indent="-228600" algn="l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3pPr>
      <a:lvl4pPr marL="1600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4pPr>
      <a:lvl5pPr marL="20574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5pPr>
      <a:lvl6pPr marL="25146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6pPr>
      <a:lvl7pPr marL="29718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7pPr>
      <a:lvl8pPr marL="3429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8pPr>
      <a:lvl9pPr marL="3886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72213"/>
            <a:ext cx="914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8467725" y="6518275"/>
            <a:ext cx="2190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fld id="{FAC9D4E9-D58C-481E-AADD-E4275B7C17D9}" type="slidenum">
              <a:rPr lang="en-US" sz="800">
                <a:solidFill>
                  <a:srgbClr val="FFFFFF"/>
                </a:solidFill>
                <a:latin typeface="Verdana" pitchFamily="34" charset="0"/>
                <a:ea typeface="MS PGothic" pitchFamily="34" charset="-128"/>
                <a:cs typeface="Verdana" pitchFamily="34" charset="0"/>
                <a:sym typeface="Verdana" pitchFamily="34" charset="0"/>
              </a:rPr>
              <a:pPr algn="r"/>
              <a:t>1</a:t>
            </a:fld>
            <a:endParaRPr lang="en-US" sz="800">
              <a:solidFill>
                <a:srgbClr val="FFFFFF"/>
              </a:solidFill>
              <a:latin typeface="Verdana" pitchFamily="34" charset="0"/>
              <a:ea typeface="MS PGothic" pitchFamily="34" charset="-128"/>
              <a:cs typeface="Verdana" pitchFamily="34" charset="0"/>
              <a:sym typeface="Verdana" pitchFamily="34" charset="0"/>
            </a:endParaRP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254000" y="760413"/>
            <a:ext cx="8596313" cy="1587"/>
          </a:xfrm>
          <a:prstGeom prst="line">
            <a:avLst/>
          </a:prstGeom>
          <a:noFill/>
          <a:ln w="9525">
            <a:solidFill>
              <a:srgbClr val="57431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254000" y="203200"/>
            <a:ext cx="8596313" cy="0"/>
          </a:xfrm>
          <a:prstGeom prst="line">
            <a:avLst/>
          </a:prstGeom>
          <a:noFill/>
          <a:ln w="50800">
            <a:solidFill>
              <a:srgbClr val="57431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87" name="Rectangle 7"/>
          <p:cNvSpPr>
            <a:spLocks/>
          </p:cNvSpPr>
          <p:nvPr/>
        </p:nvSpPr>
        <p:spPr bwMode="auto">
          <a:xfrm>
            <a:off x="241300" y="2768600"/>
            <a:ext cx="2667000" cy="35036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 algn="l">
              <a:spcBef>
                <a:spcPts val="600"/>
              </a:spcBef>
              <a:defRPr/>
            </a:pPr>
            <a:r>
              <a:rPr lang="en-US" sz="1200" b="1" dirty="0" smtClean="0">
                <a:solidFill>
                  <a:srgbClr val="574319"/>
                </a:solidFill>
                <a:latin typeface="Verdana Bold" charset="0"/>
                <a:ea typeface="ＭＳ Ｐゴシック" charset="0"/>
                <a:cs typeface="Verdana Bold" charset="0"/>
                <a:sym typeface="Verdana Bold" charset="0"/>
              </a:rPr>
              <a:t>Energy Management Services</a:t>
            </a:r>
            <a:endParaRPr lang="en-US" sz="1800" b="1" dirty="0">
              <a:solidFill>
                <a:srgbClr val="574319"/>
              </a:solidFill>
              <a:latin typeface="Verdana" charset="0"/>
              <a:ea typeface="ＭＳ Ｐゴシック" charset="0"/>
              <a:cs typeface="Lucida Grande" charset="0"/>
              <a:sym typeface="Verdana" charset="0"/>
            </a:endParaRPr>
          </a:p>
          <a:p>
            <a:pPr algn="l">
              <a:spcAft>
                <a:spcPts val="600"/>
              </a:spcAft>
              <a:defRPr/>
            </a:pPr>
            <a:endParaRPr lang="en-US" sz="400" b="1" dirty="0">
              <a:solidFill>
                <a:srgbClr val="574319"/>
              </a:solidFill>
              <a:latin typeface="Georgia" charset="0"/>
              <a:ea typeface="ＭＳ Ｐゴシック" charset="0"/>
              <a:cs typeface="Georgia" charset="0"/>
              <a:sym typeface="Georgia" charset="0"/>
            </a:endParaRPr>
          </a:p>
          <a:p>
            <a:pPr algn="l">
              <a:spcAft>
                <a:spcPts val="600"/>
              </a:spcAft>
              <a:defRPr/>
            </a:pPr>
            <a:r>
              <a:rPr lang="en-US" sz="1000" b="1" dirty="0" smtClean="0">
                <a:solidFill>
                  <a:srgbClr val="574319"/>
                </a:solidFill>
                <a:latin typeface="Georgia" charset="0"/>
                <a:ea typeface="ＭＳ Ｐゴシック" charset="0"/>
                <a:cs typeface="Georgia" charset="0"/>
                <a:sym typeface="Georgia" charset="0"/>
              </a:rPr>
              <a:t>In today’s global environment, companies large and small must have a strategy in place to address a host of energy efficiency related issues.  Energy Edge guides its clients  in assessing opportunities and risks to business objectives in several key areas, including:</a:t>
            </a:r>
            <a:endParaRPr lang="en-US" sz="1000" b="1" dirty="0">
              <a:solidFill>
                <a:srgbClr val="574319"/>
              </a:solidFill>
              <a:latin typeface="Georgia" charset="0"/>
              <a:ea typeface="ＭＳ Ｐゴシック" charset="0"/>
              <a:cs typeface="Georgia" charset="0"/>
              <a:sym typeface="Georgia" charset="0"/>
            </a:endParaRPr>
          </a:p>
          <a:p>
            <a:pPr marL="114300" indent="-114300" algn="l">
              <a:spcBef>
                <a:spcPts val="600"/>
              </a:spcBef>
              <a:buClr>
                <a:srgbClr val="574319"/>
              </a:buClr>
              <a:buSzPct val="100000"/>
              <a:buFont typeface="Wingdings" charset="0"/>
              <a:buChar char="§"/>
              <a:defRPr/>
            </a:pPr>
            <a:r>
              <a:rPr lang="en-US" sz="1000" dirty="0" smtClean="0">
                <a:solidFill>
                  <a:srgbClr val="574319"/>
                </a:solidFill>
                <a:latin typeface="Georgia" charset="0"/>
                <a:ea typeface="ＭＳ Ｐゴシック" charset="0"/>
                <a:cs typeface="Georgia" charset="0"/>
                <a:sym typeface="Georgia" charset="0"/>
              </a:rPr>
              <a:t>Customized energy studies</a:t>
            </a:r>
          </a:p>
          <a:p>
            <a:pPr marL="114300" indent="-114300" algn="l">
              <a:spcBef>
                <a:spcPts val="600"/>
              </a:spcBef>
              <a:buClr>
                <a:srgbClr val="574319"/>
              </a:buClr>
              <a:buSzPct val="100000"/>
              <a:buFont typeface="Wingdings" charset="0"/>
              <a:buChar char="§"/>
              <a:defRPr/>
            </a:pPr>
            <a:r>
              <a:rPr lang="en-US" sz="1000" dirty="0" smtClean="0">
                <a:solidFill>
                  <a:srgbClr val="574319"/>
                </a:solidFill>
                <a:latin typeface="Georgia" charset="0"/>
                <a:ea typeface="ＭＳ Ｐゴシック" charset="0"/>
                <a:cs typeface="Georgia" charset="0"/>
                <a:sym typeface="Georgia" charset="0"/>
              </a:rPr>
              <a:t>Retro-commissioning</a:t>
            </a:r>
          </a:p>
          <a:p>
            <a:pPr marL="114300" indent="-114300" algn="l">
              <a:spcBef>
                <a:spcPts val="600"/>
              </a:spcBef>
              <a:buClr>
                <a:srgbClr val="574319"/>
              </a:buClr>
              <a:buSzPct val="100000"/>
              <a:buFont typeface="Wingdings" charset="0"/>
              <a:buChar char="§"/>
              <a:defRPr/>
            </a:pPr>
            <a:r>
              <a:rPr lang="en-US" sz="1000" dirty="0" smtClean="0">
                <a:solidFill>
                  <a:srgbClr val="574319"/>
                </a:solidFill>
                <a:latin typeface="Georgia" charset="0"/>
                <a:ea typeface="ＭＳ Ｐゴシック" charset="0"/>
                <a:cs typeface="Georgia" charset="0"/>
                <a:sym typeface="Georgia" charset="0"/>
              </a:rPr>
              <a:t>Benchmarking</a:t>
            </a:r>
          </a:p>
          <a:p>
            <a:pPr marL="114300" indent="-114300" algn="l">
              <a:spcBef>
                <a:spcPts val="600"/>
              </a:spcBef>
              <a:buClr>
                <a:srgbClr val="574319"/>
              </a:buClr>
              <a:buSzPct val="100000"/>
              <a:buFont typeface="Wingdings" charset="0"/>
              <a:buChar char="§"/>
              <a:defRPr/>
            </a:pPr>
            <a:r>
              <a:rPr lang="en-US" sz="1000" dirty="0" smtClean="0">
                <a:solidFill>
                  <a:srgbClr val="574319"/>
                </a:solidFill>
                <a:latin typeface="Georgia" charset="0"/>
                <a:ea typeface="ＭＳ Ｐゴシック" charset="0"/>
                <a:cs typeface="Georgia" charset="0"/>
                <a:sym typeface="Georgia" charset="0"/>
              </a:rPr>
              <a:t>Behavior-based energy conservation</a:t>
            </a:r>
          </a:p>
          <a:p>
            <a:pPr marL="114300" indent="-114300" algn="l">
              <a:spcBef>
                <a:spcPts val="600"/>
              </a:spcBef>
              <a:buClr>
                <a:srgbClr val="574319"/>
              </a:buClr>
              <a:buSzPct val="100000"/>
              <a:buFont typeface="Wingdings" charset="0"/>
              <a:buChar char="§"/>
              <a:defRPr/>
            </a:pPr>
            <a:r>
              <a:rPr lang="en-US" sz="1000" dirty="0" smtClean="0">
                <a:solidFill>
                  <a:srgbClr val="574319"/>
                </a:solidFill>
                <a:latin typeface="Georgia" charset="0"/>
                <a:ea typeface="ＭＳ Ｐゴシック" charset="0"/>
                <a:cs typeface="Georgia" charset="0"/>
                <a:sym typeface="Georgia" charset="0"/>
              </a:rPr>
              <a:t>Rebate/Incentive guidance</a:t>
            </a:r>
            <a:r>
              <a:rPr lang="en-US" sz="1200" b="1" dirty="0">
                <a:solidFill>
                  <a:srgbClr val="574319"/>
                </a:solidFill>
                <a:latin typeface="Georgia" charset="0"/>
                <a:ea typeface="ＭＳ Ｐゴシック" charset="0"/>
                <a:cs typeface="Georgia" charset="0"/>
                <a:sym typeface="Georgia" charset="0"/>
              </a:rPr>
              <a:t> </a:t>
            </a:r>
          </a:p>
        </p:txBody>
      </p:sp>
      <p:sp>
        <p:nvSpPr>
          <p:cNvPr id="20489" name="Rectangle 9"/>
          <p:cNvSpPr>
            <a:spLocks/>
          </p:cNvSpPr>
          <p:nvPr/>
        </p:nvSpPr>
        <p:spPr bwMode="auto">
          <a:xfrm>
            <a:off x="3225800" y="2768600"/>
            <a:ext cx="2667000" cy="33274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>
              <a:spcBef>
                <a:spcPts val="600"/>
              </a:spcBef>
              <a:defRPr/>
            </a:pPr>
            <a:r>
              <a:rPr lang="en-US" sz="1200" b="1" dirty="0" smtClean="0">
                <a:solidFill>
                  <a:srgbClr val="574319"/>
                </a:solidFill>
                <a:latin typeface="Verdana Bold" charset="0"/>
                <a:ea typeface="ＭＳ Ｐゴシック" charset="0"/>
                <a:cs typeface="Verdana Bold" charset="0"/>
                <a:sym typeface="Verdana Bold" charset="0"/>
              </a:rPr>
              <a:t>Energy Audits</a:t>
            </a:r>
            <a:endParaRPr lang="en-US" sz="1800" b="1" dirty="0">
              <a:solidFill>
                <a:srgbClr val="574319"/>
              </a:solidFill>
              <a:latin typeface="Verdana" charset="0"/>
              <a:ea typeface="ＭＳ Ｐゴシック" charset="0"/>
              <a:cs typeface="Lucida Grande" charset="0"/>
              <a:sym typeface="Verdana" charset="0"/>
            </a:endParaRPr>
          </a:p>
          <a:p>
            <a:pPr algn="l">
              <a:defRPr/>
            </a:pPr>
            <a:endParaRPr lang="en-US" sz="1000" b="1" dirty="0" smtClean="0">
              <a:solidFill>
                <a:srgbClr val="574319"/>
              </a:solidFill>
              <a:latin typeface="Georgia" charset="0"/>
              <a:ea typeface="ＭＳ Ｐゴシック" charset="0"/>
              <a:cs typeface="Georgia" charset="0"/>
              <a:sym typeface="Georgia" charset="0"/>
            </a:endParaRPr>
          </a:p>
          <a:p>
            <a:pPr algn="l">
              <a:defRPr/>
            </a:pPr>
            <a:endParaRPr lang="en-US" sz="1000" b="1" dirty="0">
              <a:solidFill>
                <a:srgbClr val="574319"/>
              </a:solidFill>
              <a:latin typeface="Georgia" charset="0"/>
              <a:ea typeface="ＭＳ Ｐゴシック" charset="0"/>
              <a:cs typeface="Georgia" charset="0"/>
              <a:sym typeface="Georgia" charset="0"/>
            </a:endParaRPr>
          </a:p>
          <a:p>
            <a:pPr algn="l">
              <a:defRPr/>
            </a:pPr>
            <a:r>
              <a:rPr lang="en-US" sz="1000" b="1" dirty="0" smtClean="0">
                <a:solidFill>
                  <a:srgbClr val="574319"/>
                </a:solidFill>
                <a:latin typeface="Georgia" charset="0"/>
                <a:ea typeface="ＭＳ Ｐゴシック" charset="0"/>
                <a:cs typeface="Georgia" charset="0"/>
                <a:sym typeface="Georgia" charset="0"/>
              </a:rPr>
              <a:t>Most facilities are not aware of energy use.  After identifying opportunities Energy Edge will make a list of prioritized recommendations.</a:t>
            </a:r>
          </a:p>
          <a:p>
            <a:pPr algn="l">
              <a:defRPr/>
            </a:pPr>
            <a:endParaRPr lang="en-US" sz="1000" b="1" dirty="0" smtClean="0">
              <a:solidFill>
                <a:srgbClr val="574319"/>
              </a:solidFill>
              <a:latin typeface="Georgia" charset="0"/>
              <a:ea typeface="ＭＳ Ｐゴシック" charset="0"/>
              <a:cs typeface="Georgia" charset="0"/>
              <a:sym typeface="Georgia" charset="0"/>
            </a:endParaRPr>
          </a:p>
          <a:p>
            <a:pPr marL="114300" indent="-114300" algn="l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1000" dirty="0" smtClean="0">
                <a:solidFill>
                  <a:srgbClr val="574319"/>
                </a:solidFill>
                <a:latin typeface="Georgia" charset="0"/>
                <a:ea typeface="ＭＳ Ｐゴシック" charset="0"/>
                <a:cs typeface="Georgia" charset="0"/>
                <a:sym typeface="Georgia" charset="0"/>
              </a:rPr>
              <a:t>Over 1,500 completed audits</a:t>
            </a:r>
          </a:p>
          <a:p>
            <a:pPr marL="114300" indent="-114300" algn="l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1000" dirty="0" smtClean="0">
                <a:solidFill>
                  <a:srgbClr val="574319"/>
                </a:solidFill>
                <a:latin typeface="Georgia" charset="0"/>
                <a:ea typeface="ＭＳ Ｐゴシック" charset="0"/>
                <a:cs typeface="Georgia" charset="0"/>
                <a:sym typeface="Georgia" charset="0"/>
              </a:rPr>
              <a:t>Working with PC(USA)</a:t>
            </a:r>
          </a:p>
          <a:p>
            <a:pPr marL="114300" indent="-114300" algn="l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1000" dirty="0" smtClean="0">
                <a:solidFill>
                  <a:srgbClr val="574319"/>
                </a:solidFill>
                <a:latin typeface="Georgia" charset="0"/>
                <a:ea typeface="ＭＳ Ｐゴシック" charset="0"/>
                <a:cs typeface="Georgia" charset="0"/>
                <a:sym typeface="Georgia" charset="0"/>
              </a:rPr>
              <a:t>Develop plan by first identifying opportunities</a:t>
            </a:r>
          </a:p>
          <a:p>
            <a:pPr marL="114300" indent="-114300" algn="l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1000" dirty="0" smtClean="0">
                <a:solidFill>
                  <a:srgbClr val="574319"/>
                </a:solidFill>
                <a:latin typeface="Georgia" charset="0"/>
                <a:ea typeface="ＭＳ Ｐゴシック" charset="0"/>
                <a:cs typeface="Georgia" charset="0"/>
                <a:sym typeface="Georgia" charset="0"/>
              </a:rPr>
              <a:t>Conduct on-site site inspection audit</a:t>
            </a:r>
          </a:p>
          <a:p>
            <a:pPr marL="114300" indent="-114300" algn="l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1000" dirty="0" smtClean="0">
                <a:solidFill>
                  <a:srgbClr val="574319"/>
                </a:solidFill>
                <a:latin typeface="Georgia" charset="0"/>
                <a:ea typeface="ＭＳ Ｐゴシック" charset="0"/>
                <a:cs typeface="Georgia" charset="0"/>
                <a:sym typeface="Georgia" charset="0"/>
              </a:rPr>
              <a:t>Generate list of prioritized recommendations</a:t>
            </a:r>
          </a:p>
          <a:p>
            <a:pPr marL="114300" indent="-114300" algn="l">
              <a:buFont typeface="Wingdings" pitchFamily="2" charset="2"/>
              <a:buChar char="§"/>
              <a:defRPr/>
            </a:pPr>
            <a:r>
              <a:rPr lang="en-US" sz="1000" dirty="0" smtClean="0">
                <a:solidFill>
                  <a:srgbClr val="574319"/>
                </a:solidFill>
                <a:latin typeface="Georgia" charset="0"/>
                <a:ea typeface="ＭＳ Ｐゴシック" charset="0"/>
                <a:cs typeface="Georgia" charset="0"/>
                <a:sym typeface="Georgia" charset="0"/>
              </a:rPr>
              <a:t>Provide structured list for:  No-cost, Low-cost, and Capital Expense projects</a:t>
            </a:r>
            <a:endParaRPr lang="en-US" sz="1200" b="1" dirty="0">
              <a:solidFill>
                <a:srgbClr val="574319"/>
              </a:solidFill>
              <a:latin typeface="Georgia" charset="0"/>
              <a:ea typeface="ＭＳ Ｐゴシック" charset="0"/>
              <a:cs typeface="Georgia" charset="0"/>
              <a:sym typeface="Georgia" charset="0"/>
            </a:endParaRPr>
          </a:p>
        </p:txBody>
      </p:sp>
      <p:sp>
        <p:nvSpPr>
          <p:cNvPr id="20490" name="Rectangle 10"/>
          <p:cNvSpPr>
            <a:spLocks/>
          </p:cNvSpPr>
          <p:nvPr/>
        </p:nvSpPr>
        <p:spPr bwMode="auto">
          <a:xfrm>
            <a:off x="6210300" y="2768600"/>
            <a:ext cx="2667000" cy="19050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 algn="l">
              <a:spcBef>
                <a:spcPts val="600"/>
              </a:spcBef>
              <a:defRPr/>
            </a:pPr>
            <a:r>
              <a:rPr lang="en-US" sz="1200" b="1" dirty="0">
                <a:solidFill>
                  <a:srgbClr val="574319"/>
                </a:solidFill>
                <a:latin typeface="Verdana Bold" charset="0"/>
                <a:ea typeface="ＭＳ Ｐゴシック" charset="0"/>
                <a:cs typeface="Verdana Bold" charset="0"/>
                <a:sym typeface="Verdana Bold" charset="0"/>
              </a:rPr>
              <a:t>Demand Response &amp; Energy Efficiency Programs</a:t>
            </a:r>
            <a:endParaRPr lang="en-US" sz="1800" b="1" dirty="0">
              <a:solidFill>
                <a:srgbClr val="574319"/>
              </a:solidFill>
              <a:latin typeface="Verdana" charset="0"/>
              <a:ea typeface="ＭＳ Ｐゴシック" charset="0"/>
              <a:cs typeface="Lucida Grande" charset="0"/>
              <a:sym typeface="Verdana" charset="0"/>
            </a:endParaRPr>
          </a:p>
          <a:p>
            <a:pPr algn="l">
              <a:defRPr/>
            </a:pPr>
            <a:endParaRPr lang="en-US" sz="800" b="1" dirty="0">
              <a:solidFill>
                <a:srgbClr val="574319"/>
              </a:solidFill>
              <a:latin typeface="Georgia" charset="0"/>
              <a:ea typeface="ＭＳ Ｐゴシック" charset="0"/>
              <a:cs typeface="Georgia" charset="0"/>
              <a:sym typeface="Georgia" charset="0"/>
            </a:endParaRPr>
          </a:p>
          <a:p>
            <a:pPr algn="l">
              <a:defRPr/>
            </a:pPr>
            <a:r>
              <a:rPr lang="en-US" sz="1000" b="1" dirty="0">
                <a:solidFill>
                  <a:srgbClr val="574319"/>
                </a:solidFill>
                <a:latin typeface="Georgia" charset="0"/>
                <a:ea typeface="ＭＳ Ｐゴシック" charset="0"/>
                <a:cs typeface="Georgia" charset="0"/>
                <a:sym typeface="Georgia" charset="0"/>
              </a:rPr>
              <a:t>There are numerous opportunities for end use consumers to lower energy </a:t>
            </a:r>
            <a:r>
              <a:rPr lang="en-US" sz="1000" b="1" dirty="0" smtClean="0">
                <a:solidFill>
                  <a:srgbClr val="574319"/>
                </a:solidFill>
                <a:latin typeface="Georgia" charset="0"/>
                <a:ea typeface="ＭＳ Ｐゴシック" charset="0"/>
                <a:cs typeface="Georgia" charset="0"/>
                <a:sym typeface="Georgia" charset="0"/>
              </a:rPr>
              <a:t>costs and further an overall corporate sustainability strategy </a:t>
            </a:r>
            <a:r>
              <a:rPr lang="en-US" sz="1000" b="1" dirty="0">
                <a:solidFill>
                  <a:srgbClr val="574319"/>
                </a:solidFill>
                <a:latin typeface="Georgia" charset="0"/>
                <a:ea typeface="ＭＳ Ｐゴシック" charset="0"/>
                <a:cs typeface="Georgia" charset="0"/>
                <a:sym typeface="Georgia" charset="0"/>
              </a:rPr>
              <a:t>through participation in demand response and energy efficiency </a:t>
            </a:r>
            <a:r>
              <a:rPr lang="en-US" sz="1000" b="1" dirty="0" smtClean="0">
                <a:solidFill>
                  <a:srgbClr val="574319"/>
                </a:solidFill>
                <a:latin typeface="Georgia" charset="0"/>
                <a:ea typeface="ＭＳ Ｐゴシック" charset="0"/>
                <a:cs typeface="Georgia" charset="0"/>
                <a:sym typeface="Georgia" charset="0"/>
              </a:rPr>
              <a:t>programs</a:t>
            </a:r>
            <a:r>
              <a:rPr lang="en-US" sz="1000" b="1" dirty="0">
                <a:solidFill>
                  <a:srgbClr val="574319"/>
                </a:solidFill>
                <a:latin typeface="Georgia" charset="0"/>
                <a:ea typeface="ＭＳ Ｐゴシック" charset="0"/>
                <a:cs typeface="Georgia" charset="0"/>
                <a:sym typeface="Georgia" charset="0"/>
              </a:rPr>
              <a:t>.</a:t>
            </a:r>
          </a:p>
          <a:p>
            <a:pPr algn="l">
              <a:defRPr/>
            </a:pPr>
            <a:endParaRPr lang="en-US" sz="1000" b="1" dirty="0">
              <a:solidFill>
                <a:srgbClr val="574319"/>
              </a:solidFill>
              <a:latin typeface="Georgia" charset="0"/>
              <a:ea typeface="ＭＳ Ｐゴシック" charset="0"/>
              <a:cs typeface="Georgia" charset="0"/>
              <a:sym typeface="Georgia" charset="0"/>
            </a:endParaRPr>
          </a:p>
          <a:p>
            <a:pPr marL="114300" indent="-114300" algn="l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1000" dirty="0">
                <a:solidFill>
                  <a:srgbClr val="574319"/>
                </a:solidFill>
                <a:latin typeface="Georgia" charset="0"/>
                <a:ea typeface="ＭＳ Ｐゴシック" charset="0"/>
                <a:cs typeface="Georgia" charset="0"/>
                <a:sym typeface="Georgia" charset="0"/>
              </a:rPr>
              <a:t>Qualitative and quantitative analysis of the various demand </a:t>
            </a:r>
            <a:r>
              <a:rPr lang="en-US" sz="1000" dirty="0" smtClean="0">
                <a:solidFill>
                  <a:srgbClr val="574319"/>
                </a:solidFill>
                <a:latin typeface="Georgia" charset="0"/>
                <a:ea typeface="ＭＳ Ｐゴシック" charset="0"/>
                <a:cs typeface="Georgia" charset="0"/>
                <a:sym typeface="Georgia" charset="0"/>
              </a:rPr>
              <a:t>response &amp; </a:t>
            </a:r>
            <a:r>
              <a:rPr lang="en-US" sz="1000" dirty="0">
                <a:solidFill>
                  <a:srgbClr val="574319"/>
                </a:solidFill>
                <a:latin typeface="Georgia" charset="0"/>
                <a:ea typeface="ＭＳ Ｐゴシック" charset="0"/>
                <a:cs typeface="Georgia" charset="0"/>
                <a:sym typeface="Georgia" charset="0"/>
              </a:rPr>
              <a:t>energy efficiency programs </a:t>
            </a:r>
            <a:r>
              <a:rPr lang="en-US" sz="1000" dirty="0" smtClean="0">
                <a:solidFill>
                  <a:srgbClr val="574319"/>
                </a:solidFill>
                <a:latin typeface="Georgia" charset="0"/>
                <a:ea typeface="ＭＳ Ｐゴシック" charset="0"/>
                <a:cs typeface="Georgia" charset="0"/>
                <a:sym typeface="Georgia" charset="0"/>
              </a:rPr>
              <a:t>available and the financial value and risks of each</a:t>
            </a:r>
            <a:endParaRPr lang="en-US" sz="1000" dirty="0">
              <a:solidFill>
                <a:srgbClr val="574319"/>
              </a:solidFill>
              <a:latin typeface="Georgia" charset="0"/>
              <a:ea typeface="ＭＳ Ｐゴシック" charset="0"/>
              <a:cs typeface="Georgia" charset="0"/>
              <a:sym typeface="Georgia" charset="0"/>
            </a:endParaRPr>
          </a:p>
          <a:p>
            <a:pPr marL="114300" indent="-114300" algn="l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1000" dirty="0">
                <a:solidFill>
                  <a:srgbClr val="574319"/>
                </a:solidFill>
                <a:latin typeface="Georgia" charset="0"/>
                <a:ea typeface="ＭＳ Ｐゴシック" charset="0"/>
                <a:cs typeface="Georgia" charset="0"/>
                <a:sym typeface="Georgia" charset="0"/>
              </a:rPr>
              <a:t>Assist clients in understanding business implications of participating in certain programs</a:t>
            </a:r>
          </a:p>
          <a:p>
            <a:pPr marL="114300" indent="-114300" algn="l">
              <a:buFont typeface="Wingdings" pitchFamily="2" charset="2"/>
              <a:buChar char="§"/>
              <a:defRPr/>
            </a:pPr>
            <a:r>
              <a:rPr lang="en-US" sz="1000" dirty="0">
                <a:solidFill>
                  <a:srgbClr val="574319"/>
                </a:solidFill>
                <a:latin typeface="Georgia" charset="0"/>
                <a:ea typeface="ＭＳ Ｐゴシック" charset="0"/>
                <a:cs typeface="Georgia" charset="0"/>
                <a:sym typeface="Georgia" charset="0"/>
              </a:rPr>
              <a:t>Assist clients in selecting and managing third party equipment </a:t>
            </a:r>
            <a:r>
              <a:rPr lang="en-US" sz="1000" dirty="0" smtClean="0">
                <a:solidFill>
                  <a:srgbClr val="574319"/>
                </a:solidFill>
                <a:latin typeface="Georgia" charset="0"/>
                <a:ea typeface="ＭＳ Ｐゴシック" charset="0"/>
                <a:cs typeface="Georgia" charset="0"/>
                <a:sym typeface="Georgia" charset="0"/>
              </a:rPr>
              <a:t>purchases, installations, and ongoing service provider relationships</a:t>
            </a:r>
            <a:r>
              <a:rPr lang="en-US" sz="1000" b="1" dirty="0">
                <a:solidFill>
                  <a:srgbClr val="574319"/>
                </a:solidFill>
                <a:latin typeface="Georgia" charset="0"/>
                <a:ea typeface="ＭＳ Ｐゴシック" charset="0"/>
                <a:cs typeface="Georgia" charset="0"/>
                <a:sym typeface="Georgia" charset="0"/>
              </a:rPr>
              <a:t/>
            </a:r>
            <a:br>
              <a:rPr lang="en-US" sz="1000" b="1" dirty="0">
                <a:solidFill>
                  <a:srgbClr val="574319"/>
                </a:solidFill>
                <a:latin typeface="Georgia" charset="0"/>
                <a:ea typeface="ＭＳ Ｐゴシック" charset="0"/>
                <a:cs typeface="Georgia" charset="0"/>
                <a:sym typeface="Georgia" charset="0"/>
              </a:rPr>
            </a:br>
            <a:endParaRPr lang="en-US" sz="1000" b="1" dirty="0">
              <a:solidFill>
                <a:srgbClr val="574319"/>
              </a:solidFill>
              <a:latin typeface="Georgia" charset="0"/>
              <a:ea typeface="ＭＳ Ｐゴシック" charset="0"/>
              <a:cs typeface="Georgia" charset="0"/>
              <a:sym typeface="Georgia" charset="0"/>
            </a:endParaRPr>
          </a:p>
          <a:p>
            <a:pPr algn="l">
              <a:spcBef>
                <a:spcPts val="600"/>
              </a:spcBef>
              <a:defRPr/>
            </a:pPr>
            <a:endParaRPr lang="en-US" sz="1000" dirty="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algn="l">
              <a:defRPr/>
            </a:pPr>
            <a:r>
              <a:rPr lang="en-US" sz="1200" b="1" dirty="0">
                <a:solidFill>
                  <a:srgbClr val="574319"/>
                </a:solidFill>
                <a:latin typeface="Georgia" charset="0"/>
                <a:ea typeface="ＭＳ Ｐゴシック" charset="0"/>
                <a:cs typeface="Georgia" charset="0"/>
                <a:sym typeface="Georgia" charset="0"/>
              </a:rPr>
              <a:t> </a:t>
            </a:r>
          </a:p>
        </p:txBody>
      </p:sp>
      <p:sp>
        <p:nvSpPr>
          <p:cNvPr id="18441" name="Rectangle 12"/>
          <p:cNvSpPr>
            <a:spLocks/>
          </p:cNvSpPr>
          <p:nvPr/>
        </p:nvSpPr>
        <p:spPr bwMode="auto">
          <a:xfrm>
            <a:off x="228600" y="328613"/>
            <a:ext cx="82423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/>
            <a:r>
              <a:rPr lang="en-US" sz="1800" b="1" dirty="0" smtClean="0">
                <a:solidFill>
                  <a:srgbClr val="574319"/>
                </a:solidFill>
                <a:latin typeface="Verdana Bold" pitchFamily="34" charset="0"/>
                <a:ea typeface="MS PGothic" pitchFamily="34" charset="-128"/>
                <a:cs typeface="Verdana Bold" pitchFamily="34" charset="0"/>
                <a:sym typeface="Verdana Bold" pitchFamily="34" charset="0"/>
              </a:rPr>
              <a:t>ENERGY EFFICIENCY </a:t>
            </a:r>
            <a:r>
              <a:rPr lang="en-US" sz="1800" b="1" dirty="0">
                <a:solidFill>
                  <a:srgbClr val="574319"/>
                </a:solidFill>
                <a:latin typeface="Verdana Bold" pitchFamily="34" charset="0"/>
                <a:ea typeface="MS PGothic" pitchFamily="34" charset="-128"/>
                <a:cs typeface="Verdana Bold" pitchFamily="34" charset="0"/>
                <a:sym typeface="Verdana Bold" pitchFamily="34" charset="0"/>
              </a:rPr>
              <a:t>SERVICES</a:t>
            </a:r>
            <a:r>
              <a:rPr lang="en-US" sz="1800" b="1" dirty="0">
                <a:solidFill>
                  <a:srgbClr val="574319"/>
                </a:solidFill>
                <a:latin typeface="Georgia" pitchFamily="18" charset="0"/>
                <a:ea typeface="MS PGothic" pitchFamily="34" charset="-128"/>
                <a:cs typeface="Georgia" pitchFamily="18" charset="0"/>
                <a:sym typeface="Georgia" pitchFamily="18" charset="0"/>
              </a:rPr>
              <a:t> </a:t>
            </a:r>
            <a:r>
              <a:rPr lang="en-US" sz="1800" b="1" dirty="0" smtClean="0">
                <a:solidFill>
                  <a:srgbClr val="574319"/>
                </a:solidFill>
                <a:latin typeface="Verdana" charset="0"/>
                <a:ea typeface="Verdana" charset="0"/>
                <a:cs typeface="Verdana" charset="0"/>
                <a:sym typeface="Georgia" pitchFamily="18" charset="0"/>
              </a:rPr>
              <a:t>OVERVIEW</a:t>
            </a:r>
            <a:endParaRPr lang="en-US" sz="1400" dirty="0">
              <a:solidFill>
                <a:srgbClr val="574319"/>
              </a:solidFill>
              <a:latin typeface="Verdana" charset="0"/>
              <a:ea typeface="Verdana" charset="0"/>
              <a:cs typeface="Verdana" charset="0"/>
              <a:sym typeface="Verdana" pitchFamily="34" charset="0"/>
            </a:endParaRPr>
          </a:p>
        </p:txBody>
      </p:sp>
      <p:sp>
        <p:nvSpPr>
          <p:cNvPr id="18443" name="Rectangle 2"/>
          <p:cNvSpPr>
            <a:spLocks/>
          </p:cNvSpPr>
          <p:nvPr/>
        </p:nvSpPr>
        <p:spPr bwMode="auto">
          <a:xfrm>
            <a:off x="609600" y="6489700"/>
            <a:ext cx="56515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l"/>
            <a:r>
              <a:rPr lang="en-US" sz="80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  <a:cs typeface="Verdana" pitchFamily="34" charset="0"/>
                <a:sym typeface="Verdana" pitchFamily="34" charset="0"/>
              </a:rPr>
              <a:t>LIT Consultants LLC &amp; Energy Edge </a:t>
            </a:r>
            <a:r>
              <a:rPr lang="en-US" sz="800" dirty="0" smtClean="0">
                <a:solidFill>
                  <a:srgbClr val="FFFFFF"/>
                </a:solidFill>
                <a:latin typeface="Verdana" pitchFamily="34" charset="0"/>
                <a:ea typeface="MS PGothic" pitchFamily="34" charset="-128"/>
                <a:cs typeface="Verdana" pitchFamily="34" charset="0"/>
                <a:sym typeface="Verdana" pitchFamily="34" charset="0"/>
              </a:rPr>
              <a:t>Consulting</a:t>
            </a:r>
            <a:r>
              <a:rPr lang="en-US" sz="80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  <a:cs typeface="Verdana" pitchFamily="34" charset="0"/>
                <a:sym typeface="Verdana" pitchFamily="34" charset="0"/>
              </a:rPr>
              <a:t>	January 2016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750" y="849203"/>
            <a:ext cx="5334000" cy="182806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72213"/>
            <a:ext cx="914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8467725" y="6518275"/>
            <a:ext cx="2190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fld id="{FAC9D4E9-D58C-481E-AADD-E4275B7C17D9}" type="slidenum">
              <a:rPr lang="en-US" sz="800">
                <a:solidFill>
                  <a:srgbClr val="FFFFFF"/>
                </a:solidFill>
                <a:latin typeface="Verdana" pitchFamily="34" charset="0"/>
                <a:ea typeface="MS PGothic" pitchFamily="34" charset="-128"/>
                <a:cs typeface="Verdana" pitchFamily="34" charset="0"/>
                <a:sym typeface="Verdana" pitchFamily="34" charset="0"/>
              </a:rPr>
              <a:pPr algn="r"/>
              <a:t>2</a:t>
            </a:fld>
            <a:endParaRPr lang="en-US" sz="800">
              <a:solidFill>
                <a:srgbClr val="FFFFFF"/>
              </a:solidFill>
              <a:latin typeface="Verdana" pitchFamily="34" charset="0"/>
              <a:ea typeface="MS PGothic" pitchFamily="34" charset="-128"/>
              <a:cs typeface="Verdana" pitchFamily="34" charset="0"/>
              <a:sym typeface="Verdana" pitchFamily="34" charset="0"/>
            </a:endParaRP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254000" y="760413"/>
            <a:ext cx="8596313" cy="1587"/>
          </a:xfrm>
          <a:prstGeom prst="line">
            <a:avLst/>
          </a:prstGeom>
          <a:noFill/>
          <a:ln w="9525">
            <a:solidFill>
              <a:srgbClr val="57431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254000" y="203200"/>
            <a:ext cx="8596313" cy="0"/>
          </a:xfrm>
          <a:prstGeom prst="line">
            <a:avLst/>
          </a:prstGeom>
          <a:noFill/>
          <a:ln w="50800">
            <a:solidFill>
              <a:srgbClr val="57431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87" name="Rectangle 7"/>
          <p:cNvSpPr>
            <a:spLocks/>
          </p:cNvSpPr>
          <p:nvPr/>
        </p:nvSpPr>
        <p:spPr bwMode="auto">
          <a:xfrm>
            <a:off x="241300" y="2768600"/>
            <a:ext cx="2667000" cy="35036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 algn="l">
              <a:spcBef>
                <a:spcPts val="600"/>
              </a:spcBef>
              <a:defRPr/>
            </a:pPr>
            <a:r>
              <a:rPr lang="en-US" sz="1200" b="1" dirty="0" smtClean="0">
                <a:solidFill>
                  <a:srgbClr val="574319"/>
                </a:solidFill>
                <a:latin typeface="Verdana Bold" charset="0"/>
                <a:ea typeface="ＭＳ Ｐゴシック" charset="0"/>
                <a:cs typeface="Verdana Bold" charset="0"/>
                <a:sym typeface="Verdana Bold" charset="0"/>
              </a:rPr>
              <a:t>Energy Audits</a:t>
            </a:r>
            <a:endParaRPr lang="en-US" sz="1800" b="1" dirty="0">
              <a:solidFill>
                <a:srgbClr val="574319"/>
              </a:solidFill>
              <a:latin typeface="Verdana" charset="0"/>
              <a:ea typeface="ＭＳ Ｐゴシック" charset="0"/>
              <a:cs typeface="Lucida Grande" charset="0"/>
              <a:sym typeface="Verdana" charset="0"/>
            </a:endParaRPr>
          </a:p>
          <a:p>
            <a:pPr algn="l">
              <a:spcAft>
                <a:spcPts val="600"/>
              </a:spcAft>
              <a:defRPr/>
            </a:pPr>
            <a:endParaRPr lang="en-US" sz="400" b="1" dirty="0">
              <a:solidFill>
                <a:srgbClr val="574319"/>
              </a:solidFill>
              <a:latin typeface="Georgia" charset="0"/>
              <a:ea typeface="ＭＳ Ｐゴシック" charset="0"/>
              <a:cs typeface="Georgia" charset="0"/>
              <a:sym typeface="Georgia" charset="0"/>
            </a:endParaRPr>
          </a:p>
          <a:p>
            <a:pPr algn="l">
              <a:spcAft>
                <a:spcPts val="600"/>
              </a:spcAft>
              <a:defRPr/>
            </a:pPr>
            <a:r>
              <a:rPr lang="en-US" sz="1000" b="1" dirty="0" smtClean="0">
                <a:solidFill>
                  <a:srgbClr val="574319"/>
                </a:solidFill>
                <a:latin typeface="Georgia" charset="0"/>
                <a:ea typeface="ＭＳ Ｐゴシック" charset="0"/>
                <a:cs typeface="Georgia" charset="0"/>
                <a:sym typeface="Georgia" charset="0"/>
              </a:rPr>
              <a:t>Includes detailed study of: </a:t>
            </a:r>
            <a:endParaRPr lang="en-US" sz="1000" dirty="0" smtClean="0">
              <a:solidFill>
                <a:srgbClr val="574319"/>
              </a:solidFill>
              <a:latin typeface="Georgia" charset="0"/>
              <a:ea typeface="ＭＳ Ｐゴシック" charset="0"/>
              <a:cs typeface="Georgia" charset="0"/>
              <a:sym typeface="Georgia" charset="0"/>
            </a:endParaRPr>
          </a:p>
          <a:p>
            <a:pPr marL="114300" indent="-114300" algn="l">
              <a:spcBef>
                <a:spcPts val="600"/>
              </a:spcBef>
              <a:buClr>
                <a:srgbClr val="574319"/>
              </a:buClr>
              <a:buSzPct val="100000"/>
              <a:buFont typeface="Wingdings" charset="0"/>
              <a:buChar char="§"/>
              <a:defRPr/>
            </a:pPr>
            <a:r>
              <a:rPr lang="en-US" sz="1000" dirty="0" smtClean="0">
                <a:solidFill>
                  <a:srgbClr val="574319"/>
                </a:solidFill>
                <a:latin typeface="Georgia" charset="0"/>
                <a:ea typeface="ＭＳ Ｐゴシック" charset="0"/>
                <a:cs typeface="Georgia" charset="0"/>
                <a:sym typeface="Georgia" charset="0"/>
              </a:rPr>
              <a:t>HVAC &amp; Controls (50% of energy use)</a:t>
            </a:r>
          </a:p>
          <a:p>
            <a:pPr marL="114300" indent="-114300" algn="l">
              <a:spcBef>
                <a:spcPts val="600"/>
              </a:spcBef>
              <a:buClr>
                <a:srgbClr val="574319"/>
              </a:buClr>
              <a:buSzPct val="100000"/>
              <a:buFont typeface="Wingdings" charset="0"/>
              <a:buChar char="§"/>
              <a:defRPr/>
            </a:pPr>
            <a:r>
              <a:rPr lang="en-US" sz="1000" dirty="0" smtClean="0">
                <a:solidFill>
                  <a:srgbClr val="574319"/>
                </a:solidFill>
                <a:latin typeface="Georgia" charset="0"/>
                <a:ea typeface="ＭＳ Ｐゴシック" charset="0"/>
                <a:cs typeface="Georgia" charset="0"/>
                <a:sym typeface="Georgia" charset="0"/>
              </a:rPr>
              <a:t>Lighting (25% of energy use)</a:t>
            </a:r>
          </a:p>
          <a:p>
            <a:pPr marL="114300" indent="-114300" algn="l">
              <a:spcBef>
                <a:spcPts val="600"/>
              </a:spcBef>
              <a:buClr>
                <a:srgbClr val="574319"/>
              </a:buClr>
              <a:buSzPct val="100000"/>
              <a:buFont typeface="Wingdings" charset="0"/>
              <a:buChar char="§"/>
              <a:defRPr/>
            </a:pPr>
            <a:r>
              <a:rPr lang="en-US" sz="1000" dirty="0" smtClean="0">
                <a:solidFill>
                  <a:srgbClr val="574319"/>
                </a:solidFill>
                <a:latin typeface="Georgia" charset="0"/>
                <a:ea typeface="ＭＳ Ｐゴシック" charset="0"/>
                <a:cs typeface="Georgia" charset="0"/>
                <a:sym typeface="Georgia" charset="0"/>
              </a:rPr>
              <a:t>Plug Load 25% of energy use)</a:t>
            </a:r>
          </a:p>
          <a:p>
            <a:pPr marL="114300" indent="-114300" algn="l">
              <a:spcBef>
                <a:spcPts val="600"/>
              </a:spcBef>
              <a:buClr>
                <a:srgbClr val="574319"/>
              </a:buClr>
              <a:buSzPct val="100000"/>
              <a:buFont typeface="Wingdings" charset="0"/>
              <a:buChar char="§"/>
              <a:defRPr/>
            </a:pPr>
            <a:r>
              <a:rPr lang="en-US" sz="1000" dirty="0" smtClean="0">
                <a:solidFill>
                  <a:srgbClr val="574319"/>
                </a:solidFill>
                <a:latin typeface="Georgia" charset="0"/>
                <a:ea typeface="ＭＳ Ｐゴシック" charset="0"/>
                <a:cs typeface="Georgia" charset="0"/>
                <a:sym typeface="Georgia" charset="0"/>
              </a:rPr>
              <a:t>Utilities</a:t>
            </a:r>
          </a:p>
          <a:p>
            <a:pPr marL="114300" indent="-114300" algn="l">
              <a:spcBef>
                <a:spcPts val="600"/>
              </a:spcBef>
              <a:buClr>
                <a:srgbClr val="574319"/>
              </a:buClr>
              <a:buSzPct val="100000"/>
              <a:buFont typeface="Wingdings" charset="0"/>
              <a:buChar char="§"/>
              <a:defRPr/>
            </a:pPr>
            <a:r>
              <a:rPr lang="en-US" sz="1000" dirty="0" smtClean="0">
                <a:solidFill>
                  <a:srgbClr val="574319"/>
                </a:solidFill>
                <a:latin typeface="Georgia" charset="0"/>
                <a:ea typeface="ＭＳ Ｐゴシック" charset="0"/>
                <a:cs typeface="Georgia" charset="0"/>
                <a:sym typeface="Georgia" charset="0"/>
              </a:rPr>
              <a:t>Envelope</a:t>
            </a:r>
          </a:p>
          <a:p>
            <a:pPr marL="114300" indent="-114300" algn="l">
              <a:spcBef>
                <a:spcPts val="600"/>
              </a:spcBef>
              <a:buClr>
                <a:srgbClr val="574319"/>
              </a:buClr>
              <a:buSzPct val="100000"/>
              <a:buFont typeface="Wingdings" charset="0"/>
              <a:buChar char="§"/>
              <a:defRPr/>
            </a:pPr>
            <a:r>
              <a:rPr lang="en-US" sz="1000" dirty="0" smtClean="0">
                <a:solidFill>
                  <a:srgbClr val="574319"/>
                </a:solidFill>
                <a:latin typeface="Georgia" charset="0"/>
                <a:ea typeface="ＭＳ Ｐゴシック" charset="0"/>
                <a:cs typeface="Georgia" charset="0"/>
                <a:sym typeface="Georgia" charset="0"/>
              </a:rPr>
              <a:t>Behavior</a:t>
            </a:r>
          </a:p>
          <a:p>
            <a:pPr marL="114300" indent="-114300" algn="l">
              <a:spcBef>
                <a:spcPts val="600"/>
              </a:spcBef>
              <a:buClr>
                <a:srgbClr val="574319"/>
              </a:buClr>
              <a:buSzPct val="100000"/>
              <a:buFont typeface="Wingdings" charset="0"/>
              <a:buChar char="§"/>
              <a:defRPr/>
            </a:pPr>
            <a:r>
              <a:rPr lang="en-US" sz="1000" dirty="0" smtClean="0">
                <a:solidFill>
                  <a:srgbClr val="574319"/>
                </a:solidFill>
                <a:latin typeface="Georgia" charset="0"/>
                <a:ea typeface="ＭＳ Ｐゴシック" charset="0"/>
                <a:cs typeface="Georgia" charset="0"/>
                <a:sym typeface="Georgia" charset="0"/>
              </a:rPr>
              <a:t>Water, Meters, etc.</a:t>
            </a:r>
          </a:p>
          <a:p>
            <a:pPr algn="l">
              <a:spcBef>
                <a:spcPts val="600"/>
              </a:spcBef>
              <a:buClr>
                <a:srgbClr val="574319"/>
              </a:buClr>
              <a:buSzPct val="100000"/>
              <a:defRPr/>
            </a:pPr>
            <a:endParaRPr lang="en-US" sz="1000" dirty="0" smtClean="0">
              <a:solidFill>
                <a:srgbClr val="574319"/>
              </a:solidFill>
              <a:latin typeface="Georgia" charset="0"/>
              <a:ea typeface="ＭＳ Ｐゴシック" charset="0"/>
              <a:cs typeface="Georgia" charset="0"/>
              <a:sym typeface="Georgia" charset="0"/>
            </a:endParaRPr>
          </a:p>
        </p:txBody>
      </p:sp>
      <p:sp>
        <p:nvSpPr>
          <p:cNvPr id="20489" name="Rectangle 9"/>
          <p:cNvSpPr>
            <a:spLocks/>
          </p:cNvSpPr>
          <p:nvPr/>
        </p:nvSpPr>
        <p:spPr bwMode="auto">
          <a:xfrm>
            <a:off x="3225800" y="2768600"/>
            <a:ext cx="2667000" cy="33274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 algn="l">
              <a:spcBef>
                <a:spcPts val="600"/>
              </a:spcBef>
              <a:defRPr/>
            </a:pPr>
            <a:r>
              <a:rPr lang="en-US" sz="1200" b="1" dirty="0" smtClean="0">
                <a:solidFill>
                  <a:srgbClr val="574319"/>
                </a:solidFill>
                <a:latin typeface="Verdana Bold" charset="0"/>
                <a:ea typeface="ＭＳ Ｐゴシック" charset="0"/>
                <a:cs typeface="Verdana Bold" charset="0"/>
                <a:sym typeface="Verdana Bold" charset="0"/>
              </a:rPr>
              <a:t>Audit Process</a:t>
            </a:r>
            <a:endParaRPr lang="en-US" sz="1800" b="1" dirty="0">
              <a:solidFill>
                <a:srgbClr val="574319"/>
              </a:solidFill>
              <a:latin typeface="Verdana" charset="0"/>
              <a:ea typeface="ＭＳ Ｐゴシック" charset="0"/>
              <a:cs typeface="Lucida Grande" charset="0"/>
              <a:sym typeface="Verdana" charset="0"/>
            </a:endParaRPr>
          </a:p>
          <a:p>
            <a:pPr algn="l">
              <a:defRPr/>
            </a:pPr>
            <a:endParaRPr lang="en-US" sz="1000" b="1" dirty="0" smtClean="0">
              <a:solidFill>
                <a:srgbClr val="574319"/>
              </a:solidFill>
              <a:latin typeface="Georgia" charset="0"/>
              <a:ea typeface="ＭＳ Ｐゴシック" charset="0"/>
              <a:cs typeface="Georgia" charset="0"/>
              <a:sym typeface="Georgia" charset="0"/>
            </a:endParaRPr>
          </a:p>
          <a:p>
            <a:pPr algn="l">
              <a:defRPr/>
            </a:pPr>
            <a:endParaRPr lang="en-US" sz="1000" b="1" dirty="0" smtClean="0">
              <a:solidFill>
                <a:srgbClr val="574319"/>
              </a:solidFill>
              <a:latin typeface="Georgia" charset="0"/>
              <a:ea typeface="ＭＳ Ｐゴシック" charset="0"/>
              <a:cs typeface="Georgia" charset="0"/>
              <a:sym typeface="Georgia" charset="0"/>
            </a:endParaRPr>
          </a:p>
          <a:p>
            <a:pPr marL="114300" indent="-114300" algn="l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1000" dirty="0" smtClean="0">
                <a:solidFill>
                  <a:srgbClr val="574319"/>
                </a:solidFill>
                <a:latin typeface="Georgia" charset="0"/>
                <a:ea typeface="ＭＳ Ｐゴシック" charset="0"/>
                <a:cs typeface="Georgia" charset="0"/>
                <a:sym typeface="Georgia" charset="0"/>
              </a:rPr>
              <a:t>Interview</a:t>
            </a:r>
          </a:p>
          <a:p>
            <a:pPr marL="114300" indent="-114300" algn="l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1000" dirty="0" smtClean="0">
                <a:solidFill>
                  <a:srgbClr val="574319"/>
                </a:solidFill>
                <a:latin typeface="Georgia" charset="0"/>
                <a:ea typeface="ＭＳ Ｐゴシック" charset="0"/>
                <a:cs typeface="Georgia" charset="0"/>
                <a:sym typeface="Georgia" charset="0"/>
              </a:rPr>
              <a:t>Utility Analysis</a:t>
            </a:r>
          </a:p>
          <a:p>
            <a:pPr marL="114300" indent="-114300" algn="l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1000" dirty="0" smtClean="0">
                <a:solidFill>
                  <a:srgbClr val="574319"/>
                </a:solidFill>
                <a:latin typeface="Georgia" charset="0"/>
                <a:ea typeface="ＭＳ Ｐゴシック" charset="0"/>
                <a:cs typeface="Georgia" charset="0"/>
                <a:sym typeface="Georgia" charset="0"/>
              </a:rPr>
              <a:t>Site Inspection &amp; Assessment</a:t>
            </a:r>
          </a:p>
          <a:p>
            <a:pPr marL="114300" indent="-114300" algn="l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1000" dirty="0" smtClean="0">
                <a:solidFill>
                  <a:srgbClr val="574319"/>
                </a:solidFill>
                <a:latin typeface="Georgia" charset="0"/>
                <a:ea typeface="ＭＳ Ｐゴシック" charset="0"/>
                <a:cs typeface="Georgia" charset="0"/>
                <a:sym typeface="Georgia" charset="0"/>
              </a:rPr>
              <a:t>Research and Report Write-up</a:t>
            </a:r>
          </a:p>
          <a:p>
            <a:pPr marL="114300" indent="-114300" algn="l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1000" dirty="0" smtClean="0">
                <a:solidFill>
                  <a:srgbClr val="574319"/>
                </a:solidFill>
                <a:latin typeface="Georgia" charset="0"/>
                <a:ea typeface="ＭＳ Ｐゴシック" charset="0"/>
                <a:cs typeface="Georgia" charset="0"/>
                <a:sym typeface="Georgia" charset="0"/>
              </a:rPr>
              <a:t>Report Presentation</a:t>
            </a:r>
          </a:p>
          <a:p>
            <a:pPr marL="114300" indent="-114300" algn="l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1000" dirty="0" smtClean="0">
                <a:solidFill>
                  <a:srgbClr val="574319"/>
                </a:solidFill>
                <a:latin typeface="Georgia" charset="0"/>
                <a:ea typeface="ＭＳ Ｐゴシック" charset="0"/>
                <a:cs typeface="Georgia" charset="0"/>
                <a:sym typeface="Georgia" charset="0"/>
              </a:rPr>
              <a:t>Report Follow-up</a:t>
            </a:r>
          </a:p>
        </p:txBody>
      </p:sp>
      <p:sp>
        <p:nvSpPr>
          <p:cNvPr id="20490" name="Rectangle 10"/>
          <p:cNvSpPr>
            <a:spLocks/>
          </p:cNvSpPr>
          <p:nvPr/>
        </p:nvSpPr>
        <p:spPr bwMode="auto">
          <a:xfrm>
            <a:off x="6210300" y="2768599"/>
            <a:ext cx="2667000" cy="35036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 algn="l">
              <a:spcBef>
                <a:spcPts val="600"/>
              </a:spcBef>
              <a:defRPr/>
            </a:pPr>
            <a:r>
              <a:rPr lang="en-US" sz="1200" b="1" dirty="0" smtClean="0">
                <a:solidFill>
                  <a:srgbClr val="574319"/>
                </a:solidFill>
                <a:latin typeface="Verdana Bold" charset="0"/>
                <a:ea typeface="ＭＳ Ｐゴシック" charset="0"/>
                <a:cs typeface="Verdana Bold" charset="0"/>
                <a:sym typeface="Verdana Bold" charset="0"/>
              </a:rPr>
              <a:t>Research &amp; Report</a:t>
            </a:r>
            <a:endParaRPr lang="en-US" sz="1800" b="1" dirty="0">
              <a:solidFill>
                <a:srgbClr val="574319"/>
              </a:solidFill>
              <a:latin typeface="Verdana" charset="0"/>
              <a:ea typeface="ＭＳ Ｐゴシック" charset="0"/>
              <a:cs typeface="Lucida Grande" charset="0"/>
              <a:sym typeface="Verdana" charset="0"/>
            </a:endParaRPr>
          </a:p>
          <a:p>
            <a:pPr algn="l">
              <a:defRPr/>
            </a:pPr>
            <a:endParaRPr lang="en-US" sz="800" b="1" dirty="0">
              <a:solidFill>
                <a:srgbClr val="574319"/>
              </a:solidFill>
              <a:latin typeface="Georgia" charset="0"/>
              <a:ea typeface="ＭＳ Ｐゴシック" charset="0"/>
              <a:cs typeface="Georgia" charset="0"/>
              <a:sym typeface="Georgia" charset="0"/>
            </a:endParaRPr>
          </a:p>
          <a:p>
            <a:pPr algn="l">
              <a:defRPr/>
            </a:pPr>
            <a:endParaRPr lang="en-US" sz="1000" b="1" dirty="0">
              <a:solidFill>
                <a:srgbClr val="574319"/>
              </a:solidFill>
              <a:latin typeface="Georgia" charset="0"/>
              <a:ea typeface="ＭＳ Ｐゴシック" charset="0"/>
              <a:cs typeface="Georgia" charset="0"/>
              <a:sym typeface="Georgia" charset="0"/>
            </a:endParaRPr>
          </a:p>
          <a:p>
            <a:pPr marL="114300" indent="-114300" algn="l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1000" dirty="0">
                <a:solidFill>
                  <a:srgbClr val="574319"/>
                </a:solidFill>
                <a:latin typeface="Georgia" charset="0"/>
                <a:ea typeface="ＭＳ Ｐゴシック" charset="0"/>
                <a:cs typeface="Georgia" charset="0"/>
                <a:sym typeface="Georgia" charset="0"/>
              </a:rPr>
              <a:t>Qualitative and quantitative analysis </a:t>
            </a:r>
            <a:r>
              <a:rPr lang="en-US" sz="1000" dirty="0" smtClean="0">
                <a:solidFill>
                  <a:srgbClr val="574319"/>
                </a:solidFill>
                <a:latin typeface="Georgia" charset="0"/>
                <a:ea typeface="ＭＳ Ｐゴシック" charset="0"/>
                <a:cs typeface="Georgia" charset="0"/>
                <a:sym typeface="Georgia" charset="0"/>
              </a:rPr>
              <a:t>specific to each individual site </a:t>
            </a:r>
          </a:p>
          <a:p>
            <a:pPr marL="114300" indent="-114300" algn="l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1000" dirty="0" smtClean="0">
                <a:solidFill>
                  <a:srgbClr val="574319"/>
                </a:solidFill>
                <a:latin typeface="Georgia" charset="0"/>
                <a:ea typeface="ＭＳ Ｐゴシック" charset="0"/>
                <a:cs typeface="Georgia" charset="0"/>
                <a:sym typeface="Georgia" charset="0"/>
              </a:rPr>
              <a:t>Energy savings opportunities customized to each location</a:t>
            </a:r>
          </a:p>
          <a:p>
            <a:pPr marL="114300" indent="-114300" algn="l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1000" dirty="0" smtClean="0">
                <a:solidFill>
                  <a:srgbClr val="574319"/>
                </a:solidFill>
                <a:latin typeface="Georgia" charset="0"/>
                <a:ea typeface="ＭＳ Ｐゴシック" charset="0"/>
                <a:cs typeface="Georgia" charset="0"/>
                <a:sym typeface="Georgia" charset="0"/>
              </a:rPr>
              <a:t>Create a prioritized facilities plan identifying</a:t>
            </a:r>
          </a:p>
          <a:p>
            <a:pPr marL="571500" lvl="1" indent="-114300" algn="l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1000" dirty="0" smtClean="0">
                <a:solidFill>
                  <a:srgbClr val="574319"/>
                </a:solidFill>
                <a:latin typeface="Georgia" charset="0"/>
                <a:ea typeface="ＭＳ Ｐゴシック" charset="0"/>
                <a:cs typeface="Georgia" charset="0"/>
                <a:sym typeface="Georgia" charset="0"/>
              </a:rPr>
              <a:t>No cost solution</a:t>
            </a:r>
          </a:p>
          <a:p>
            <a:pPr marL="571500" lvl="1" indent="-114300" algn="l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1000" dirty="0" smtClean="0">
                <a:solidFill>
                  <a:srgbClr val="574319"/>
                </a:solidFill>
                <a:latin typeface="Georgia" charset="0"/>
                <a:ea typeface="ＭＳ Ｐゴシック" charset="0"/>
                <a:cs typeface="Georgia" charset="0"/>
                <a:sym typeface="Georgia" charset="0"/>
              </a:rPr>
              <a:t>Low cost solutions</a:t>
            </a:r>
          </a:p>
          <a:p>
            <a:pPr marL="571500" lvl="1" indent="-114300" algn="l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1000" dirty="0" smtClean="0">
                <a:solidFill>
                  <a:srgbClr val="574319"/>
                </a:solidFill>
                <a:latin typeface="Georgia" charset="0"/>
                <a:ea typeface="ＭＳ Ｐゴシック" charset="0"/>
                <a:cs typeface="Georgia" charset="0"/>
                <a:sym typeface="Georgia" charset="0"/>
              </a:rPr>
              <a:t>Capital expense projects</a:t>
            </a:r>
            <a:endParaRPr lang="en-US" sz="1000" dirty="0">
              <a:solidFill>
                <a:srgbClr val="574319"/>
              </a:solidFill>
              <a:latin typeface="Georgia" charset="0"/>
              <a:ea typeface="ＭＳ Ｐゴシック" charset="0"/>
              <a:cs typeface="Georgia" charset="0"/>
              <a:sym typeface="Georgia" charset="0"/>
            </a:endParaRPr>
          </a:p>
          <a:p>
            <a:pPr marL="114300" indent="-114300" algn="l">
              <a:buFont typeface="Wingdings" pitchFamily="2" charset="2"/>
              <a:buChar char="§"/>
              <a:defRPr/>
            </a:pPr>
            <a:r>
              <a:rPr lang="en-US" sz="1000" dirty="0" smtClean="0">
                <a:solidFill>
                  <a:srgbClr val="574319"/>
                </a:solidFill>
                <a:latin typeface="Georgia" charset="0"/>
                <a:ea typeface="ＭＳ Ｐゴシック" charset="0"/>
                <a:cs typeface="Georgia" charset="0"/>
                <a:sym typeface="Georgia" charset="0"/>
              </a:rPr>
              <a:t>Assist in creating benchmarking performance tool using Energy Star ‘Portfolio Manger’</a:t>
            </a:r>
            <a:r>
              <a:rPr lang="en-US" sz="1200" b="1" dirty="0">
                <a:solidFill>
                  <a:srgbClr val="574319"/>
                </a:solidFill>
                <a:latin typeface="Georgia" charset="0"/>
                <a:ea typeface="ＭＳ Ｐゴシック" charset="0"/>
                <a:cs typeface="Georgia" charset="0"/>
                <a:sym typeface="Georgia" charset="0"/>
              </a:rPr>
              <a:t> </a:t>
            </a:r>
          </a:p>
        </p:txBody>
      </p:sp>
      <p:sp>
        <p:nvSpPr>
          <p:cNvPr id="18441" name="Rectangle 12"/>
          <p:cNvSpPr>
            <a:spLocks/>
          </p:cNvSpPr>
          <p:nvPr/>
        </p:nvSpPr>
        <p:spPr bwMode="auto">
          <a:xfrm>
            <a:off x="228600" y="328613"/>
            <a:ext cx="82423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/>
            <a:r>
              <a:rPr lang="en-US" sz="1800" b="1" dirty="0" smtClean="0">
                <a:solidFill>
                  <a:srgbClr val="574319"/>
                </a:solidFill>
                <a:latin typeface="Verdana Bold" pitchFamily="34" charset="0"/>
                <a:ea typeface="MS PGothic" pitchFamily="34" charset="-128"/>
                <a:cs typeface="Verdana Bold" pitchFamily="34" charset="0"/>
                <a:sym typeface="Verdana Bold" pitchFamily="34" charset="0"/>
              </a:rPr>
              <a:t>ENERGY EFFICIENCY SERVICES SPCIFICS</a:t>
            </a:r>
            <a:endParaRPr lang="en-US" sz="1400" dirty="0">
              <a:solidFill>
                <a:srgbClr val="574319"/>
              </a:solidFill>
              <a:latin typeface="Verdana" pitchFamily="34" charset="0"/>
              <a:ea typeface="MS PGothic" pitchFamily="34" charset="-128"/>
              <a:cs typeface="Verdana" pitchFamily="34" charset="0"/>
              <a:sym typeface="Verdana" pitchFamily="34" charset="0"/>
            </a:endParaRPr>
          </a:p>
        </p:txBody>
      </p:sp>
      <p:sp>
        <p:nvSpPr>
          <p:cNvPr id="18443" name="Rectangle 2"/>
          <p:cNvSpPr>
            <a:spLocks/>
          </p:cNvSpPr>
          <p:nvPr/>
        </p:nvSpPr>
        <p:spPr bwMode="auto">
          <a:xfrm>
            <a:off x="609600" y="6489700"/>
            <a:ext cx="56515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l"/>
            <a:r>
              <a:rPr lang="en-US" sz="80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  <a:cs typeface="Verdana" pitchFamily="34" charset="0"/>
                <a:sym typeface="Verdana" pitchFamily="34" charset="0"/>
              </a:rPr>
              <a:t>LIT Consultants LLC &amp; Energy Edge Consulting 	January 2016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300" y="795196"/>
            <a:ext cx="3898900" cy="183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0337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 #5">
  <a:themeElements>
    <a:clrScheme name="Energy Edge Colors">
      <a:dk1>
        <a:sysClr val="windowText" lastClr="000000"/>
      </a:dk1>
      <a:lt1>
        <a:sysClr val="window" lastClr="FFFFFF"/>
      </a:lt1>
      <a:dk2>
        <a:srgbClr val="948671"/>
      </a:dk2>
      <a:lt2>
        <a:srgbClr val="EEECE1"/>
      </a:lt2>
      <a:accent1>
        <a:srgbClr val="5B9B98"/>
      </a:accent1>
      <a:accent2>
        <a:srgbClr val="E58E1A"/>
      </a:accent2>
      <a:accent3>
        <a:srgbClr val="DDDB90"/>
      </a:accent3>
      <a:accent4>
        <a:srgbClr val="005958"/>
      </a:accent4>
      <a:accent5>
        <a:srgbClr val="574319"/>
      </a:accent5>
      <a:accent6>
        <a:srgbClr val="818154"/>
      </a:accent6>
      <a:hlink>
        <a:srgbClr val="005958"/>
      </a:hlink>
      <a:folHlink>
        <a:srgbClr val="E58E1A"/>
      </a:folHlink>
    </a:clrScheme>
    <a:fontScheme name="Master #5">
      <a:majorFont>
        <a:latin typeface="Georgia"/>
        <a:ea typeface="ヒラギノ明朝 ProN W3"/>
        <a:cs typeface="ヒラギノ明朝 ProN W3"/>
      </a:majorFont>
      <a:minorFont>
        <a:latin typeface="Georgia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ster #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- Title Slide">
  <a:themeElements>
    <a:clrScheme name="Default - Title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Slide">
      <a:majorFont>
        <a:latin typeface="Georgia"/>
        <a:ea typeface="ヒラギノ明朝 ProN W3"/>
        <a:cs typeface="ヒラギノ明朝 ProN W3"/>
      </a:majorFont>
      <a:minorFont>
        <a:latin typeface="Georgia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- Custom Layout">
  <a:themeElements>
    <a:clrScheme name="Default - Custom Layo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Custom Layout">
      <a:majorFont>
        <a:latin typeface="Georgia"/>
        <a:ea typeface="ヒラギノ明朝 ProN W3"/>
        <a:cs typeface="ヒラギノ明朝 ProN W3"/>
      </a:majorFont>
      <a:minorFont>
        <a:latin typeface="Georgia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Custom Layo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18518</TotalTime>
  <Pages>0</Pages>
  <Words>335</Words>
  <Characters>0</Characters>
  <Application>Microsoft Macintosh PowerPoint</Application>
  <PresentationFormat>Letter Paper (8.5x11 in)</PresentationFormat>
  <Lines>0</Lines>
  <Paragraphs>63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</vt:i4>
      </vt:variant>
    </vt:vector>
  </HeadingPairs>
  <TitlesOfParts>
    <vt:vector size="17" baseType="lpstr">
      <vt:lpstr>Calibri</vt:lpstr>
      <vt:lpstr>Georgia</vt:lpstr>
      <vt:lpstr>Gill Sans</vt:lpstr>
      <vt:lpstr>Lucida Grande</vt:lpstr>
      <vt:lpstr>MS PGothic</vt:lpstr>
      <vt:lpstr>ＭＳ Ｐゴシック</vt:lpstr>
      <vt:lpstr>Verdana</vt:lpstr>
      <vt:lpstr>Verdana Bold</vt:lpstr>
      <vt:lpstr>Wingdings</vt:lpstr>
      <vt:lpstr>ヒラギノ明朝 ProN W3</vt:lpstr>
      <vt:lpstr>ヒラギノ角ゴ ProN W3</vt:lpstr>
      <vt:lpstr>Arial</vt:lpstr>
      <vt:lpstr>Master #5</vt:lpstr>
      <vt:lpstr>Default - Title Slide</vt:lpstr>
      <vt:lpstr>Default - Custom Layout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R. Matt Hobson</dc:creator>
  <cp:lastModifiedBy>Ed Tobia</cp:lastModifiedBy>
  <cp:revision>253</cp:revision>
  <cp:lastPrinted>2015-10-18T23:00:10Z</cp:lastPrinted>
  <dcterms:modified xsi:type="dcterms:W3CDTF">2016-01-25T17:51:27Z</dcterms:modified>
</cp:coreProperties>
</file>