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302" r:id="rId4"/>
    <p:sldId id="303" r:id="rId5"/>
    <p:sldId id="305" r:id="rId6"/>
    <p:sldId id="306" r:id="rId7"/>
    <p:sldId id="297" r:id="rId8"/>
    <p:sldId id="293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3" autoAdjust="0"/>
    <p:restoredTop sz="94660"/>
  </p:normalViewPr>
  <p:slideViewPr>
    <p:cSldViewPr>
      <p:cViewPr varScale="1">
        <p:scale>
          <a:sx n="41" d="100"/>
          <a:sy n="41" d="100"/>
        </p:scale>
        <p:origin x="5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A7DE27C1-DC2C-42EE-8CAB-2F540684B65F}" type="datetimeFigureOut">
              <a:rPr lang="en-US" smtClean="0"/>
              <a:pPr/>
              <a:t>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CCE10A85-B9BF-4A66-BC0E-0C32389C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99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6C71-E2CC-415D-BAC8-1CB634A1B3FC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F6B9-5024-405D-894B-20085423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3391-A5A2-4ABC-B421-6ACCBDC7A82C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6267-1963-4268-B580-D93B9F78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E9FB-46E6-41A8-8837-1CA38C441E6B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7B4FC-13A2-4461-934E-C3391BCF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5BAE-833B-4D39-B475-38647634C216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B6CF-E992-4B7B-894F-5853B2F0A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2882-E7B3-493F-92F6-9E6C00B545F2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E4DBE-9A43-43EA-BF6F-62F94374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FE24F-7834-47F5-A94B-9E1641832306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A055-280C-4827-9104-46FA312A6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97394-5C27-4134-8764-077035C4DF91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39FF-F841-4B32-A15A-0C74ED8C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6A20-90F7-4D52-BD37-2CBDC4B75DA1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AC37-2E57-4E0F-B602-390D1EDA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9B1D-0279-4E0A-9532-657F0310E62A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C6DB-4DC8-49F4-892B-252FCE2E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B23B-47AC-499E-AF13-BD57A10B255D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5169-BA05-4AA1-8407-3EA0CBCCA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F3A88-340B-46A7-B577-D2C801D1728D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9603-C0EC-4F00-9F8E-87B741C7E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1881E-B1B8-4976-8080-DC6447A98990}" type="datetime1">
              <a:rPr lang="en-US" smtClean="0"/>
              <a:pPr>
                <a:defRPr/>
              </a:pPr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327CCD-8BDF-476D-AA07-FCCE68F6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6425"/>
            <a:ext cx="9144000" cy="2246769"/>
          </a:xfrm>
        </p:spPr>
        <p:txBody>
          <a:bodyPr rtlCol="0" anchor="t" anchorCtr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Treasurer’s Report  </a:t>
            </a:r>
            <a:b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Annual Congregational Meeting</a:t>
            </a:r>
            <a:br>
              <a:rPr lang="en-US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Webster Presbyterian Church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7825"/>
            <a:ext cx="9144000" cy="707886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February 5,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2022 End of Year Financial Summary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591108"/>
              </p:ext>
            </p:extLst>
          </p:nvPr>
        </p:nvGraphicFramePr>
        <p:xfrm>
          <a:off x="76199" y="1680562"/>
          <a:ext cx="8610601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8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3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$576,770.63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99.1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$562,187.01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96.6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    + /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+ $14,583.62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14600" y="5643438"/>
            <a:ext cx="6137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2022 balanced budget $581,800.00</a:t>
            </a:r>
          </a:p>
        </p:txBody>
      </p:sp>
    </p:spTree>
    <p:extLst>
      <p:ext uri="{BB962C8B-B14F-4D97-AF65-F5344CB8AC3E}">
        <p14:creationId xmlns:p14="http://schemas.microsoft.com/office/powerpoint/2010/main" val="235300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giving in 2022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782478"/>
              </p:ext>
            </p:extLst>
          </p:nvPr>
        </p:nvGraphicFramePr>
        <p:xfrm>
          <a:off x="0" y="1600201"/>
          <a:ext cx="8991600" cy="4356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6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5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11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Fund(s)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Contributions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939">
                <a:tc>
                  <a:txBody>
                    <a:bodyPr/>
                    <a:lstStyle/>
                    <a:p>
                      <a:r>
                        <a:rPr lang="en-US" sz="4400" dirty="0"/>
                        <a:t>Support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4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$576,770.63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939">
                <a:tc>
                  <a:txBody>
                    <a:bodyPr/>
                    <a:lstStyle/>
                    <a:p>
                      <a:r>
                        <a:rPr lang="en-US" sz="4400" dirty="0"/>
                        <a:t>Capital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4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$38,972.65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6939">
                <a:tc>
                  <a:txBody>
                    <a:bodyPr/>
                    <a:lstStyle/>
                    <a:p>
                      <a:r>
                        <a:rPr lang="en-US" sz="4400" dirty="0"/>
                        <a:t>Mission</a:t>
                      </a:r>
                      <a:r>
                        <a:rPr lang="en-US" sz="4400" baseline="0" dirty="0"/>
                        <a:t> specific</a:t>
                      </a:r>
                      <a:endParaRPr lang="en-US" sz="4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4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$56,236.17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939">
                <a:tc>
                  <a:txBody>
                    <a:bodyPr/>
                    <a:lstStyle/>
                    <a:p>
                      <a:r>
                        <a:rPr lang="en-US" sz="4400" dirty="0"/>
                        <a:t>All other accounts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4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$3,790.47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5845">
                <a:tc>
                  <a:txBody>
                    <a:bodyPr/>
                    <a:lstStyle/>
                    <a:p>
                      <a:r>
                        <a:rPr lang="en-US" sz="4400" dirty="0"/>
                        <a:t>Total of all giving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400" b="0" i="0" u="none" strike="noStrike" dirty="0">
                          <a:effectLst/>
                          <a:latin typeface="Calibri" panose="020F0502020204030204" pitchFamily="34" charset="0"/>
                        </a:rPr>
                        <a:t>$675,769.92</a:t>
                      </a: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94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End of Year  Balances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321152"/>
              </p:ext>
            </p:extLst>
          </p:nvPr>
        </p:nvGraphicFramePr>
        <p:xfrm>
          <a:off x="457200" y="1600200"/>
          <a:ext cx="82296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12/31/2022</a:t>
                      </a:r>
                      <a:r>
                        <a:rPr lang="en-US" sz="2400" baseline="0" dirty="0"/>
                        <a:t> Balance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4400" dirty="0"/>
                        <a:t>Capital campaign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     $28,759.45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4400" dirty="0"/>
                        <a:t>Endowment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     $177,134.25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4400" dirty="0"/>
                        <a:t>Debts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     $00.00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83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2022 Capital Campaign Fund Spending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771905"/>
              </p:ext>
            </p:extLst>
          </p:nvPr>
        </p:nvGraphicFramePr>
        <p:xfrm>
          <a:off x="457200" y="1600200"/>
          <a:ext cx="8229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Spending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Education building A/C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$56,154.59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Replace/refurbish Fellowship</a:t>
                      </a:r>
                      <a:r>
                        <a:rPr lang="en-US" sz="2800" baseline="0" dirty="0"/>
                        <a:t> Hall windows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$23,286.28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Bathroom refurbishments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$6,096.00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Replace</a:t>
                      </a:r>
                      <a:r>
                        <a:rPr lang="en-US" sz="2800" baseline="0" dirty="0"/>
                        <a:t> kitchen refrigerator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$5,233.31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Platforms and</a:t>
                      </a:r>
                      <a:r>
                        <a:rPr lang="en-US" sz="2800" baseline="0" dirty="0"/>
                        <a:t> outdoor furniture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$2,918.00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Education</a:t>
                      </a:r>
                      <a:r>
                        <a:rPr lang="en-US" sz="2800" baseline="0" dirty="0"/>
                        <a:t> Building enhancements; misc.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$8,000.00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Total spent from this</a:t>
                      </a:r>
                      <a:r>
                        <a:rPr lang="en-US" sz="2800" baseline="0" dirty="0"/>
                        <a:t> account in 2022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$118,795.18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91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WPC Operating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81200" y="1417638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$574,960.00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31403"/>
              </p:ext>
            </p:extLst>
          </p:nvPr>
        </p:nvGraphicFramePr>
        <p:xfrm>
          <a:off x="457200" y="2610852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Approved by Session on 02 February</a:t>
                      </a:r>
                      <a:r>
                        <a:rPr lang="en-US" sz="3200" baseline="0" dirty="0"/>
                        <a:t> 2023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Balanced</a:t>
                      </a:r>
                      <a:r>
                        <a:rPr lang="en-US" sz="3200" baseline="0" dirty="0"/>
                        <a:t> budget for 2023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 $6,840.00 reduction from 2022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2023 budget approximately the same </a:t>
                      </a:r>
                    </a:p>
                    <a:p>
                      <a:pPr algn="ctr"/>
                      <a:r>
                        <a:rPr lang="en-US" sz="3200" dirty="0"/>
                        <a:t>as actual 2022 giving to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68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042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2023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133600"/>
            <a:ext cx="8839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2022 =$141,593.79</a:t>
            </a:r>
          </a:p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Components of Terms of Call: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Effective Salary - $95,280.03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</a:t>
            </a:r>
            <a:r>
              <a:rPr lang="en-US" sz="2400" b="1" i="1" dirty="0">
                <a:latin typeface="+mn-lt"/>
                <a:ea typeface="Verdana" pitchFamily="34" charset="0"/>
                <a:cs typeface="Verdana" pitchFamily="34" charset="0"/>
              </a:rPr>
              <a:t>no change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; includes salary, housing)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BOP Dues - $</a:t>
            </a:r>
            <a:r>
              <a:rPr lang="en-US" sz="2400" dirty="0"/>
              <a:t>39,490.00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(mandatory 3% increase in 2023; paid to PCUSA BOP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Study Leave Allowance - $1,800.00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Reimbursement of SECA tax - $6,831.53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Optional benefits - $2,227.44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Reimbursed Expenses - $8,200.00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(travel, professional expenses, discretionary, cell phone)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5 weeks of paid vacation and 2 weeks of professional development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795443"/>
              </p:ext>
            </p:extLst>
          </p:nvPr>
        </p:nvGraphicFramePr>
        <p:xfrm>
          <a:off x="304800" y="914400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Pastor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Proposed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Keith </a:t>
                      </a:r>
                      <a:r>
                        <a:rPr lang="en-US" sz="3200" b="1" i="0" baseline="0" dirty="0" err="1">
                          <a:latin typeface="Calibri" pitchFamily="34" charset="0"/>
                        </a:rPr>
                        <a:t>Uffman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$146,782.99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81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MOTION TO APPROVE TOC</a:t>
            </a:r>
          </a:p>
          <a:p>
            <a:pPr marL="0" indent="0">
              <a:buNone/>
            </a:pPr>
            <a:endParaRPr lang="en-US" sz="4400" b="1" dirty="0"/>
          </a:p>
          <a:p>
            <a:r>
              <a:rPr lang="en-US" sz="4400" b="1" dirty="0"/>
              <a:t>VOTE</a:t>
            </a:r>
          </a:p>
          <a:p>
            <a:endParaRPr lang="en-US" sz="4400" b="1" dirty="0"/>
          </a:p>
          <a:p>
            <a:r>
              <a:rPr lang="en-US" sz="4400" b="1" dirty="0"/>
              <a:t>MOTION </a:t>
            </a:r>
            <a:r>
              <a:rPr lang="en-US" sz="4400" b="1"/>
              <a:t>TO ADJOURN</a:t>
            </a:r>
            <a:endParaRPr lang="en-US" sz="4400" b="1" dirty="0"/>
          </a:p>
          <a:p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2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2496</TotalTime>
  <Words>304</Words>
  <Application>Microsoft Office PowerPoint</Application>
  <PresentationFormat>On-screen Show (4:3)</PresentationFormat>
  <Paragraphs>91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Office Theme</vt:lpstr>
      <vt:lpstr>Treasurer’s Report    Annual Congregational Meeting Webster Presbyterian Church</vt:lpstr>
      <vt:lpstr>2022 End of Year Financial Summary</vt:lpstr>
      <vt:lpstr>Total giving in 2022</vt:lpstr>
      <vt:lpstr>2022 End of Year  Balances</vt:lpstr>
      <vt:lpstr>2022 Capital Campaign Fund Spending</vt:lpstr>
      <vt:lpstr>2023 WPC Operating Budget</vt:lpstr>
      <vt:lpstr>2023 TERMS OF CALL</vt:lpstr>
      <vt:lpstr>PowerPoint Presentation</vt:lpstr>
    </vt:vector>
  </TitlesOfParts>
  <Company>NASA/ODIN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  Annual Meeting of the Congregation January 16, 2011</dc:title>
  <dc:creator>jimmy spivey</dc:creator>
  <cp:lastModifiedBy>Priscilla Koester</cp:lastModifiedBy>
  <cp:revision>166</cp:revision>
  <cp:lastPrinted>2014-01-25T19:44:01Z</cp:lastPrinted>
  <dcterms:created xsi:type="dcterms:W3CDTF">2011-01-13T18:13:07Z</dcterms:created>
  <dcterms:modified xsi:type="dcterms:W3CDTF">2023-02-04T22:33:41Z</dcterms:modified>
</cp:coreProperties>
</file>