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AA1240-85E6-47F7-8D31-C1B41902FBC7}"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4C3A4-B2B2-40E5-91FD-ADADA5E76295}" type="slidenum">
              <a:rPr lang="en-US" smtClean="0"/>
              <a:t>‹#›</a:t>
            </a:fld>
            <a:endParaRPr lang="en-US"/>
          </a:p>
        </p:txBody>
      </p:sp>
    </p:spTree>
    <p:extLst>
      <p:ext uri="{BB962C8B-B14F-4D97-AF65-F5344CB8AC3E}">
        <p14:creationId xmlns:p14="http://schemas.microsoft.com/office/powerpoint/2010/main" val="2949204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AA1240-85E6-47F7-8D31-C1B41902FBC7}"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4C3A4-B2B2-40E5-91FD-ADADA5E76295}" type="slidenum">
              <a:rPr lang="en-US" smtClean="0"/>
              <a:t>‹#›</a:t>
            </a:fld>
            <a:endParaRPr lang="en-US"/>
          </a:p>
        </p:txBody>
      </p:sp>
    </p:spTree>
    <p:extLst>
      <p:ext uri="{BB962C8B-B14F-4D97-AF65-F5344CB8AC3E}">
        <p14:creationId xmlns:p14="http://schemas.microsoft.com/office/powerpoint/2010/main" val="1850104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AA1240-85E6-47F7-8D31-C1B41902FBC7}"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4C3A4-B2B2-40E5-91FD-ADADA5E76295}" type="slidenum">
              <a:rPr lang="en-US" smtClean="0"/>
              <a:t>‹#›</a:t>
            </a:fld>
            <a:endParaRPr lang="en-US"/>
          </a:p>
        </p:txBody>
      </p:sp>
    </p:spTree>
    <p:extLst>
      <p:ext uri="{BB962C8B-B14F-4D97-AF65-F5344CB8AC3E}">
        <p14:creationId xmlns:p14="http://schemas.microsoft.com/office/powerpoint/2010/main" val="440363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AA1240-85E6-47F7-8D31-C1B41902FBC7}"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4C3A4-B2B2-40E5-91FD-ADADA5E76295}" type="slidenum">
              <a:rPr lang="en-US" smtClean="0"/>
              <a:t>‹#›</a:t>
            </a:fld>
            <a:endParaRPr lang="en-US"/>
          </a:p>
        </p:txBody>
      </p:sp>
    </p:spTree>
    <p:extLst>
      <p:ext uri="{BB962C8B-B14F-4D97-AF65-F5344CB8AC3E}">
        <p14:creationId xmlns:p14="http://schemas.microsoft.com/office/powerpoint/2010/main" val="1486669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AA1240-85E6-47F7-8D31-C1B41902FBC7}"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4C3A4-B2B2-40E5-91FD-ADADA5E76295}" type="slidenum">
              <a:rPr lang="en-US" smtClean="0"/>
              <a:t>‹#›</a:t>
            </a:fld>
            <a:endParaRPr lang="en-US"/>
          </a:p>
        </p:txBody>
      </p:sp>
    </p:spTree>
    <p:extLst>
      <p:ext uri="{BB962C8B-B14F-4D97-AF65-F5344CB8AC3E}">
        <p14:creationId xmlns:p14="http://schemas.microsoft.com/office/powerpoint/2010/main" val="4010594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AA1240-85E6-47F7-8D31-C1B41902FBC7}"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E4C3A4-B2B2-40E5-91FD-ADADA5E76295}" type="slidenum">
              <a:rPr lang="en-US" smtClean="0"/>
              <a:t>‹#›</a:t>
            </a:fld>
            <a:endParaRPr lang="en-US"/>
          </a:p>
        </p:txBody>
      </p:sp>
    </p:spTree>
    <p:extLst>
      <p:ext uri="{BB962C8B-B14F-4D97-AF65-F5344CB8AC3E}">
        <p14:creationId xmlns:p14="http://schemas.microsoft.com/office/powerpoint/2010/main" val="1746911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AA1240-85E6-47F7-8D31-C1B41902FBC7}" type="datetimeFigureOut">
              <a:rPr lang="en-US" smtClean="0"/>
              <a:t>2/21/2022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E4C3A4-B2B2-40E5-91FD-ADADA5E76295}" type="slidenum">
              <a:rPr lang="en-US" smtClean="0"/>
              <a:t>‹#›</a:t>
            </a:fld>
            <a:endParaRPr lang="en-US"/>
          </a:p>
        </p:txBody>
      </p:sp>
    </p:spTree>
    <p:extLst>
      <p:ext uri="{BB962C8B-B14F-4D97-AF65-F5344CB8AC3E}">
        <p14:creationId xmlns:p14="http://schemas.microsoft.com/office/powerpoint/2010/main" val="777512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AA1240-85E6-47F7-8D31-C1B41902FBC7}" type="datetimeFigureOut">
              <a:rPr lang="en-US" smtClean="0"/>
              <a:t>2/21/2022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E4C3A4-B2B2-40E5-91FD-ADADA5E76295}" type="slidenum">
              <a:rPr lang="en-US" smtClean="0"/>
              <a:t>‹#›</a:t>
            </a:fld>
            <a:endParaRPr lang="en-US"/>
          </a:p>
        </p:txBody>
      </p:sp>
    </p:spTree>
    <p:extLst>
      <p:ext uri="{BB962C8B-B14F-4D97-AF65-F5344CB8AC3E}">
        <p14:creationId xmlns:p14="http://schemas.microsoft.com/office/powerpoint/2010/main" val="1306843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AA1240-85E6-47F7-8D31-C1B41902FBC7}" type="datetimeFigureOut">
              <a:rPr lang="en-US" smtClean="0"/>
              <a:t>2/21/2022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E4C3A4-B2B2-40E5-91FD-ADADA5E76295}" type="slidenum">
              <a:rPr lang="en-US" smtClean="0"/>
              <a:t>‹#›</a:t>
            </a:fld>
            <a:endParaRPr lang="en-US"/>
          </a:p>
        </p:txBody>
      </p:sp>
    </p:spTree>
    <p:extLst>
      <p:ext uri="{BB962C8B-B14F-4D97-AF65-F5344CB8AC3E}">
        <p14:creationId xmlns:p14="http://schemas.microsoft.com/office/powerpoint/2010/main" val="1034563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AA1240-85E6-47F7-8D31-C1B41902FBC7}"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E4C3A4-B2B2-40E5-91FD-ADADA5E76295}" type="slidenum">
              <a:rPr lang="en-US" smtClean="0"/>
              <a:t>‹#›</a:t>
            </a:fld>
            <a:endParaRPr lang="en-US"/>
          </a:p>
        </p:txBody>
      </p:sp>
    </p:spTree>
    <p:extLst>
      <p:ext uri="{BB962C8B-B14F-4D97-AF65-F5344CB8AC3E}">
        <p14:creationId xmlns:p14="http://schemas.microsoft.com/office/powerpoint/2010/main" val="4008152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AA1240-85E6-47F7-8D31-C1B41902FBC7}"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E4C3A4-B2B2-40E5-91FD-ADADA5E76295}" type="slidenum">
              <a:rPr lang="en-US" smtClean="0"/>
              <a:t>‹#›</a:t>
            </a:fld>
            <a:endParaRPr lang="en-US"/>
          </a:p>
        </p:txBody>
      </p:sp>
    </p:spTree>
    <p:extLst>
      <p:ext uri="{BB962C8B-B14F-4D97-AF65-F5344CB8AC3E}">
        <p14:creationId xmlns:p14="http://schemas.microsoft.com/office/powerpoint/2010/main" val="1095688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AA1240-85E6-47F7-8D31-C1B41902FBC7}" type="datetimeFigureOut">
              <a:rPr lang="en-US" smtClean="0"/>
              <a:t>2/21/2022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E4C3A4-B2B2-40E5-91FD-ADADA5E76295}" type="slidenum">
              <a:rPr lang="en-US" smtClean="0"/>
              <a:t>‹#›</a:t>
            </a:fld>
            <a:endParaRPr lang="en-US"/>
          </a:p>
        </p:txBody>
      </p:sp>
    </p:spTree>
    <p:extLst>
      <p:ext uri="{BB962C8B-B14F-4D97-AF65-F5344CB8AC3E}">
        <p14:creationId xmlns:p14="http://schemas.microsoft.com/office/powerpoint/2010/main" val="781519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WPC Operating Budget Modifications</a:t>
            </a:r>
            <a:endParaRPr lang="en-US" dirty="0"/>
          </a:p>
        </p:txBody>
      </p:sp>
      <p:sp>
        <p:nvSpPr>
          <p:cNvPr id="3" name="Subtitle 2"/>
          <p:cNvSpPr>
            <a:spLocks noGrp="1"/>
          </p:cNvSpPr>
          <p:nvPr>
            <p:ph type="subTitle" idx="1"/>
          </p:nvPr>
        </p:nvSpPr>
        <p:spPr/>
        <p:txBody>
          <a:bodyPr/>
          <a:lstStyle/>
          <a:p>
            <a:r>
              <a:rPr lang="en-US" dirty="0" smtClean="0"/>
              <a:t>February 2022</a:t>
            </a:r>
          </a:p>
          <a:p>
            <a:r>
              <a:rPr lang="en-US" dirty="0" smtClean="0"/>
              <a:t>DK Snowden</a:t>
            </a:r>
            <a:endParaRPr lang="en-US" dirty="0"/>
          </a:p>
        </p:txBody>
      </p:sp>
    </p:spTree>
    <p:extLst>
      <p:ext uri="{BB962C8B-B14F-4D97-AF65-F5344CB8AC3E}">
        <p14:creationId xmlns:p14="http://schemas.microsoft.com/office/powerpoint/2010/main" val="4718164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346" y="93278"/>
            <a:ext cx="10515600" cy="788172"/>
          </a:xfrm>
        </p:spPr>
        <p:txBody>
          <a:bodyPr>
            <a:normAutofit/>
          </a:bodyPr>
          <a:lstStyle/>
          <a:p>
            <a:r>
              <a:rPr lang="en-US" sz="2800" dirty="0" smtClean="0"/>
              <a:t>Overview of modifications to 2022 Operating Budget</a:t>
            </a:r>
            <a:endParaRPr lang="en-US" sz="2800" dirty="0"/>
          </a:p>
        </p:txBody>
      </p:sp>
      <p:sp>
        <p:nvSpPr>
          <p:cNvPr id="3" name="Content Placeholder 2"/>
          <p:cNvSpPr>
            <a:spLocks noGrp="1"/>
          </p:cNvSpPr>
          <p:nvPr>
            <p:ph idx="1"/>
          </p:nvPr>
        </p:nvSpPr>
        <p:spPr>
          <a:xfrm>
            <a:off x="838200" y="1010079"/>
            <a:ext cx="10515600" cy="4351338"/>
          </a:xfrm>
        </p:spPr>
        <p:txBody>
          <a:bodyPr>
            <a:noAutofit/>
          </a:bodyPr>
          <a:lstStyle/>
          <a:p>
            <a:pPr marL="0" indent="0">
              <a:buNone/>
            </a:pPr>
            <a:r>
              <a:rPr lang="en-US" sz="1400" dirty="0" smtClean="0"/>
              <a:t>Basis for the modifications:   Change in professional staffing and lay leadership availability at WPC drives a modification to the operating budget structure.   For 2022 operating budget, specifically expense type, accounts will be realigned to reflect these changes.</a:t>
            </a:r>
            <a:br>
              <a:rPr lang="en-US" sz="1400" dirty="0" smtClean="0"/>
            </a:br>
            <a:r>
              <a:rPr lang="en-US" sz="1400" dirty="0" smtClean="0"/>
              <a:t>  </a:t>
            </a:r>
          </a:p>
          <a:p>
            <a:r>
              <a:rPr lang="en-US" sz="1400" dirty="0" smtClean="0"/>
              <a:t>Established a new Christian Education expense account</a:t>
            </a:r>
          </a:p>
          <a:p>
            <a:r>
              <a:rPr lang="en-US" sz="1400" dirty="0" smtClean="0"/>
              <a:t>Moved account elements from Nurture and all Nurture's subheadings into the CE heading. </a:t>
            </a:r>
          </a:p>
          <a:p>
            <a:pPr lvl="1"/>
            <a:r>
              <a:rPr lang="en-US" sz="1200" dirty="0" smtClean="0"/>
              <a:t>Nurture subheadings include children ministry, youth ministry, and adult ministry  </a:t>
            </a:r>
          </a:p>
          <a:p>
            <a:pPr lvl="1"/>
            <a:r>
              <a:rPr lang="en-US" sz="1200" dirty="0" smtClean="0"/>
              <a:t>Similar purpose accounts from Nurture and its subheadings will be aggregated into a single account (for example, all curriculum accounts will be collapsed to a single curriculum account). </a:t>
            </a:r>
          </a:p>
          <a:p>
            <a:r>
              <a:rPr lang="en-US" sz="1400" dirty="0" smtClean="0"/>
              <a:t>Made inactive accounts ‘active’ to the extent possible that are close to the stated purpose of new account within the new Christian Education heading.  </a:t>
            </a:r>
          </a:p>
          <a:p>
            <a:pPr lvl="1"/>
            <a:r>
              <a:rPr lang="en-US" sz="1200" dirty="0" smtClean="0"/>
              <a:t>This may require modification to the account name; these changes will be recorded in the notes section of each account detail pop up box.</a:t>
            </a:r>
          </a:p>
          <a:p>
            <a:r>
              <a:rPr lang="en-US" sz="1400" dirty="0" smtClean="0"/>
              <a:t>Established two new expense accounts:   Memory Cognition Initiative &amp; Coffee Pilot</a:t>
            </a:r>
          </a:p>
          <a:p>
            <a:r>
              <a:rPr lang="en-US" sz="1400" dirty="0" smtClean="0"/>
              <a:t>All other expense headings / subheadings remain the same with a simplification of moving accounts for which no money is allocated in the 2022 operating budget to the inactive status cleaning up the final “look” of reports by removing all zero line items.</a:t>
            </a:r>
          </a:p>
          <a:p>
            <a:r>
              <a:rPr lang="en-US" sz="1400" dirty="0" smtClean="0"/>
              <a:t>No modifications to non-operating budget accounts in ACS</a:t>
            </a:r>
          </a:p>
          <a:p>
            <a:pPr lvl="1"/>
            <a:r>
              <a:rPr lang="en-US" sz="1200" dirty="0" smtClean="0"/>
              <a:t>Any redesign in these accounts will be part of a second phase to simplify chart of accounts</a:t>
            </a:r>
          </a:p>
          <a:p>
            <a:r>
              <a:rPr lang="en-US" sz="1400" dirty="0" smtClean="0"/>
              <a:t>Note that the titles of a few restricted accounts have been changed to better reflect the purpose of the account.</a:t>
            </a:r>
          </a:p>
          <a:p>
            <a:r>
              <a:rPr lang="en-US" sz="1400" dirty="0" smtClean="0"/>
              <a:t>The parish associate accounts will remain labeled as interim pastor through 2022; if WPC staffs a parish associate in 2023, we will establish new accounts for the parish associate position.</a:t>
            </a:r>
          </a:p>
          <a:p>
            <a:r>
              <a:rPr lang="en-US" sz="1400" dirty="0" smtClean="0"/>
              <a:t>Documented each modification to an account in the comments tab of the account providing an electronic ‘paper trail’ of the modifications</a:t>
            </a:r>
          </a:p>
          <a:p>
            <a:pPr lvl="1"/>
            <a:endParaRPr lang="en-US" sz="1200" dirty="0"/>
          </a:p>
        </p:txBody>
      </p:sp>
    </p:spTree>
    <p:extLst>
      <p:ext uri="{BB962C8B-B14F-4D97-AF65-F5344CB8AC3E}">
        <p14:creationId xmlns:p14="http://schemas.microsoft.com/office/powerpoint/2010/main" val="5237658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Learnings</a:t>
            </a:r>
            <a:endParaRPr lang="en-US" dirty="0"/>
          </a:p>
        </p:txBody>
      </p:sp>
      <p:sp>
        <p:nvSpPr>
          <p:cNvPr id="3" name="Content Placeholder 2"/>
          <p:cNvSpPr>
            <a:spLocks noGrp="1"/>
          </p:cNvSpPr>
          <p:nvPr>
            <p:ph idx="1"/>
          </p:nvPr>
        </p:nvSpPr>
        <p:spPr/>
        <p:txBody>
          <a:bodyPr>
            <a:normAutofit/>
          </a:bodyPr>
          <a:lstStyle/>
          <a:p>
            <a:r>
              <a:rPr lang="en-US" sz="2000" dirty="0" smtClean="0"/>
              <a:t>The chart of accounts in ACS for WPC – both active and inactive accounts - runs to 19 printed pages</a:t>
            </a:r>
            <a:r>
              <a:rPr lang="en-US" sz="2000" dirty="0" smtClean="0"/>
              <a:t>!</a:t>
            </a:r>
            <a:br>
              <a:rPr lang="en-US" sz="2000" dirty="0" smtClean="0"/>
            </a:br>
            <a:endParaRPr lang="en-US" sz="2000" dirty="0" smtClean="0"/>
          </a:p>
          <a:p>
            <a:r>
              <a:rPr lang="en-US" sz="2000" dirty="0" smtClean="0"/>
              <a:t>Key learning 1:   when a perceived need for a new account is identified, please check with treasurer first as an inactive account very similar in purpose may already exist that can easily be activated to collect costs</a:t>
            </a:r>
            <a:r>
              <a:rPr lang="en-US" sz="2000" dirty="0" smtClean="0"/>
              <a:t>.</a:t>
            </a:r>
            <a:br>
              <a:rPr lang="en-US" sz="2000" dirty="0" smtClean="0"/>
            </a:br>
            <a:endParaRPr lang="en-US" sz="2000" dirty="0" smtClean="0"/>
          </a:p>
          <a:p>
            <a:r>
              <a:rPr lang="en-US" sz="2000" dirty="0" smtClean="0"/>
              <a:t>Key learning 2:  if it is imperative to identify costs at a more granular account level in the CE account (or any other expense heading), an appropriate existing account can be activated with no budget to which costs can be charged; costs will then sum to the CE level.</a:t>
            </a:r>
          </a:p>
          <a:p>
            <a:endParaRPr lang="en-US" sz="2000" dirty="0" smtClean="0"/>
          </a:p>
          <a:p>
            <a:pPr marL="0" indent="0">
              <a:buNone/>
            </a:pPr>
            <a:endParaRPr lang="en-US" sz="2000" dirty="0"/>
          </a:p>
        </p:txBody>
      </p:sp>
    </p:spTree>
    <p:extLst>
      <p:ext uri="{BB962C8B-B14F-4D97-AF65-F5344CB8AC3E}">
        <p14:creationId xmlns:p14="http://schemas.microsoft.com/office/powerpoint/2010/main" val="39580055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833" y="340412"/>
            <a:ext cx="10515600" cy="573989"/>
          </a:xfrm>
        </p:spPr>
        <p:txBody>
          <a:bodyPr>
            <a:normAutofit/>
          </a:bodyPr>
          <a:lstStyle/>
          <a:p>
            <a:r>
              <a:rPr lang="en-US" sz="3200" dirty="0" smtClean="0"/>
              <a:t>Details!</a:t>
            </a:r>
            <a:endParaRPr lang="en-US" sz="3200" dirty="0"/>
          </a:p>
        </p:txBody>
      </p:sp>
      <p:graphicFrame>
        <p:nvGraphicFramePr>
          <p:cNvPr id="6" name="Table 5"/>
          <p:cNvGraphicFramePr>
            <a:graphicFrameLocks noGrp="1"/>
          </p:cNvGraphicFramePr>
          <p:nvPr>
            <p:extLst>
              <p:ext uri="{D42A27DB-BD31-4B8C-83A1-F6EECF244321}">
                <p14:modId xmlns:p14="http://schemas.microsoft.com/office/powerpoint/2010/main" val="1836053930"/>
              </p:ext>
            </p:extLst>
          </p:nvPr>
        </p:nvGraphicFramePr>
        <p:xfrm>
          <a:off x="409833" y="1172747"/>
          <a:ext cx="11543271" cy="4824399"/>
        </p:xfrm>
        <a:graphic>
          <a:graphicData uri="http://schemas.openxmlformats.org/drawingml/2006/table">
            <a:tbl>
              <a:tblPr firstRow="1" bandRow="1">
                <a:tableStyleId>{5C22544A-7EE6-4342-B048-85BDC9FD1C3A}</a:tableStyleId>
              </a:tblPr>
              <a:tblGrid>
                <a:gridCol w="644610"/>
                <a:gridCol w="4003589"/>
                <a:gridCol w="6895072"/>
              </a:tblGrid>
              <a:tr h="370840">
                <a:tc>
                  <a:txBody>
                    <a:bodyPr/>
                    <a:lstStyle/>
                    <a:p>
                      <a:pPr algn="ctr" fontAlgn="ctr"/>
                      <a:r>
                        <a:rPr lang="en-US" sz="1100" b="1" i="0" u="none" strike="noStrike" dirty="0">
                          <a:solidFill>
                            <a:srgbClr val="000000"/>
                          </a:solidFill>
                          <a:effectLst/>
                          <a:latin typeface="Calibri" panose="020F0502020204030204" pitchFamily="34" charset="0"/>
                        </a:rPr>
                        <a:t>Step</a:t>
                      </a:r>
                    </a:p>
                  </a:txBody>
                  <a:tcPr marL="9525" marR="9525" marT="9525" marB="0" anchor="ctr"/>
                </a:tc>
                <a:tc>
                  <a:txBody>
                    <a:bodyPr/>
                    <a:lstStyle/>
                    <a:p>
                      <a:pPr algn="ctr" fontAlgn="ctr"/>
                      <a:r>
                        <a:rPr lang="en-US" sz="1100" b="1" i="0" u="none" strike="noStrike">
                          <a:solidFill>
                            <a:srgbClr val="000000"/>
                          </a:solidFill>
                          <a:effectLst/>
                          <a:latin typeface="Calibri" panose="020F0502020204030204" pitchFamily="34" charset="0"/>
                        </a:rPr>
                        <a:t>Action</a:t>
                      </a:r>
                    </a:p>
                  </a:txBody>
                  <a:tcPr marL="9525" marR="9525" marT="9525" marB="0" anchor="ctr"/>
                </a:tc>
                <a:tc>
                  <a:txBody>
                    <a:bodyPr/>
                    <a:lstStyle/>
                    <a:p>
                      <a:pPr algn="ctr" fontAlgn="ctr"/>
                      <a:r>
                        <a:rPr lang="en-US" sz="1100" b="1" i="0" u="none" strike="noStrike">
                          <a:solidFill>
                            <a:srgbClr val="000000"/>
                          </a:solidFill>
                          <a:effectLst/>
                          <a:latin typeface="Calibri" panose="020F0502020204030204" pitchFamily="34" charset="0"/>
                        </a:rPr>
                        <a:t>Comments</a:t>
                      </a:r>
                    </a:p>
                  </a:txBody>
                  <a:tcPr marL="9525" marR="9525" marT="9525" marB="0" anchor="ctr"/>
                </a:tc>
              </a:tr>
              <a:tr h="260499">
                <a:tc>
                  <a:txBody>
                    <a:bodyPr/>
                    <a:lstStyle/>
                    <a:p>
                      <a:pPr algn="ctr" fontAlgn="ctr"/>
                      <a:r>
                        <a:rPr lang="en-US" sz="800" b="0" i="0" u="none" strike="noStrike" dirty="0">
                          <a:solidFill>
                            <a:srgbClr val="000000"/>
                          </a:solidFill>
                          <a:effectLst/>
                          <a:latin typeface="Calibri" panose="020F0502020204030204" pitchFamily="34" charset="0"/>
                        </a:rPr>
                        <a:t>1</a:t>
                      </a:r>
                    </a:p>
                  </a:txBody>
                  <a:tcPr marL="9525" marR="9525" marT="9525" marB="0" anchor="ctr"/>
                </a:tc>
                <a:tc>
                  <a:txBody>
                    <a:bodyPr/>
                    <a:lstStyle/>
                    <a:p>
                      <a:pPr algn="l" fontAlgn="t"/>
                      <a:r>
                        <a:rPr lang="en-US" sz="800" b="0" i="0" u="none" strike="noStrike" dirty="0" smtClean="0">
                          <a:solidFill>
                            <a:srgbClr val="000000"/>
                          </a:solidFill>
                          <a:effectLst/>
                          <a:latin typeface="Calibri" panose="020F0502020204030204" pitchFamily="34" charset="0"/>
                        </a:rPr>
                        <a:t>Established </a:t>
                      </a:r>
                      <a:r>
                        <a:rPr lang="en-US" sz="800" b="0" i="0" u="none" strike="noStrike" dirty="0">
                          <a:solidFill>
                            <a:srgbClr val="000000"/>
                          </a:solidFill>
                          <a:effectLst/>
                          <a:latin typeface="Calibri" panose="020F0502020204030204" pitchFamily="34" charset="0"/>
                        </a:rPr>
                        <a:t>new </a:t>
                      </a:r>
                      <a:r>
                        <a:rPr lang="en-US" sz="800" b="0" i="0" u="none" strike="noStrike" dirty="0" smtClean="0">
                          <a:solidFill>
                            <a:srgbClr val="000000"/>
                          </a:solidFill>
                          <a:effectLst/>
                          <a:latin typeface="Calibri" panose="020F0502020204030204" pitchFamily="34" charset="0"/>
                        </a:rPr>
                        <a:t>heading "</a:t>
                      </a:r>
                      <a:r>
                        <a:rPr lang="en-US" sz="800" b="0" i="0" u="none" strike="noStrike" dirty="0">
                          <a:solidFill>
                            <a:srgbClr val="000000"/>
                          </a:solidFill>
                          <a:effectLst/>
                          <a:latin typeface="Calibri" panose="020F0502020204030204" pitchFamily="34" charset="0"/>
                        </a:rPr>
                        <a:t>Christian Education" as subheading under Expense Type heading</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checked 'subtotal heading' box</a:t>
                      </a:r>
                    </a:p>
                  </a:txBody>
                  <a:tcPr marL="9525" marR="9525" marT="9525" marB="0"/>
                </a:tc>
              </a:tr>
              <a:tr h="164757">
                <a:tc>
                  <a:txBody>
                    <a:bodyPr/>
                    <a:lstStyle/>
                    <a:p>
                      <a:pPr algn="ctr" fontAlgn="ctr"/>
                      <a:r>
                        <a:rPr lang="en-US" sz="800" b="0" i="0" u="none" strike="noStrike">
                          <a:solidFill>
                            <a:srgbClr val="000000"/>
                          </a:solidFill>
                          <a:effectLst/>
                          <a:latin typeface="Calibri" panose="020F0502020204030204" pitchFamily="34" charset="0"/>
                        </a:rPr>
                        <a:t>2</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New account under CE "Memory Cognition Initiative"</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$2K agreed by Session action; name provide in email of meeting minutes from Sandy Dwyer 05Feb2022.   One of two Session approved 2022 pilot initiatives</a:t>
                      </a:r>
                    </a:p>
                  </a:txBody>
                  <a:tcPr marL="9525" marR="9525" marT="9525" marB="0"/>
                </a:tc>
              </a:tr>
              <a:tr h="230659">
                <a:tc>
                  <a:txBody>
                    <a:bodyPr/>
                    <a:lstStyle/>
                    <a:p>
                      <a:pPr algn="ctr" fontAlgn="ctr"/>
                      <a:r>
                        <a:rPr lang="en-US" sz="800" b="0" i="0" u="none" strike="noStrike">
                          <a:solidFill>
                            <a:srgbClr val="000000"/>
                          </a:solidFill>
                          <a:effectLst/>
                          <a:latin typeface="Calibri" panose="020F0502020204030204" pitchFamily="34" charset="0"/>
                        </a:rPr>
                        <a:t>3</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Consolidated curriculum accounts to 5225</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Two curriculum accounts currently active was 5225, titled Children's curriculum &amp; 5265, Youth Curriculum; Adult curriculum 5280 was inactive.  Change name of 5225 to Curriculum.  Moved 5265 to inactive status</a:t>
                      </a:r>
                    </a:p>
                  </a:txBody>
                  <a:tcPr marL="9525" marR="9525" marT="9525" marB="0"/>
                </a:tc>
              </a:tr>
              <a:tr h="273856">
                <a:tc>
                  <a:txBody>
                    <a:bodyPr/>
                    <a:lstStyle/>
                    <a:p>
                      <a:pPr algn="ctr" fontAlgn="ctr"/>
                      <a:r>
                        <a:rPr lang="en-US" sz="800" b="0" i="0" u="none" strike="noStrike">
                          <a:solidFill>
                            <a:srgbClr val="000000"/>
                          </a:solidFill>
                          <a:effectLst/>
                          <a:latin typeface="Calibri" panose="020F0502020204030204" pitchFamily="34" charset="0"/>
                        </a:rPr>
                        <a:t>4</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Consolidated supplies accounts to 5205, Children's Supplies</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Changed name of 5205, Children's supplies, to Supplies.  Converted following accounts to inactive:  5208 Nursery Supplies, 5258, Youth CE Supplies  (5282, </a:t>
                      </a:r>
                      <a:r>
                        <a:rPr lang="en-US" sz="800" b="0" i="0" u="none" strike="noStrike" dirty="0" smtClean="0">
                          <a:solidFill>
                            <a:srgbClr val="000000"/>
                          </a:solidFill>
                          <a:effectLst/>
                          <a:latin typeface="Calibri" panose="020F0502020204030204" pitchFamily="34" charset="0"/>
                        </a:rPr>
                        <a:t>Adult Supplies</a:t>
                      </a:r>
                      <a:r>
                        <a:rPr lang="en-US" sz="800" b="0" i="0" u="none" strike="noStrike" dirty="0">
                          <a:solidFill>
                            <a:srgbClr val="000000"/>
                          </a:solidFill>
                          <a:effectLst/>
                          <a:latin typeface="Calibri" panose="020F0502020204030204" pitchFamily="34" charset="0"/>
                        </a:rPr>
                        <a:t>, remains inactive).   Moved 5205 to CE heading</a:t>
                      </a:r>
                    </a:p>
                  </a:txBody>
                  <a:tcPr marL="9525" marR="9525" marT="9525" marB="0"/>
                </a:tc>
              </a:tr>
              <a:tr h="189471">
                <a:tc>
                  <a:txBody>
                    <a:bodyPr/>
                    <a:lstStyle/>
                    <a:p>
                      <a:pPr algn="ctr" fontAlgn="ctr"/>
                      <a:r>
                        <a:rPr lang="en-US" sz="800" b="0" i="0" u="none" strike="noStrike">
                          <a:solidFill>
                            <a:srgbClr val="000000"/>
                          </a:solidFill>
                          <a:effectLst/>
                          <a:latin typeface="Calibri" panose="020F0502020204030204" pitchFamily="34" charset="0"/>
                        </a:rPr>
                        <a:t>5</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Inactivated all other active accounts in Nurture</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5201, 5215, 5220, 5258, 5260, 5200</a:t>
                      </a:r>
                    </a:p>
                  </a:txBody>
                  <a:tcPr marL="9525" marR="9525" marT="9525" marB="0"/>
                </a:tc>
              </a:tr>
              <a:tr h="271848">
                <a:tc>
                  <a:txBody>
                    <a:bodyPr/>
                    <a:lstStyle/>
                    <a:p>
                      <a:pPr algn="ctr" fontAlgn="ctr"/>
                      <a:r>
                        <a:rPr lang="en-US" sz="800" b="0" i="0" u="none" strike="noStrike">
                          <a:solidFill>
                            <a:srgbClr val="000000"/>
                          </a:solidFill>
                          <a:effectLst/>
                          <a:latin typeface="Calibri" panose="020F0502020204030204" pitchFamily="34" charset="0"/>
                        </a:rPr>
                        <a:t>6</a:t>
                      </a:r>
                    </a:p>
                  </a:txBody>
                  <a:tcPr marL="9525" marR="9525" marT="9525" marB="0" anchor="ctr"/>
                </a:tc>
                <a:tc>
                  <a:txBody>
                    <a:bodyPr/>
                    <a:lstStyle/>
                    <a:p>
                      <a:pPr algn="l" fontAlgn="t"/>
                      <a:r>
                        <a:rPr lang="en-US" sz="800" b="0" i="0" u="none" strike="noStrike" dirty="0">
                          <a:solidFill>
                            <a:srgbClr val="000000"/>
                          </a:solidFill>
                          <a:effectLst/>
                          <a:latin typeface="Calibri" panose="020F0502020204030204" pitchFamily="34" charset="0"/>
                        </a:rPr>
                        <a:t>Established honoraria account in CE by changing account title and then moving existing account 5535, Senior Ministry - Speakers, as Honorariums in CE</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Account for collect costs for speakers generally aligned to education across all age groups.   This is separate from Worship &amp; Music account, 5108 - Honoraria for Pastors, which is specific to pulpit supply</a:t>
                      </a:r>
                    </a:p>
                  </a:txBody>
                  <a:tcPr marL="9525" marR="9525" marT="9525" marB="0"/>
                </a:tc>
              </a:tr>
              <a:tr h="280087">
                <a:tc>
                  <a:txBody>
                    <a:bodyPr/>
                    <a:lstStyle/>
                    <a:p>
                      <a:pPr algn="ctr" fontAlgn="ctr"/>
                      <a:r>
                        <a:rPr lang="en-US" sz="800" b="0" i="0" u="none" strike="noStrike">
                          <a:solidFill>
                            <a:srgbClr val="000000"/>
                          </a:solidFill>
                          <a:effectLst/>
                          <a:latin typeface="Calibri" panose="020F0502020204030204" pitchFamily="34" charset="0"/>
                        </a:rPr>
                        <a:t>7</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Changed expense accounts to inactive as no dollars are budgeted against them in 2022 operating budget</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Mission:  5705, 5735,5736,5740, 5749, 5790, 5796</a:t>
                      </a:r>
                    </a:p>
                  </a:txBody>
                  <a:tcPr marL="9525" marR="9525" marT="9525" marB="0"/>
                </a:tc>
              </a:tr>
              <a:tr h="280086">
                <a:tc>
                  <a:txBody>
                    <a:bodyPr/>
                    <a:lstStyle/>
                    <a:p>
                      <a:pPr algn="ctr" fontAlgn="ctr"/>
                      <a:r>
                        <a:rPr lang="en-US" sz="800" b="0" i="0" u="none" strike="noStrike">
                          <a:solidFill>
                            <a:srgbClr val="000000"/>
                          </a:solidFill>
                          <a:effectLst/>
                          <a:latin typeface="Calibri" panose="020F0502020204030204" pitchFamily="34" charset="0"/>
                        </a:rPr>
                        <a:t>8</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Changed expense accounts to inactive as no dollars are budgeted against them in 2022 operating budget</a:t>
                      </a:r>
                    </a:p>
                  </a:txBody>
                  <a:tcPr marL="9525" marR="9525" marT="9525" marB="0"/>
                </a:tc>
                <a:tc>
                  <a:txBody>
                    <a:bodyPr/>
                    <a:lstStyle/>
                    <a:p>
                      <a:pPr algn="l" fontAlgn="t"/>
                      <a:r>
                        <a:rPr lang="it-IT" sz="800" b="0" i="0" u="none" strike="noStrike" dirty="0">
                          <a:solidFill>
                            <a:srgbClr val="000000"/>
                          </a:solidFill>
                          <a:effectLst/>
                          <a:latin typeface="Calibri" panose="020F0502020204030204" pitchFamily="34" charset="0"/>
                        </a:rPr>
                        <a:t>Associate Pastor:  5946, 5947, 5948, 5949, 5950, 5955, 5956, 5957, 5960, 5961, 5965, 5971, 5975, 5977, 6160</a:t>
                      </a:r>
                    </a:p>
                  </a:txBody>
                  <a:tcPr marL="9525" marR="9525" marT="9525" marB="0"/>
                </a:tc>
              </a:tr>
              <a:tr h="313038">
                <a:tc>
                  <a:txBody>
                    <a:bodyPr/>
                    <a:lstStyle/>
                    <a:p>
                      <a:pPr algn="ctr" fontAlgn="ctr"/>
                      <a:r>
                        <a:rPr lang="en-US" sz="800" b="0" i="0" u="none" strike="noStrike" dirty="0">
                          <a:solidFill>
                            <a:srgbClr val="000000"/>
                          </a:solidFill>
                          <a:effectLst/>
                          <a:latin typeface="Calibri" panose="020F0502020204030204" pitchFamily="34" charset="0"/>
                        </a:rPr>
                        <a:t>9</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Changed expense accounts to inactive as no dollars are budgeted against them in 2022 operating budget</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Support staff: 6080, Support staff training</a:t>
                      </a:r>
                    </a:p>
                  </a:txBody>
                  <a:tcPr marL="9525" marR="9525" marT="9525" marB="0"/>
                </a:tc>
              </a:tr>
              <a:tr h="271849">
                <a:tc>
                  <a:txBody>
                    <a:bodyPr/>
                    <a:lstStyle/>
                    <a:p>
                      <a:pPr algn="ctr" fontAlgn="ctr"/>
                      <a:r>
                        <a:rPr lang="en-US" sz="800" b="0" i="0" u="none" strike="noStrike">
                          <a:solidFill>
                            <a:srgbClr val="000000"/>
                          </a:solidFill>
                          <a:effectLst/>
                          <a:latin typeface="Calibri" panose="020F0502020204030204" pitchFamily="34" charset="0"/>
                        </a:rPr>
                        <a:t>10</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Changed expense accounts to inactive as no dollars are budgeted against them in 2022 operating budget</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Care/Ministry:  5526, Powerful Tools Ministry.   Note as above 5535 name change and move to CE header</a:t>
                      </a:r>
                    </a:p>
                  </a:txBody>
                  <a:tcPr marL="9525" marR="9525" marT="9525" marB="0"/>
                </a:tc>
              </a:tr>
              <a:tr h="263611">
                <a:tc>
                  <a:txBody>
                    <a:bodyPr/>
                    <a:lstStyle/>
                    <a:p>
                      <a:pPr algn="ctr" fontAlgn="ctr"/>
                      <a:r>
                        <a:rPr lang="en-US" sz="800" b="0" i="0" u="none" strike="noStrike" dirty="0">
                          <a:solidFill>
                            <a:srgbClr val="000000"/>
                          </a:solidFill>
                          <a:effectLst/>
                          <a:latin typeface="Calibri" panose="020F0502020204030204" pitchFamily="34" charset="0"/>
                        </a:rPr>
                        <a:t>11</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Changed expense accounts to inactive as no dollars are budgeted against them in 2022 operating budget</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Communications:  5332 Newspaper advertising</a:t>
                      </a:r>
                    </a:p>
                  </a:txBody>
                  <a:tcPr marL="9525" marR="9525" marT="9525" marB="0"/>
                </a:tc>
              </a:tr>
              <a:tr h="296562">
                <a:tc>
                  <a:txBody>
                    <a:bodyPr/>
                    <a:lstStyle/>
                    <a:p>
                      <a:pPr algn="ctr" fontAlgn="ctr"/>
                      <a:r>
                        <a:rPr lang="en-US" sz="800" b="0" i="0" u="none" strike="noStrike">
                          <a:solidFill>
                            <a:srgbClr val="000000"/>
                          </a:solidFill>
                          <a:effectLst/>
                          <a:latin typeface="Calibri" panose="020F0502020204030204" pitchFamily="34" charset="0"/>
                        </a:rPr>
                        <a:t>12</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Changed expense accounts to inactive as no dollars are budgeted against them in 2022 operating budget</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Welcoming:  5328 engaging &amp; 5331 Hosting</a:t>
                      </a:r>
                    </a:p>
                  </a:txBody>
                  <a:tcPr marL="9525" marR="9525" marT="9525" marB="0"/>
                </a:tc>
              </a:tr>
              <a:tr h="280086">
                <a:tc>
                  <a:txBody>
                    <a:bodyPr/>
                    <a:lstStyle/>
                    <a:p>
                      <a:pPr algn="ctr" fontAlgn="ctr"/>
                      <a:r>
                        <a:rPr lang="en-US" sz="800" b="0" i="0" u="none" strike="noStrike" dirty="0">
                          <a:solidFill>
                            <a:srgbClr val="000000"/>
                          </a:solidFill>
                          <a:effectLst/>
                          <a:latin typeface="Calibri" panose="020F0502020204030204" pitchFamily="34" charset="0"/>
                        </a:rPr>
                        <a:t>13</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Changed expense accounts to inactive as no dollars are budgeted against them in 2022 operating budget</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Music:  5110, 5115, 5150, 5155</a:t>
                      </a:r>
                    </a:p>
                  </a:txBody>
                  <a:tcPr marL="9525" marR="9525" marT="9525" marB="0"/>
                </a:tc>
              </a:tr>
              <a:tr h="214184">
                <a:tc>
                  <a:txBody>
                    <a:bodyPr/>
                    <a:lstStyle/>
                    <a:p>
                      <a:pPr algn="ctr" fontAlgn="ctr"/>
                      <a:r>
                        <a:rPr lang="en-US" sz="800" b="0" i="0" u="none" strike="noStrike">
                          <a:solidFill>
                            <a:srgbClr val="000000"/>
                          </a:solidFill>
                          <a:effectLst/>
                          <a:latin typeface="Calibri" panose="020F0502020204030204" pitchFamily="34" charset="0"/>
                        </a:rPr>
                        <a:t>14</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Changed name of "Choir Support Scholarships - 4" to "Choir Scholars"</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Music:  5116    Budget amount increased in 2022 to reflect move from four to eight support scholarships</a:t>
                      </a:r>
                    </a:p>
                  </a:txBody>
                  <a:tcPr marL="9525" marR="9525" marT="9525" marB="0"/>
                </a:tc>
              </a:tr>
              <a:tr h="205946">
                <a:tc>
                  <a:txBody>
                    <a:bodyPr/>
                    <a:lstStyle/>
                    <a:p>
                      <a:pPr algn="ctr" fontAlgn="ctr"/>
                      <a:r>
                        <a:rPr lang="en-US" sz="800" b="0" i="0" u="none" strike="noStrike">
                          <a:solidFill>
                            <a:srgbClr val="000000"/>
                          </a:solidFill>
                          <a:effectLst/>
                          <a:latin typeface="Calibri" panose="020F0502020204030204" pitchFamily="34" charset="0"/>
                        </a:rPr>
                        <a:t>15</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Repurposed Fellowship account 5386, titled "Other", to active account Coffee pilot initiative</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Fellowship:  5386   One of two Session approved 2022 pilot initiatives</a:t>
                      </a:r>
                    </a:p>
                  </a:txBody>
                  <a:tcPr marL="9525" marR="9525" marT="9525" marB="0"/>
                </a:tc>
              </a:tr>
              <a:tr h="197708">
                <a:tc>
                  <a:txBody>
                    <a:bodyPr/>
                    <a:lstStyle/>
                    <a:p>
                      <a:pPr algn="ctr" fontAlgn="ctr"/>
                      <a:r>
                        <a:rPr lang="en-US" sz="800" b="0" i="0" u="none" strike="noStrike">
                          <a:solidFill>
                            <a:srgbClr val="000000"/>
                          </a:solidFill>
                          <a:effectLst/>
                          <a:latin typeface="Calibri" panose="020F0502020204030204" pitchFamily="34" charset="0"/>
                        </a:rPr>
                        <a:t>16</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Reduced lunar communion budget amount</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Account 5268 "off season" - anniversary</a:t>
                      </a:r>
                    </a:p>
                  </a:txBody>
                  <a:tcPr marL="9525" marR="9525" marT="9525" marB="0"/>
                </a:tc>
              </a:tr>
              <a:tr h="197708">
                <a:tc>
                  <a:txBody>
                    <a:bodyPr/>
                    <a:lstStyle/>
                    <a:p>
                      <a:pPr algn="ctr" fontAlgn="ctr"/>
                      <a:r>
                        <a:rPr lang="en-US" sz="800" b="0" i="0" u="none" strike="noStrike">
                          <a:solidFill>
                            <a:srgbClr val="000000"/>
                          </a:solidFill>
                          <a:effectLst/>
                          <a:latin typeface="Calibri" panose="020F0502020204030204" pitchFamily="34" charset="0"/>
                        </a:rPr>
                        <a:t>17</a:t>
                      </a:r>
                    </a:p>
                  </a:txBody>
                  <a:tcPr marL="9525" marR="9525" marT="9525" marB="0" anchor="ctr"/>
                </a:tc>
                <a:tc>
                  <a:txBody>
                    <a:bodyPr/>
                    <a:lstStyle/>
                    <a:p>
                      <a:pPr algn="l" fontAlgn="t"/>
                      <a:r>
                        <a:rPr lang="en-US" sz="800" b="0" i="0" u="none" strike="noStrike">
                          <a:solidFill>
                            <a:srgbClr val="000000"/>
                          </a:solidFill>
                          <a:effectLst/>
                          <a:latin typeface="Calibri" panose="020F0502020204030204" pitchFamily="34" charset="0"/>
                        </a:rPr>
                        <a:t>Established Print and Web account in Communication</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Account 5334</a:t>
                      </a:r>
                    </a:p>
                  </a:txBody>
                  <a:tcPr marL="9525" marR="9525" marT="9525" marB="0"/>
                </a:tc>
              </a:tr>
              <a:tr h="238898">
                <a:tc>
                  <a:txBody>
                    <a:bodyPr/>
                    <a:lstStyle/>
                    <a:p>
                      <a:pPr algn="ctr" fontAlgn="ctr"/>
                      <a:r>
                        <a:rPr lang="en-US" sz="800" b="0" i="0" u="none" strike="noStrike" dirty="0">
                          <a:solidFill>
                            <a:srgbClr val="000000"/>
                          </a:solidFill>
                          <a:effectLst/>
                          <a:latin typeface="Calibri" panose="020F0502020204030204" pitchFamily="34" charset="0"/>
                        </a:rPr>
                        <a:t>18</a:t>
                      </a:r>
                    </a:p>
                  </a:txBody>
                  <a:tcPr marL="9525" marR="9525" marT="9525" marB="0" anchor="ctr"/>
                </a:tc>
                <a:tc>
                  <a:txBody>
                    <a:bodyPr/>
                    <a:lstStyle/>
                    <a:p>
                      <a:pPr algn="l" fontAlgn="t"/>
                      <a:r>
                        <a:rPr lang="en-US" sz="800" b="0" i="0" u="none" strike="noStrike" dirty="0">
                          <a:solidFill>
                            <a:srgbClr val="000000"/>
                          </a:solidFill>
                          <a:effectLst/>
                          <a:latin typeface="Calibri" panose="020F0502020204030204" pitchFamily="34" charset="0"/>
                        </a:rPr>
                        <a:t>Established "Special Events" account in CE budget</a:t>
                      </a:r>
                    </a:p>
                  </a:txBody>
                  <a:tcPr marL="9525" marR="9525" marT="9525" marB="0"/>
                </a:tc>
                <a:tc>
                  <a:txBody>
                    <a:bodyPr/>
                    <a:lstStyle/>
                    <a:p>
                      <a:pPr algn="l" fontAlgn="t"/>
                      <a:r>
                        <a:rPr lang="en-US" sz="800" b="0" i="0" u="none" strike="noStrike" dirty="0">
                          <a:solidFill>
                            <a:srgbClr val="000000"/>
                          </a:solidFill>
                          <a:effectLst/>
                          <a:latin typeface="Calibri" panose="020F0502020204030204" pitchFamily="34" charset="0"/>
                        </a:rPr>
                        <a:t>Repurposed 5257 as "Special Events" in CE </a:t>
                      </a:r>
                    </a:p>
                  </a:txBody>
                  <a:tcPr marL="9525" marR="9525" marT="9525" marB="0"/>
                </a:tc>
              </a:tr>
            </a:tbl>
          </a:graphicData>
        </a:graphic>
      </p:graphicFrame>
    </p:spTree>
    <p:extLst>
      <p:ext uri="{BB962C8B-B14F-4D97-AF65-F5344CB8AC3E}">
        <p14:creationId xmlns:p14="http://schemas.microsoft.com/office/powerpoint/2010/main" val="17584055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624</Words>
  <Application>Microsoft Office PowerPoint</Application>
  <PresentationFormat>Widescreen</PresentationFormat>
  <Paragraphs>80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WPC Operating Budget Modifications</vt:lpstr>
      <vt:lpstr>Overview of modifications to 2022 Operating Budget</vt:lpstr>
      <vt:lpstr>Learnings</vt:lpstr>
      <vt:lpstr>Details!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WPC Operating Budget Modifications</dc:title>
  <dc:creator>Kevin Snowden</dc:creator>
  <cp:lastModifiedBy>Kevin Snowden</cp:lastModifiedBy>
  <cp:revision>15</cp:revision>
  <dcterms:created xsi:type="dcterms:W3CDTF">2022-02-16T15:34:32Z</dcterms:created>
  <dcterms:modified xsi:type="dcterms:W3CDTF">2022-02-21T15:52:21Z</dcterms:modified>
</cp:coreProperties>
</file>