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299" r:id="rId3"/>
    <p:sldId id="300" r:id="rId4"/>
    <p:sldId id="291" r:id="rId5"/>
    <p:sldId id="294" r:id="rId6"/>
    <p:sldId id="292" r:id="rId7"/>
    <p:sldId id="274" r:id="rId8"/>
    <p:sldId id="295" r:id="rId9"/>
    <p:sldId id="301" r:id="rId10"/>
    <p:sldId id="297" r:id="rId11"/>
    <p:sldId id="298" r:id="rId12"/>
    <p:sldId id="293" r:id="rId1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433" autoAdjust="0"/>
    <p:restoredTop sz="94660"/>
  </p:normalViewPr>
  <p:slideViewPr>
    <p:cSldViewPr>
      <p:cViewPr varScale="1">
        <p:scale>
          <a:sx n="128" d="100"/>
          <a:sy n="128" d="100"/>
        </p:scale>
        <p:origin x="152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200"/>
            </a:lvl1pPr>
          </a:lstStyle>
          <a:p>
            <a:fld id="{A7DE27C1-DC2C-42EE-8CAB-2F540684B65F}" type="datetimeFigureOut">
              <a:rPr lang="en-US" smtClean="0"/>
              <a:pPr/>
              <a:t>2/1/21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6" rIns="93172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2" tIns="46586" rIns="93172" bIns="4658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200"/>
            </a:lvl1pPr>
          </a:lstStyle>
          <a:p>
            <a:fld id="{CCE10A85-B9BF-4A66-BC0E-0C32389C67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221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10A85-B9BF-4A66-BC0E-0C32389C67F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150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10A85-B9BF-4A66-BC0E-0C32389C67F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2994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10A85-B9BF-4A66-BC0E-0C32389C67F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672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F6C71-E2CC-415D-BAC8-1CB634A1B3FC}" type="datetime1">
              <a:rPr lang="en-US" smtClean="0"/>
              <a:pPr>
                <a:defRPr/>
              </a:pPr>
              <a:t>2/1/21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4F6B9-5024-405D-894B-2008542399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83391-A5A2-4ABC-B421-6ACCBDC7A82C}" type="datetime1">
              <a:rPr lang="en-US" smtClean="0"/>
              <a:pPr>
                <a:defRPr/>
              </a:pPr>
              <a:t>2/1/21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46267-1963-4268-B580-D93B9F78FF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BFE9FB-46E6-41A8-8837-1CA38C441E6B}" type="datetime1">
              <a:rPr lang="en-US" smtClean="0"/>
              <a:pPr>
                <a:defRPr/>
              </a:pPr>
              <a:t>2/1/21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7B4FC-13A2-4461-934E-C3391BCFD7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95BAE-833B-4D39-B475-38647634C216}" type="datetime1">
              <a:rPr lang="en-US" smtClean="0"/>
              <a:pPr>
                <a:defRPr/>
              </a:pPr>
              <a:t>2/1/21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4B6CF-E992-4B7B-894F-5853B2F0AD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72882-E7B3-493F-92F6-9E6C00B545F2}" type="datetime1">
              <a:rPr lang="en-US" smtClean="0"/>
              <a:pPr>
                <a:defRPr/>
              </a:pPr>
              <a:t>2/1/21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E4DBE-9A43-43EA-BF6F-62F943747C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9FE24F-7834-47F5-A94B-9E1641832306}" type="datetime1">
              <a:rPr lang="en-US" smtClean="0"/>
              <a:pPr>
                <a:defRPr/>
              </a:pPr>
              <a:t>2/1/21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0A055-280C-4827-9104-46FA312A66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97394-5C27-4134-8764-077035C4DF91}" type="datetime1">
              <a:rPr lang="en-US" smtClean="0"/>
              <a:pPr>
                <a:defRPr/>
              </a:pPr>
              <a:t>2/1/21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539FF-F841-4B32-A15A-0C74ED8CB1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16A20-90F7-4D52-BD37-2CBDC4B75DA1}" type="datetime1">
              <a:rPr lang="en-US" smtClean="0"/>
              <a:pPr>
                <a:defRPr/>
              </a:pPr>
              <a:t>2/1/21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8AC37-2E57-4E0F-B602-390D1EDA66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E9B1D-0279-4E0A-9532-657F0310E62A}" type="datetime1">
              <a:rPr lang="en-US" smtClean="0"/>
              <a:pPr>
                <a:defRPr/>
              </a:pPr>
              <a:t>2/1/21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0C6DB-4DC8-49F4-892B-252FCE2E54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0B23B-47AC-499E-AF13-BD57A10B255D}" type="datetime1">
              <a:rPr lang="en-US" smtClean="0"/>
              <a:pPr>
                <a:defRPr/>
              </a:pPr>
              <a:t>2/1/21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25169-BA05-4AA1-8407-3EA0CBCCAE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F3A88-340B-46A7-B577-D2C801D1728D}" type="datetime1">
              <a:rPr lang="en-US" smtClean="0"/>
              <a:pPr>
                <a:defRPr/>
              </a:pPr>
              <a:t>2/1/21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39603-C0EC-4F00-9F8E-87B741C7EF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EC1881E-B1B8-4976-8080-DC6447A98990}" type="datetime1">
              <a:rPr lang="en-US" smtClean="0"/>
              <a:pPr>
                <a:defRPr/>
              </a:pPr>
              <a:t>2/1/21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2327CCD-8BDF-476D-AA07-FCCE68F657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06425"/>
            <a:ext cx="9144000" cy="3354765"/>
          </a:xfrm>
        </p:spPr>
        <p:txBody>
          <a:bodyPr rtlCol="0" anchor="t" anchorCtr="0">
            <a:sp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WEBSTER PRESBYTERIAN CHURCH </a:t>
            </a:r>
            <a:br>
              <a:rPr lang="en-US" b="1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en-US" sz="280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Annual</a:t>
            </a:r>
            <a:br>
              <a:rPr lang="en-US" b="1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Congregational Meeting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977825"/>
            <a:ext cx="9144000" cy="707886"/>
          </a:xfrm>
        </p:spPr>
        <p:txBody>
          <a:bodyPr rtlCol="0">
            <a:sp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February 7, 2021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6042" y="0"/>
            <a:ext cx="8839200" cy="769441"/>
          </a:xfrm>
        </p:spPr>
        <p:txBody>
          <a:bodyPr wrap="square">
            <a:spAutoFit/>
          </a:bodyPr>
          <a:lstStyle/>
          <a:p>
            <a:r>
              <a:rPr lang="en-US" b="1" dirty="0"/>
              <a:t>2020 TERMS OF CALL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2133600"/>
            <a:ext cx="88392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2018 =$138,859.78</a:t>
            </a:r>
          </a:p>
          <a:p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Components of Terms of Call:</a:t>
            </a:r>
          </a:p>
          <a:p>
            <a:endParaRPr lang="en-US" sz="1000" b="1" u="sng" dirty="0">
              <a:latin typeface="+mn-lt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Effective Salary - $89,301.00 </a:t>
            </a:r>
            <a:r>
              <a:rPr lang="en-US" sz="2400" dirty="0">
                <a:latin typeface="+mn-lt"/>
                <a:ea typeface="Verdana" pitchFamily="34" charset="0"/>
                <a:cs typeface="Verdana" pitchFamily="34" charset="0"/>
              </a:rPr>
              <a:t>(includes salary, housing)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Benefits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BOP Dues - $33,041.37 </a:t>
            </a:r>
            <a:r>
              <a:rPr lang="en-US" sz="2400" dirty="0">
                <a:latin typeface="+mn-lt"/>
                <a:ea typeface="Verdana" pitchFamily="34" charset="0"/>
                <a:cs typeface="Verdana" pitchFamily="34" charset="0"/>
              </a:rPr>
              <a:t>(paid to PCUSA Board of Pensions for medical insurance and retirement)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Study Leave Allowance - $1,800.00</a:t>
            </a:r>
            <a:endParaRPr lang="en-US" sz="2400" dirty="0">
              <a:latin typeface="+mn-lt"/>
              <a:ea typeface="Verdana" pitchFamily="34" charset="0"/>
              <a:cs typeface="Verdana" pitchFamily="34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Reimbursement of SECA tax - $6,831.53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Optional benefits - $2,227.44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Reimbursed Expenses - $8,200.00 </a:t>
            </a:r>
            <a:r>
              <a:rPr lang="en-US" sz="2400" dirty="0">
                <a:latin typeface="+mn-lt"/>
                <a:ea typeface="Verdana" pitchFamily="34" charset="0"/>
                <a:cs typeface="Verdana" pitchFamily="34" charset="0"/>
              </a:rPr>
              <a:t>(travel, professional expenses, discretionary, cell phone)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1000" dirty="0">
              <a:latin typeface="+mn-lt"/>
              <a:ea typeface="Verdana" pitchFamily="34" charset="0"/>
              <a:cs typeface="Verdana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>
                <a:latin typeface="+mn-lt"/>
                <a:ea typeface="Verdana" pitchFamily="34" charset="0"/>
                <a:cs typeface="Verdana" pitchFamily="34" charset="0"/>
              </a:rPr>
              <a:t>5 weeks of paid vacation and 2 weeks of professional development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5898596"/>
              </p:ext>
            </p:extLst>
          </p:nvPr>
        </p:nvGraphicFramePr>
        <p:xfrm>
          <a:off x="304800" y="914400"/>
          <a:ext cx="830580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2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52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3240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baseline="0" dirty="0">
                          <a:latin typeface="Calibri" pitchFamily="34" charset="0"/>
                        </a:rPr>
                        <a:t>Pastor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baseline="0" dirty="0">
                          <a:latin typeface="Calibri" pitchFamily="34" charset="0"/>
                        </a:rPr>
                        <a:t>Proposed 2019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3240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baseline="0" dirty="0">
                          <a:latin typeface="Calibri" pitchFamily="34" charset="0"/>
                        </a:rPr>
                        <a:t>Keith </a:t>
                      </a:r>
                      <a:r>
                        <a:rPr lang="en-US" sz="3200" b="1" i="0" baseline="0" dirty="0" err="1">
                          <a:latin typeface="Calibri" pitchFamily="34" charset="0"/>
                        </a:rPr>
                        <a:t>Uffman</a:t>
                      </a:r>
                      <a:endParaRPr lang="en-US" sz="3200" b="1" i="0" baseline="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baseline="0" dirty="0">
                          <a:latin typeface="Calibri" pitchFamily="34" charset="0"/>
                        </a:rPr>
                        <a:t>$141,401.34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9F04B6CF-E992-4B7B-894F-5853B2F0AD2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5817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839200" cy="769441"/>
          </a:xfrm>
        </p:spPr>
        <p:txBody>
          <a:bodyPr wrap="square">
            <a:spAutoFit/>
          </a:bodyPr>
          <a:lstStyle/>
          <a:p>
            <a:r>
              <a:rPr lang="en-US" b="1" dirty="0"/>
              <a:t>2020 TERMS OF CALL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-13855" y="2025908"/>
            <a:ext cx="91440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2018 =$89,523.75</a:t>
            </a:r>
          </a:p>
          <a:p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Components of 2019 Terms of Call:</a:t>
            </a:r>
          </a:p>
          <a:p>
            <a:endParaRPr lang="en-US" sz="1000" b="1" u="sng" dirty="0">
              <a:latin typeface="+mn-lt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Effective Salary - $44,460.41 </a:t>
            </a:r>
            <a:r>
              <a:rPr lang="en-US" sz="2400" dirty="0">
                <a:latin typeface="+mn-lt"/>
                <a:ea typeface="Verdana" pitchFamily="34" charset="0"/>
                <a:cs typeface="Verdana" pitchFamily="34" charset="0"/>
              </a:rPr>
              <a:t>(includes salary, housing, medical FSA)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Benefits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BOP Dues - $16,234.49 </a:t>
            </a:r>
            <a:r>
              <a:rPr lang="en-US" sz="2400" dirty="0">
                <a:latin typeface="+mn-lt"/>
                <a:ea typeface="Verdana" pitchFamily="34" charset="0"/>
                <a:cs typeface="Verdana" pitchFamily="34" charset="0"/>
              </a:rPr>
              <a:t>(paid to PCUSA Board of Pensions for medical insurance and retirement)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Study Leave Allowance - $1700.00</a:t>
            </a:r>
            <a:endParaRPr lang="en-US" sz="2400" dirty="0">
              <a:latin typeface="+mn-lt"/>
              <a:ea typeface="Verdana" pitchFamily="34" charset="0"/>
              <a:cs typeface="Verdana" pitchFamily="34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Optional Vision &amp; Dental - $157.68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b="1" dirty="0" err="1">
                <a:latin typeface="+mn-lt"/>
                <a:ea typeface="Verdana" pitchFamily="34" charset="0"/>
                <a:cs typeface="Verdana" pitchFamily="34" charset="0"/>
              </a:rPr>
              <a:t>Soc</a:t>
            </a:r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 Sec Supplement – $3203.59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Reimbursed Expenses - $9,200.00 </a:t>
            </a:r>
            <a:r>
              <a:rPr lang="en-US" sz="2400" dirty="0">
                <a:latin typeface="+mn-lt"/>
                <a:ea typeface="Verdana" pitchFamily="34" charset="0"/>
                <a:cs typeface="Verdana" pitchFamily="34" charset="0"/>
              </a:rPr>
              <a:t>(travel, discretionary, cell phone, retirement matching)</a:t>
            </a:r>
            <a:endParaRPr lang="en-US" sz="1000" b="1" dirty="0">
              <a:latin typeface="+mn-lt"/>
              <a:ea typeface="Verdana" pitchFamily="34" charset="0"/>
              <a:cs typeface="Verdana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>
                <a:latin typeface="+mn-lt"/>
                <a:ea typeface="Verdana" pitchFamily="34" charset="0"/>
                <a:cs typeface="Verdana" pitchFamily="34" charset="0"/>
              </a:rPr>
              <a:t>Four weeks of paid vacation and two weeks of professional development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2974693"/>
              </p:ext>
            </p:extLst>
          </p:nvPr>
        </p:nvGraphicFramePr>
        <p:xfrm>
          <a:off x="266700" y="769441"/>
          <a:ext cx="830580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2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52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3240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baseline="0" dirty="0">
                          <a:latin typeface="Calibri" pitchFamily="34" charset="0"/>
                        </a:rPr>
                        <a:t>Pastor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baseline="0" dirty="0">
                          <a:latin typeface="Calibri" pitchFamily="34" charset="0"/>
                        </a:rPr>
                        <a:t>Proposed 2019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3240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baseline="0" dirty="0">
                          <a:latin typeface="Calibri" pitchFamily="34" charset="0"/>
                        </a:rPr>
                        <a:t>Helen </a:t>
                      </a:r>
                      <a:r>
                        <a:rPr lang="en-US" sz="3200" b="1" i="0" baseline="0" dirty="0" err="1">
                          <a:latin typeface="Calibri" pitchFamily="34" charset="0"/>
                        </a:rPr>
                        <a:t>DeLeon</a:t>
                      </a:r>
                      <a:endParaRPr lang="en-US" sz="3200" b="1" i="0" baseline="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baseline="0" dirty="0">
                          <a:latin typeface="Calibri" pitchFamily="34" charset="0"/>
                        </a:rPr>
                        <a:t>$74,956.17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9F04B6CF-E992-4B7B-894F-5853B2F0AD2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4690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b="1" dirty="0"/>
              <a:t>MOTION TO APPROVE TOC</a:t>
            </a:r>
          </a:p>
          <a:p>
            <a:pPr marL="0" indent="0">
              <a:buNone/>
            </a:pPr>
            <a:endParaRPr lang="en-US" sz="4400" b="1" dirty="0"/>
          </a:p>
          <a:p>
            <a:r>
              <a:rPr lang="en-US" sz="4400" b="1" dirty="0"/>
              <a:t>VOTE</a:t>
            </a:r>
          </a:p>
          <a:p>
            <a:endParaRPr lang="en-US" sz="4400" b="1" dirty="0"/>
          </a:p>
          <a:p>
            <a:r>
              <a:rPr lang="en-US" sz="4400" b="1" dirty="0"/>
              <a:t>MOTION TO AJOURN</a:t>
            </a:r>
          </a:p>
          <a:p>
            <a:endParaRPr lang="en-US" sz="4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04B6CF-E992-4B7B-894F-5853B2F0AD2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022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Call to Order and Opening Prayer</a:t>
            </a:r>
          </a:p>
          <a:p>
            <a:pPr lvl="0"/>
            <a:r>
              <a:rPr lang="en-US" dirty="0"/>
              <a:t>Establishment of Quorum</a:t>
            </a:r>
          </a:p>
          <a:p>
            <a:pPr lvl="0"/>
            <a:r>
              <a:rPr lang="en-US" dirty="0"/>
              <a:t>Clerk’s Ministry Committee Reports and Membership Report</a:t>
            </a:r>
          </a:p>
          <a:p>
            <a:pPr lvl="0"/>
            <a:r>
              <a:rPr lang="en-US" dirty="0"/>
              <a:t>Presentation of the Budget</a:t>
            </a:r>
          </a:p>
          <a:p>
            <a:pPr lvl="0"/>
            <a:r>
              <a:rPr lang="en-US" dirty="0"/>
              <a:t>Approval of Terms of Call by Congregational Vote</a:t>
            </a:r>
          </a:p>
          <a:p>
            <a:pPr lvl="0"/>
            <a:r>
              <a:rPr lang="en-US" dirty="0"/>
              <a:t>Motion to Adjourn</a:t>
            </a:r>
            <a:endParaRPr lang="en-US" sz="28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04B6CF-E992-4B7B-894F-5853B2F0AD2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091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Committee &amp; Clerk’s Report for 2020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7248"/>
            <a:ext cx="8229600" cy="4830763"/>
          </a:xfrm>
        </p:spPr>
        <p:txBody>
          <a:bodyPr/>
          <a:lstStyle/>
          <a:p>
            <a:r>
              <a:rPr lang="en-US" dirty="0"/>
              <a:t>Ministry Committee Reports</a:t>
            </a:r>
          </a:p>
          <a:p>
            <a:pPr lvl="1"/>
            <a:r>
              <a:rPr lang="en-US" sz="2400" dirty="0"/>
              <a:t>Available online on Family of Faith</a:t>
            </a:r>
          </a:p>
          <a:p>
            <a:r>
              <a:rPr lang="en-US" dirty="0"/>
              <a:t>Membership Report</a:t>
            </a:r>
          </a:p>
          <a:p>
            <a:r>
              <a:rPr lang="en-US" sz="2800" dirty="0"/>
              <a:t>Membership as of January 1, 2020  </a:t>
            </a:r>
          </a:p>
          <a:p>
            <a:pPr marL="0" indent="0">
              <a:buNone/>
            </a:pPr>
            <a:r>
              <a:rPr lang="en-US" sz="2800" dirty="0"/>
              <a:t>        449 total;  245 Families</a:t>
            </a:r>
          </a:p>
          <a:p>
            <a:r>
              <a:rPr lang="en-US" sz="2800" dirty="0"/>
              <a:t>Membership as of December 31, 2020  </a:t>
            </a:r>
          </a:p>
          <a:p>
            <a:pPr marL="0" indent="0">
              <a:buNone/>
            </a:pPr>
            <a:r>
              <a:rPr lang="en-US" sz="2800" dirty="0"/>
              <a:t>        447 total;  246 Families: </a:t>
            </a:r>
          </a:p>
          <a:p>
            <a:pPr marL="0" indent="0">
              <a:buNone/>
            </a:pPr>
            <a:r>
              <a:rPr lang="en-US" sz="2800" dirty="0"/>
              <a:t>      397 Active Members; 50 Baptized but not confirmed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04B6CF-E992-4B7B-894F-5853B2F0AD2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497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400"/>
            <a:ext cx="8229600" cy="1143000"/>
          </a:xfrm>
        </p:spPr>
        <p:txBody>
          <a:bodyPr/>
          <a:lstStyle/>
          <a:p>
            <a:r>
              <a:rPr lang="en-US" sz="4000" b="1" u="sng" dirty="0"/>
              <a:t>2020 End of Year Financial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491" y="1279525"/>
            <a:ext cx="8229600" cy="5441950"/>
          </a:xfrm>
        </p:spPr>
        <p:txBody>
          <a:bodyPr>
            <a:normAutofit/>
          </a:bodyPr>
          <a:lstStyle/>
          <a:p>
            <a:r>
              <a:rPr lang="en-US" sz="3600" b="1" dirty="0"/>
              <a:t>Income =  $617,155.11</a:t>
            </a:r>
          </a:p>
          <a:p>
            <a:r>
              <a:rPr lang="en-US" sz="3600" b="1" dirty="0"/>
              <a:t>Outlays =  $567,520.44 </a:t>
            </a:r>
          </a:p>
          <a:p>
            <a:r>
              <a:rPr lang="en-US" sz="3600" b="1" dirty="0"/>
              <a:t>Net  = $49,634.67 </a:t>
            </a:r>
          </a:p>
          <a:p>
            <a:r>
              <a:rPr lang="en-US" sz="3600" b="1" dirty="0"/>
              <a:t>Budget was  $630,000.00 </a:t>
            </a:r>
          </a:p>
          <a:p>
            <a:pPr lvl="1"/>
            <a:r>
              <a:rPr lang="en-US" sz="3600" b="1" dirty="0"/>
              <a:t>Spending was under budget by  $62,479.56</a:t>
            </a:r>
          </a:p>
          <a:p>
            <a:pPr lvl="1"/>
            <a:r>
              <a:rPr lang="en-US" sz="3600" b="1" dirty="0"/>
              <a:t>Giving was under by  $12,844.89 </a:t>
            </a:r>
          </a:p>
          <a:p>
            <a:pPr lvl="1"/>
            <a:endParaRPr lang="en-US" b="1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561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Other 2020 Giving </a:t>
            </a:r>
            <a:r>
              <a:rPr lang="en-US" b="1" u="sng" dirty="0"/>
              <a:t>Outside</a:t>
            </a:r>
            <a:r>
              <a:rPr lang="en-US" b="1" dirty="0"/>
              <a:t> the Budget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Mission = $63,609.49</a:t>
            </a:r>
          </a:p>
          <a:p>
            <a:pPr lvl="1"/>
            <a:r>
              <a:rPr lang="en-US" b="1" dirty="0"/>
              <a:t>Gifts of Joy, Pentecost, </a:t>
            </a:r>
            <a:r>
              <a:rPr lang="en-US" b="1" dirty="0" err="1"/>
              <a:t>McWhirter</a:t>
            </a:r>
            <a:r>
              <a:rPr lang="en-US" b="1" dirty="0"/>
              <a:t>, Family Promise, Harvey Relief, Community Assistance, Harvey meals</a:t>
            </a:r>
          </a:p>
          <a:p>
            <a:r>
              <a:rPr lang="en-US" b="1" dirty="0"/>
              <a:t>Capital Campaign = $43,386.27 </a:t>
            </a:r>
          </a:p>
          <a:p>
            <a:pPr marL="0" indent="0">
              <a:buNone/>
            </a:pPr>
            <a:r>
              <a:rPr lang="en-US" sz="3900" b="1" u="sng" dirty="0"/>
              <a:t>Total= $106,795.76</a:t>
            </a:r>
          </a:p>
          <a:p>
            <a:endParaRPr lang="en-US" sz="3900" b="1" dirty="0"/>
          </a:p>
          <a:p>
            <a:pPr marL="457200" lvl="1" indent="0">
              <a:buNone/>
            </a:pPr>
            <a:r>
              <a:rPr lang="en-US" sz="4000" b="1" dirty="0"/>
              <a:t>Total Giving Operating + Outside = </a:t>
            </a:r>
          </a:p>
          <a:p>
            <a:pPr marL="457200" lvl="1" indent="0">
              <a:buNone/>
            </a:pPr>
            <a:r>
              <a:rPr lang="en-US" sz="4000" b="1" u="sng" dirty="0"/>
              <a:t>$724,150.87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254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400"/>
            <a:ext cx="8229600" cy="1143000"/>
          </a:xfrm>
        </p:spPr>
        <p:txBody>
          <a:bodyPr/>
          <a:lstStyle/>
          <a:p>
            <a:r>
              <a:rPr lang="en-US" b="1" dirty="0"/>
              <a:t>2019 End of Year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133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 u="sng" dirty="0"/>
              <a:t>Assets</a:t>
            </a:r>
          </a:p>
          <a:p>
            <a:r>
              <a:rPr lang="en-US" sz="3600" b="1" dirty="0"/>
              <a:t>Capital Campaign Balance = $68,637.27 </a:t>
            </a:r>
          </a:p>
          <a:p>
            <a:r>
              <a:rPr lang="en-US" sz="3600" b="1" dirty="0"/>
              <a:t>Endowment Balance = $</a:t>
            </a:r>
            <a:r>
              <a:rPr lang="en-US" sz="3600" b="1" dirty="0">
                <a:solidFill>
                  <a:srgbClr val="FF0000"/>
                </a:solidFill>
              </a:rPr>
              <a:t>135,710.15 </a:t>
            </a:r>
          </a:p>
          <a:p>
            <a:pPr marL="0" indent="0">
              <a:buNone/>
            </a:pPr>
            <a:endParaRPr lang="en-US" sz="3600" b="1" u="sng" dirty="0"/>
          </a:p>
          <a:p>
            <a:pPr marL="0" indent="0">
              <a:buNone/>
            </a:pPr>
            <a:r>
              <a:rPr lang="en-US" sz="3600" b="1" u="sng" dirty="0"/>
              <a:t>Debts</a:t>
            </a:r>
          </a:p>
          <a:p>
            <a:r>
              <a:rPr lang="en-US" sz="3600" b="1" dirty="0"/>
              <a:t>$0.00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208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0"/>
            <a:ext cx="8839200" cy="5583067"/>
          </a:xfrm>
        </p:spPr>
        <p:txBody>
          <a:bodyPr wrap="square">
            <a:spAutoFit/>
          </a:bodyPr>
          <a:lstStyle/>
          <a:p>
            <a:pPr marL="274320" indent="0" algn="ctr">
              <a:spcBef>
                <a:spcPts val="0"/>
              </a:spcBef>
              <a:buNone/>
            </a:pPr>
            <a:r>
              <a:rPr lang="en-US" sz="4800" b="1" u="sng" dirty="0">
                <a:latin typeface="+mj-lt"/>
                <a:ea typeface="Verdana" pitchFamily="34" charset="0"/>
                <a:cs typeface="Verdana" pitchFamily="34" charset="0"/>
              </a:rPr>
              <a:t>2021 BUDGET</a:t>
            </a:r>
          </a:p>
          <a:p>
            <a:pPr marL="0" indent="0">
              <a:buNone/>
            </a:pPr>
            <a:r>
              <a:rPr lang="en-US" sz="5400" b="1" dirty="0"/>
              <a:t>Session approved a 2021 annual budget of </a:t>
            </a:r>
            <a:r>
              <a:rPr lang="en-US" sz="5400" b="1" dirty="0">
                <a:latin typeface="Calibri" panose="020F0502020204030204" pitchFamily="34" charset="0"/>
              </a:rPr>
              <a:t>$615,000.00 on January 26, 2021</a:t>
            </a:r>
          </a:p>
          <a:p>
            <a:pPr lvl="1"/>
            <a:r>
              <a:rPr lang="en-US" sz="4000" b="1" dirty="0">
                <a:latin typeface="Calibri" panose="020F0502020204030204" pitchFamily="34" charset="0"/>
              </a:rPr>
              <a:t>This is a balanced budget</a:t>
            </a:r>
          </a:p>
          <a:p>
            <a:pPr lvl="1"/>
            <a:r>
              <a:rPr lang="en-US" sz="4000" b="1" dirty="0">
                <a:latin typeface="Calibri" panose="020F0502020204030204" pitchFamily="34" charset="0"/>
              </a:rPr>
              <a:t>Revenues from Pledged total, estimated non-pledged giving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9F04B6CF-E992-4B7B-894F-5853B2F0AD2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19460"/>
            <a:ext cx="8229600" cy="487362"/>
          </a:xfrm>
        </p:spPr>
        <p:txBody>
          <a:bodyPr>
            <a:noAutofit/>
          </a:bodyPr>
          <a:lstStyle/>
          <a:p>
            <a:r>
              <a:rPr lang="en-US" sz="4000" b="1" dirty="0"/>
              <a:t>2020 &amp; 2021 Budget</a:t>
            </a:r>
          </a:p>
        </p:txBody>
      </p:sp>
      <p:sp>
        <p:nvSpPr>
          <p:cNvPr id="5" name="Text Placeholder 4"/>
          <p:cNvSpPr>
            <a:spLocks noGrp="1" noChangeAspect="1"/>
          </p:cNvSpPr>
          <p:nvPr>
            <p:ph type="body" idx="1"/>
          </p:nvPr>
        </p:nvSpPr>
        <p:spPr>
          <a:xfrm>
            <a:off x="304800" y="659296"/>
            <a:ext cx="4279392" cy="534725"/>
          </a:xfrm>
          <a:ln w="38100">
            <a:solidFill>
              <a:schemeClr val="tx2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en-US" u="sng" dirty="0"/>
              <a:t>2020 Budget  $630,000 </a:t>
            </a:r>
          </a:p>
        </p:txBody>
      </p:sp>
      <p:sp>
        <p:nvSpPr>
          <p:cNvPr id="6" name="Content Placeholder 5"/>
          <p:cNvSpPr>
            <a:spLocks noGrp="1" noChangeAspect="1"/>
          </p:cNvSpPr>
          <p:nvPr>
            <p:ph sz="half" idx="2"/>
          </p:nvPr>
        </p:nvSpPr>
        <p:spPr>
          <a:xfrm>
            <a:off x="304802" y="1192697"/>
            <a:ext cx="4280483" cy="5257799"/>
          </a:xfrm>
          <a:ln w="38100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200" b="1" dirty="0"/>
              <a:t>Total Revenues             $617,155.11</a:t>
            </a:r>
          </a:p>
          <a:p>
            <a:pPr marL="0" indent="0" algn="just">
              <a:buNone/>
            </a:pPr>
            <a:r>
              <a:rPr lang="en-US" sz="2200" b="1" dirty="0"/>
              <a:t>Total Expenses	            $567,520.44 </a:t>
            </a:r>
          </a:p>
          <a:p>
            <a:pPr marL="0" lvl="0" indent="0" algn="just">
              <a:buNone/>
            </a:pPr>
            <a:r>
              <a:rPr lang="en-US" sz="2000" dirty="0">
                <a:solidFill>
                  <a:prstClr val="black"/>
                </a:solidFill>
              </a:rPr>
              <a:t>Office                                     $27,850.00</a:t>
            </a:r>
          </a:p>
          <a:p>
            <a:pPr marL="0" lvl="0" indent="0" algn="just">
              <a:buNone/>
            </a:pPr>
            <a:r>
              <a:rPr lang="en-US" sz="2000" dirty="0">
                <a:solidFill>
                  <a:prstClr val="black"/>
                </a:solidFill>
              </a:rPr>
              <a:t>Personnel                           </a:t>
            </a:r>
            <a:r>
              <a:rPr lang="en-US" sz="2000" dirty="0"/>
              <a:t>$369,378.69</a:t>
            </a:r>
          </a:p>
          <a:p>
            <a:pPr marL="0" lvl="0" indent="0" algn="just">
              <a:buNone/>
            </a:pPr>
            <a:r>
              <a:rPr lang="en-US" sz="2000" dirty="0">
                <a:solidFill>
                  <a:prstClr val="black"/>
                </a:solidFill>
              </a:rPr>
              <a:t>Campus </a:t>
            </a:r>
            <a:r>
              <a:rPr lang="en-US" sz="2000" dirty="0" err="1">
                <a:solidFill>
                  <a:prstClr val="black"/>
                </a:solidFill>
              </a:rPr>
              <a:t>Mgmt</a:t>
            </a:r>
            <a:r>
              <a:rPr lang="en-US" sz="2000" dirty="0">
                <a:solidFill>
                  <a:prstClr val="black"/>
                </a:solidFill>
              </a:rPr>
              <a:t>                     $89,150.00</a:t>
            </a:r>
          </a:p>
          <a:p>
            <a:pPr marL="0" lvl="0" indent="0" algn="just">
              <a:buNone/>
            </a:pPr>
            <a:r>
              <a:rPr lang="en-US" sz="2000" dirty="0">
                <a:solidFill>
                  <a:prstClr val="black"/>
                </a:solidFill>
              </a:rPr>
              <a:t>Care                                         $6,300.00</a:t>
            </a:r>
          </a:p>
          <a:p>
            <a:pPr marL="0" lvl="0" indent="0" algn="just">
              <a:buNone/>
            </a:pPr>
            <a:r>
              <a:rPr lang="en-US" sz="2000" dirty="0">
                <a:solidFill>
                  <a:prstClr val="black"/>
                </a:solidFill>
              </a:rPr>
              <a:t>Communications	                   $1,700.00</a:t>
            </a:r>
          </a:p>
          <a:p>
            <a:pPr marL="0" lvl="0" indent="0" algn="just">
              <a:buNone/>
            </a:pPr>
            <a:r>
              <a:rPr lang="en-US" sz="2000" dirty="0">
                <a:solidFill>
                  <a:prstClr val="black"/>
                </a:solidFill>
              </a:rPr>
              <a:t>Fellowship                              $2,000.00</a:t>
            </a:r>
          </a:p>
          <a:p>
            <a:pPr marL="0" lvl="0" indent="0" algn="just">
              <a:buNone/>
            </a:pPr>
            <a:r>
              <a:rPr lang="en-US" sz="2000" dirty="0">
                <a:solidFill>
                  <a:prstClr val="black"/>
                </a:solidFill>
              </a:rPr>
              <a:t>Mission                                 $29,000.00</a:t>
            </a:r>
          </a:p>
          <a:p>
            <a:pPr marL="0" lvl="0" indent="0">
              <a:buNone/>
            </a:pPr>
            <a:r>
              <a:rPr lang="en-US" sz="2000" dirty="0">
                <a:solidFill>
                  <a:prstClr val="black"/>
                </a:solidFill>
              </a:rPr>
              <a:t>Nurture                                 $11,150.00</a:t>
            </a:r>
          </a:p>
          <a:p>
            <a:pPr marL="0" lvl="0" indent="0" algn="just">
              <a:buNone/>
            </a:pPr>
            <a:r>
              <a:rPr lang="en-US" sz="2000" dirty="0">
                <a:solidFill>
                  <a:prstClr val="black"/>
                </a:solidFill>
              </a:rPr>
              <a:t>Finance &amp; Stewardship      $51,071.30</a:t>
            </a:r>
          </a:p>
          <a:p>
            <a:pPr marL="0" lvl="0" indent="0" algn="just">
              <a:buNone/>
            </a:pPr>
            <a:r>
              <a:rPr lang="en-US" sz="2000" dirty="0">
                <a:solidFill>
                  <a:prstClr val="black"/>
                </a:solidFill>
              </a:rPr>
              <a:t>Welcoming                                 $500.00</a:t>
            </a:r>
          </a:p>
          <a:p>
            <a:pPr marL="0" lvl="0" indent="0" algn="just">
              <a:buNone/>
            </a:pPr>
            <a:r>
              <a:rPr lang="en-US" sz="2000" dirty="0">
                <a:solidFill>
                  <a:prstClr val="black"/>
                </a:solidFill>
              </a:rPr>
              <a:t>Worship &amp; Music                 $31,900.00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48200" y="659296"/>
            <a:ext cx="4279392" cy="533400"/>
          </a:xfrm>
          <a:ln w="38100">
            <a:solidFill>
              <a:srgbClr val="00B050"/>
            </a:solidFill>
          </a:ln>
        </p:spPr>
        <p:txBody>
          <a:bodyPr>
            <a:normAutofit/>
          </a:bodyPr>
          <a:lstStyle/>
          <a:p>
            <a:r>
              <a:rPr lang="en-US" u="sng" dirty="0"/>
              <a:t>2021 Budget  $615,000 </a:t>
            </a:r>
          </a:p>
        </p:txBody>
      </p:sp>
      <p:sp>
        <p:nvSpPr>
          <p:cNvPr id="8" name="Content Placeholder 7"/>
          <p:cNvSpPr>
            <a:spLocks noGrp="1" noChangeAspect="1"/>
          </p:cNvSpPr>
          <p:nvPr>
            <p:ph sz="quarter" idx="4"/>
          </p:nvPr>
        </p:nvSpPr>
        <p:spPr>
          <a:xfrm>
            <a:off x="4648200" y="1192694"/>
            <a:ext cx="4279392" cy="5257802"/>
          </a:xfrm>
          <a:ln w="38100">
            <a:solidFill>
              <a:srgbClr val="00B050"/>
            </a:solidFill>
          </a:ln>
        </p:spPr>
        <p:txBody>
          <a:bodyPr>
            <a:normAutofit lnSpcReduction="10000"/>
          </a:bodyPr>
          <a:lstStyle/>
          <a:p>
            <a:pPr marL="0" lvl="0" indent="0" algn="just">
              <a:buNone/>
            </a:pPr>
            <a:r>
              <a:rPr lang="en-US" sz="2200" b="1" dirty="0">
                <a:solidFill>
                  <a:prstClr val="black"/>
                </a:solidFill>
              </a:rPr>
              <a:t>Pledged/Non-Pledged $615,000.00</a:t>
            </a:r>
          </a:p>
          <a:p>
            <a:pPr marL="0" lvl="0" indent="0" algn="just">
              <a:buNone/>
            </a:pPr>
            <a:endParaRPr lang="en-US" sz="800" b="1" dirty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endParaRPr lang="en-US" sz="800" b="1" dirty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endParaRPr lang="en-US" sz="2100" dirty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r>
              <a:rPr lang="en-US" sz="2100" dirty="0">
                <a:solidFill>
                  <a:prstClr val="black"/>
                </a:solidFill>
              </a:rPr>
              <a:t>Office                                     $23,950.00</a:t>
            </a:r>
          </a:p>
          <a:p>
            <a:pPr marL="0" lvl="0" indent="0" algn="just">
              <a:buNone/>
            </a:pPr>
            <a:r>
              <a:rPr lang="en-US" sz="2100" dirty="0">
                <a:solidFill>
                  <a:prstClr val="black"/>
                </a:solidFill>
              </a:rPr>
              <a:t>Personnel                           </a:t>
            </a:r>
            <a:r>
              <a:rPr lang="en-US" sz="2000" dirty="0"/>
              <a:t>$379,375.12</a:t>
            </a:r>
          </a:p>
          <a:p>
            <a:pPr marL="0" lvl="0" indent="0" algn="just">
              <a:buNone/>
            </a:pPr>
            <a:r>
              <a:rPr lang="en-US" sz="2100" dirty="0">
                <a:solidFill>
                  <a:prstClr val="black"/>
                </a:solidFill>
              </a:rPr>
              <a:t>Campus </a:t>
            </a:r>
            <a:r>
              <a:rPr lang="en-US" sz="2100" dirty="0" err="1">
                <a:solidFill>
                  <a:prstClr val="black"/>
                </a:solidFill>
              </a:rPr>
              <a:t>Mgmt</a:t>
            </a:r>
            <a:r>
              <a:rPr lang="en-US" sz="2100" dirty="0">
                <a:solidFill>
                  <a:prstClr val="black"/>
                </a:solidFill>
              </a:rPr>
              <a:t>                     $84,050.00</a:t>
            </a:r>
          </a:p>
          <a:p>
            <a:pPr marL="0" lvl="0" indent="0" algn="just">
              <a:buNone/>
            </a:pPr>
            <a:r>
              <a:rPr lang="en-US" sz="2100" dirty="0">
                <a:solidFill>
                  <a:prstClr val="black"/>
                </a:solidFill>
              </a:rPr>
              <a:t>Care                                         $6,100.00</a:t>
            </a:r>
          </a:p>
          <a:p>
            <a:pPr marL="0" lvl="0" indent="0" algn="just">
              <a:buNone/>
            </a:pPr>
            <a:r>
              <a:rPr lang="en-US" sz="2100" dirty="0">
                <a:solidFill>
                  <a:prstClr val="black"/>
                </a:solidFill>
              </a:rPr>
              <a:t>Communications	                   $1,500.00</a:t>
            </a:r>
          </a:p>
          <a:p>
            <a:pPr marL="0" lvl="0" indent="0" algn="just">
              <a:buNone/>
            </a:pPr>
            <a:r>
              <a:rPr lang="en-US" sz="2100" dirty="0">
                <a:solidFill>
                  <a:prstClr val="black"/>
                </a:solidFill>
              </a:rPr>
              <a:t>Fellowship                              $1,700.00</a:t>
            </a:r>
          </a:p>
          <a:p>
            <a:pPr marL="0" lvl="0" indent="0" algn="just">
              <a:buNone/>
            </a:pPr>
            <a:r>
              <a:rPr lang="en-US" sz="2100" dirty="0">
                <a:solidFill>
                  <a:prstClr val="black"/>
                </a:solidFill>
              </a:rPr>
              <a:t>Mission                                 $19,000.00</a:t>
            </a:r>
          </a:p>
          <a:p>
            <a:pPr marL="0" lvl="0" indent="0">
              <a:buNone/>
            </a:pPr>
            <a:r>
              <a:rPr lang="en-US" sz="2100" dirty="0">
                <a:solidFill>
                  <a:prstClr val="black"/>
                </a:solidFill>
              </a:rPr>
              <a:t>Nurture                                   $5,150.00</a:t>
            </a:r>
          </a:p>
          <a:p>
            <a:pPr marL="0" lvl="0" indent="0" algn="just">
              <a:buNone/>
            </a:pPr>
            <a:r>
              <a:rPr lang="en-US" sz="2100" dirty="0">
                <a:solidFill>
                  <a:prstClr val="black"/>
                </a:solidFill>
              </a:rPr>
              <a:t>Finance &amp; Stewardship      $57,664.88</a:t>
            </a:r>
          </a:p>
          <a:p>
            <a:pPr marL="0" lvl="0" indent="0" algn="just">
              <a:buNone/>
            </a:pPr>
            <a:r>
              <a:rPr lang="en-US" sz="2100" dirty="0">
                <a:solidFill>
                  <a:prstClr val="black"/>
                </a:solidFill>
              </a:rPr>
              <a:t>Welcoming                                 $200.00</a:t>
            </a:r>
          </a:p>
          <a:p>
            <a:pPr marL="0" lvl="0" indent="0" algn="just">
              <a:buNone/>
            </a:pPr>
            <a:r>
              <a:rPr lang="en-US" sz="2100" dirty="0">
                <a:solidFill>
                  <a:prstClr val="black"/>
                </a:solidFill>
              </a:rPr>
              <a:t>Worship &amp; Music                 $36,310.00</a:t>
            </a:r>
          </a:p>
          <a:p>
            <a:pPr marL="0" indent="0" algn="just">
              <a:buNone/>
            </a:pPr>
            <a:endParaRPr lang="en-US" sz="9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C956A-F13D-40C3-8C2A-CF782A9553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73925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3735"/>
            <a:ext cx="8991600" cy="6196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8231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2405</TotalTime>
  <Words>555</Words>
  <Application>Microsoft Macintosh PowerPoint</Application>
  <PresentationFormat>On-screen Show (4:3)</PresentationFormat>
  <Paragraphs>128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Verdana</vt:lpstr>
      <vt:lpstr>Office Theme</vt:lpstr>
      <vt:lpstr>WEBSTER PRESBYTERIAN CHURCH   Annual Congregational Meeting</vt:lpstr>
      <vt:lpstr>Agenda</vt:lpstr>
      <vt:lpstr>Committee &amp; Clerk’s Report for 2020</vt:lpstr>
      <vt:lpstr>2020 End of Year Financial Summary</vt:lpstr>
      <vt:lpstr>Other 2020 Giving Outside the Budget</vt:lpstr>
      <vt:lpstr>2019 End of Year (cont.)</vt:lpstr>
      <vt:lpstr>PowerPoint Presentation</vt:lpstr>
      <vt:lpstr>2020 &amp; 2021 Budget</vt:lpstr>
      <vt:lpstr>PowerPoint Presentation</vt:lpstr>
      <vt:lpstr>2020 TERMS OF CALL</vt:lpstr>
      <vt:lpstr>2020 TERMS OF CALL</vt:lpstr>
      <vt:lpstr>PowerPoint Presentation</vt:lpstr>
    </vt:vector>
  </TitlesOfParts>
  <Company>NASA/ODIN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WEBSTER PRESBYTERIAN CHURCH  Annual Meeting of the Congregation January 16, 2011</dc:title>
  <dc:creator>jimmy spivey</dc:creator>
  <cp:lastModifiedBy>Diane Kane</cp:lastModifiedBy>
  <cp:revision>143</cp:revision>
  <cp:lastPrinted>2014-01-25T19:44:01Z</cp:lastPrinted>
  <dcterms:created xsi:type="dcterms:W3CDTF">2011-01-13T18:13:07Z</dcterms:created>
  <dcterms:modified xsi:type="dcterms:W3CDTF">2021-02-02T01:07:30Z</dcterms:modified>
</cp:coreProperties>
</file>