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99" r:id="rId3"/>
    <p:sldId id="300" r:id="rId4"/>
    <p:sldId id="291" r:id="rId5"/>
    <p:sldId id="294" r:id="rId6"/>
    <p:sldId id="292" r:id="rId7"/>
    <p:sldId id="274" r:id="rId8"/>
    <p:sldId id="295" r:id="rId9"/>
    <p:sldId id="301" r:id="rId10"/>
    <p:sldId id="297" r:id="rId11"/>
    <p:sldId id="298" r:id="rId12"/>
    <p:sldId id="293" r:id="rId13"/>
    <p:sldId id="302" r:id="rId14"/>
    <p:sldId id="304" r:id="rId15"/>
    <p:sldId id="303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3" autoAdjust="0"/>
    <p:restoredTop sz="94660"/>
  </p:normalViewPr>
  <p:slideViewPr>
    <p:cSldViewPr>
      <p:cViewPr varScale="1">
        <p:scale>
          <a:sx n="128" d="100"/>
          <a:sy n="128" d="100"/>
        </p:scale>
        <p:origin x="1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A7DE27C1-DC2C-42EE-8CAB-2F540684B65F}" type="datetimeFigureOut">
              <a:rPr lang="en-US" smtClean="0"/>
              <a:pPr/>
              <a:t>2/5/21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CCE10A85-B9BF-4A66-BC0E-0C32389C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50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99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7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6C71-E2CC-415D-BAC8-1CB634A1B3FC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F6B9-5024-405D-894B-20085423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3391-A5A2-4ABC-B421-6ACCBDC7A82C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6267-1963-4268-B580-D93B9F78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E9FB-46E6-41A8-8837-1CA38C441E6B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7B4FC-13A2-4461-934E-C3391BCF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5BAE-833B-4D39-B475-38647634C216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B6CF-E992-4B7B-894F-5853B2F0A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2882-E7B3-493F-92F6-9E6C00B545F2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E4DBE-9A43-43EA-BF6F-62F94374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FE24F-7834-47F5-A94B-9E1641832306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A055-280C-4827-9104-46FA312A6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97394-5C27-4134-8764-077035C4DF91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39FF-F841-4B32-A15A-0C74ED8C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6A20-90F7-4D52-BD37-2CBDC4B75DA1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AC37-2E57-4E0F-B602-390D1EDA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9B1D-0279-4E0A-9532-657F0310E62A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C6DB-4DC8-49F4-892B-252FCE2E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B23B-47AC-499E-AF13-BD57A10B255D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5169-BA05-4AA1-8407-3EA0CBCCA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F3A88-340B-46A7-B577-D2C801D1728D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9603-C0EC-4F00-9F8E-87B741C7E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1881E-B1B8-4976-8080-DC6447A98990}" type="datetime1">
              <a:rPr lang="en-US" smtClean="0"/>
              <a:pPr>
                <a:defRPr/>
              </a:pPr>
              <a:t>2/5/21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327CCD-8BDF-476D-AA07-FCCE68F6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6425"/>
            <a:ext cx="9144000" cy="3354765"/>
          </a:xfrm>
        </p:spPr>
        <p:txBody>
          <a:bodyPr rtlCol="0" anchor="t" anchorCtr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WEBSTER PRESBYTERIAN CHURCH </a:t>
            </a:r>
            <a:b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Annual</a:t>
            </a:r>
            <a:b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Congregational Meeting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77825"/>
            <a:ext cx="9144000" cy="707886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February 7,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042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2021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133600"/>
            <a:ext cx="8839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2020 =$141,401.34</a:t>
            </a:r>
          </a:p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Components of Terms of Call: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Effective Salary - $89,301.00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(includes salary, housing)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BOP Dues - $33,041.10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(paid to PCUSA Board of Pensions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Study Leave Allowance - $1,800.00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Reimbursement of SECA tax - $6,831.53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Optional benefits - $2,227.44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Reimbursed Expenses - $8,200.00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(travel, professional expenses, discretionary, cell phone)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5 weeks of paid vacation and 2 weeks of professional development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701234"/>
              </p:ext>
            </p:extLst>
          </p:nvPr>
        </p:nvGraphicFramePr>
        <p:xfrm>
          <a:off x="304800" y="914400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Pastor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Proposed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Keith </a:t>
                      </a:r>
                      <a:r>
                        <a:rPr lang="en-US" sz="3200" b="1" i="0" baseline="0" dirty="0" err="1">
                          <a:latin typeface="Calibri" pitchFamily="34" charset="0"/>
                        </a:rPr>
                        <a:t>Uffman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$141,401.07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8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/>
              <a:t>2021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3855" y="2025908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2020 =$91,271.88</a:t>
            </a:r>
          </a:p>
          <a:p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Components of 2021 Terms of Call for Jan, 1 to June 30, 2021: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Effective Salary - $31,821.06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(includes salary, housing, medical FSA)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BOP Dues - $14,182.11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(paid to PCUSA Board of Pensions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Study Leave Allowance - $850.00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Optional Vision &amp; Dental - $157.68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err="1">
                <a:latin typeface="+mn-lt"/>
                <a:ea typeface="Verdana" pitchFamily="34" charset="0"/>
                <a:cs typeface="Verdana" pitchFamily="34" charset="0"/>
              </a:rPr>
              <a:t>Soc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 Sec Supplement – $2357.81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Reimbursed Expenses - $27,418.16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(travel, discretionary, cell phone, extra retirement matching for 18 years of loving and faithful service)</a:t>
            </a:r>
            <a:endParaRPr lang="en-US" sz="1000" b="1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2 weeks of paid vacation and 1 week of professional development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777013"/>
              </p:ext>
            </p:extLst>
          </p:nvPr>
        </p:nvGraphicFramePr>
        <p:xfrm>
          <a:off x="266700" y="769441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Pastor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Proposed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Helen </a:t>
                      </a:r>
                      <a:r>
                        <a:rPr lang="en-US" sz="3200" b="1" i="0" baseline="0" dirty="0" err="1">
                          <a:latin typeface="Calibri" pitchFamily="34" charset="0"/>
                        </a:rPr>
                        <a:t>DeLeon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>
                          <a:latin typeface="Calibri" pitchFamily="34" charset="0"/>
                        </a:rPr>
                        <a:t>$</a:t>
                      </a:r>
                      <a:r>
                        <a:rPr lang="en-US" sz="3200" b="1" i="0" baseline="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76,786.82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69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MOTION TO APPROVE TOC</a:t>
            </a:r>
          </a:p>
          <a:p>
            <a:pPr marL="0" indent="0">
              <a:buNone/>
            </a:pPr>
            <a:endParaRPr lang="en-US" sz="4400" b="1" dirty="0"/>
          </a:p>
          <a:p>
            <a:r>
              <a:rPr lang="en-US" sz="4400" b="1" dirty="0"/>
              <a:t>VOTE</a:t>
            </a:r>
          </a:p>
          <a:p>
            <a:endParaRPr lang="en-US" sz="4400" b="1" dirty="0"/>
          </a:p>
          <a:p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22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to Worship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Verbal Report by Campus Management Chair-James </a:t>
            </a:r>
            <a:r>
              <a:rPr lang="en-US" sz="3600" dirty="0" err="1"/>
              <a:t>Kinzler</a:t>
            </a:r>
            <a:r>
              <a:rPr lang="en-US" sz="3600" dirty="0"/>
              <a:t> </a:t>
            </a:r>
          </a:p>
          <a:p>
            <a:r>
              <a:rPr lang="en-US" sz="2800" cap="all" dirty="0"/>
              <a:t>In person worship COVID-19 Criteria and Status </a:t>
            </a:r>
            <a:r>
              <a:rPr lang="en-US" sz="2800" dirty="0"/>
              <a:t>(as of 2/4/21, per Tx Med Ctr)</a:t>
            </a:r>
            <a:r>
              <a:rPr lang="en-US" sz="2800" cap="all" dirty="0"/>
              <a:t> </a:t>
            </a:r>
          </a:p>
          <a:p>
            <a:endParaRPr lang="en-US" sz="2800" dirty="0"/>
          </a:p>
          <a:p>
            <a:r>
              <a:rPr lang="en-US" sz="2800" dirty="0"/>
              <a:t>COVID-19 new cases per day for Houston/Harris County are very high at over 2500 new cases per day vs an “under control” level of 200 cases per day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BDE74-740D-7845-89BB-819C2187E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sz="2800" dirty="0"/>
              <a:t>COVID-19 Effective Reproduction Rate, remains near 1.0 which means a person with COVID is reinfecting one other person on average. To get COVID under control, that rate needs to get under 1 and stay there.  </a:t>
            </a:r>
          </a:p>
          <a:p>
            <a:r>
              <a:rPr lang="en-US" sz="2800" dirty="0"/>
              <a:t>People testing Positive for COVID-19 are at 10% of those getting tested. To be under control, the Positivity Rate should be less than 5%. </a:t>
            </a:r>
          </a:p>
          <a:p>
            <a:r>
              <a:rPr lang="en-US" sz="2800" dirty="0"/>
              <a:t>Session decides when to return to in person worship and is awaiting the above measures to be within “under control” levels for 2 weeks before returning to worship.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3CC3D-4905-2443-9EF7-66D51202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25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MOTION </a:t>
            </a:r>
            <a:r>
              <a:rPr lang="en-US" sz="4400" b="1"/>
              <a:t>TO ADJOURN</a:t>
            </a:r>
            <a:endParaRPr lang="en-US" sz="4400" b="1" dirty="0"/>
          </a:p>
          <a:p>
            <a:endParaRPr lang="en-US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9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8712"/>
          </a:xfrm>
        </p:spPr>
        <p:txBody>
          <a:bodyPr/>
          <a:lstStyle/>
          <a:p>
            <a:pPr lvl="0"/>
            <a:r>
              <a:rPr lang="en-US" dirty="0"/>
              <a:t>Call to Order and Opening Prayer</a:t>
            </a:r>
          </a:p>
          <a:p>
            <a:pPr lvl="0"/>
            <a:r>
              <a:rPr lang="en-US" dirty="0"/>
              <a:t>Establishment of Quorum</a:t>
            </a:r>
          </a:p>
          <a:p>
            <a:pPr lvl="0"/>
            <a:r>
              <a:rPr lang="en-US" dirty="0"/>
              <a:t>Clerk’s Ministry Committee Reports and Membership Report</a:t>
            </a:r>
          </a:p>
          <a:p>
            <a:pPr lvl="0"/>
            <a:r>
              <a:rPr lang="en-US" dirty="0"/>
              <a:t>Presentation of the Budget</a:t>
            </a:r>
          </a:p>
          <a:p>
            <a:pPr lvl="0"/>
            <a:r>
              <a:rPr lang="en-US" dirty="0"/>
              <a:t>Presentation of the Pastors Terms of Call</a:t>
            </a:r>
          </a:p>
          <a:p>
            <a:pPr lvl="0"/>
            <a:r>
              <a:rPr lang="en-US" dirty="0"/>
              <a:t>Approval of Terms of Call by Congregational Vote</a:t>
            </a:r>
          </a:p>
          <a:p>
            <a:pPr lvl="0"/>
            <a:r>
              <a:rPr lang="en-US" dirty="0"/>
              <a:t>Update on Return to Campus Worship</a:t>
            </a:r>
          </a:p>
          <a:p>
            <a:pPr lvl="0"/>
            <a:r>
              <a:rPr lang="en-US" dirty="0"/>
              <a:t>Motion to Adjourn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91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&amp; Clerk’s Report for 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7248"/>
            <a:ext cx="8229600" cy="4830763"/>
          </a:xfrm>
        </p:spPr>
        <p:txBody>
          <a:bodyPr/>
          <a:lstStyle/>
          <a:p>
            <a:r>
              <a:rPr lang="en-US" dirty="0"/>
              <a:t>Ministry Committee Reports</a:t>
            </a:r>
          </a:p>
          <a:p>
            <a:pPr lvl="1"/>
            <a:r>
              <a:rPr lang="en-US" sz="2400" dirty="0"/>
              <a:t>Available online on Family of Faith</a:t>
            </a:r>
          </a:p>
          <a:p>
            <a:r>
              <a:rPr lang="en-US" dirty="0"/>
              <a:t>Membership Report</a:t>
            </a:r>
          </a:p>
          <a:p>
            <a:r>
              <a:rPr lang="en-US" sz="2800" dirty="0"/>
              <a:t>Membership as of January 1, 2020  </a:t>
            </a:r>
          </a:p>
          <a:p>
            <a:pPr marL="0" indent="0">
              <a:buNone/>
            </a:pPr>
            <a:r>
              <a:rPr lang="en-US" sz="2800" dirty="0"/>
              <a:t>        449 total;  245 Families</a:t>
            </a:r>
          </a:p>
          <a:p>
            <a:r>
              <a:rPr lang="en-US" sz="2800" dirty="0"/>
              <a:t>Membership as of December 31, 2020  </a:t>
            </a:r>
          </a:p>
          <a:p>
            <a:pPr marL="0" indent="0">
              <a:buNone/>
            </a:pPr>
            <a:r>
              <a:rPr lang="en-US" sz="2800" dirty="0"/>
              <a:t>        447 total;  246 Families: </a:t>
            </a:r>
          </a:p>
          <a:p>
            <a:pPr marL="0" indent="0">
              <a:buNone/>
            </a:pPr>
            <a:r>
              <a:rPr lang="en-US" sz="2800" dirty="0"/>
              <a:t>      397 Active Members; 50 Baptized but not confirmed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9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sz="4000" b="1" u="sng" dirty="0"/>
              <a:t>2020 End of Year Financial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279525"/>
            <a:ext cx="8229600" cy="5441950"/>
          </a:xfrm>
        </p:spPr>
        <p:txBody>
          <a:bodyPr>
            <a:normAutofit/>
          </a:bodyPr>
          <a:lstStyle/>
          <a:p>
            <a:r>
              <a:rPr lang="en-US" sz="3600" b="1" dirty="0"/>
              <a:t>Income =  $617,155.11</a:t>
            </a:r>
          </a:p>
          <a:p>
            <a:r>
              <a:rPr lang="en-US" sz="3600" b="1" dirty="0"/>
              <a:t>Outlays =  $567,520.44 </a:t>
            </a:r>
          </a:p>
          <a:p>
            <a:r>
              <a:rPr lang="en-US" sz="3600" b="1" dirty="0"/>
              <a:t>Net  = $49,634.67 </a:t>
            </a:r>
          </a:p>
          <a:p>
            <a:r>
              <a:rPr lang="en-US" sz="3600" b="1" dirty="0"/>
              <a:t>Budget was  $630,000.00 </a:t>
            </a:r>
          </a:p>
          <a:p>
            <a:pPr lvl="1"/>
            <a:r>
              <a:rPr lang="en-US" sz="3600" b="1" dirty="0"/>
              <a:t>Spending was under budget by  $62,479.56</a:t>
            </a:r>
          </a:p>
          <a:p>
            <a:pPr lvl="1"/>
            <a:r>
              <a:rPr lang="en-US" sz="3600" b="1" dirty="0"/>
              <a:t>Giving was under by  $12,844.89 </a:t>
            </a:r>
          </a:p>
          <a:p>
            <a:pPr lvl="1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6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Other 2020 Giving </a:t>
            </a:r>
            <a:r>
              <a:rPr lang="en-US" b="1" u="sng" dirty="0"/>
              <a:t>Outside</a:t>
            </a:r>
            <a:r>
              <a:rPr lang="en-US" b="1" dirty="0"/>
              <a:t> the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Mission = $63,609.49</a:t>
            </a:r>
          </a:p>
          <a:p>
            <a:pPr lvl="1"/>
            <a:r>
              <a:rPr lang="en-US" b="1" dirty="0"/>
              <a:t>Gifts of Joy, Pentecost, </a:t>
            </a:r>
            <a:r>
              <a:rPr lang="en-US" b="1" dirty="0" err="1"/>
              <a:t>McWhirter</a:t>
            </a:r>
            <a:r>
              <a:rPr lang="en-US" b="1" dirty="0"/>
              <a:t>, Family Promise, Harvey Relief, Community Assistance, Harvey meals</a:t>
            </a:r>
          </a:p>
          <a:p>
            <a:r>
              <a:rPr lang="en-US" b="1" dirty="0"/>
              <a:t>Capital Campaign = $43,386.27 </a:t>
            </a:r>
          </a:p>
          <a:p>
            <a:pPr marL="0" indent="0">
              <a:buNone/>
            </a:pPr>
            <a:r>
              <a:rPr lang="en-US" sz="3900" b="1" u="sng" dirty="0"/>
              <a:t>Total= $106,795.76</a:t>
            </a:r>
          </a:p>
          <a:p>
            <a:endParaRPr lang="en-US" sz="3900" b="1" dirty="0"/>
          </a:p>
          <a:p>
            <a:pPr marL="457200" lvl="1" indent="0">
              <a:buNone/>
            </a:pPr>
            <a:r>
              <a:rPr lang="en-US" sz="4000" b="1" dirty="0"/>
              <a:t>Total Giving Operating + Outside = </a:t>
            </a:r>
          </a:p>
          <a:p>
            <a:pPr marL="457200" lvl="1" indent="0">
              <a:buNone/>
            </a:pPr>
            <a:r>
              <a:rPr lang="en-US" sz="4000" b="1" u="sng" dirty="0"/>
              <a:t>$724,150.87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25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b="1" dirty="0"/>
              <a:t>2019 End of Year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33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u="sng" dirty="0"/>
              <a:t>Assets</a:t>
            </a:r>
          </a:p>
          <a:p>
            <a:r>
              <a:rPr lang="en-US" sz="3600" b="1" dirty="0"/>
              <a:t>Capital Campaign Balance = $68,637.27 </a:t>
            </a:r>
          </a:p>
          <a:p>
            <a:r>
              <a:rPr lang="en-US" sz="3600" b="1" dirty="0"/>
              <a:t>Endowment Balance = $161,385.83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sz="3600" b="1" u="sng" dirty="0"/>
          </a:p>
          <a:p>
            <a:pPr marL="0" indent="0">
              <a:buNone/>
            </a:pPr>
            <a:r>
              <a:rPr lang="en-US" sz="3600" b="1" u="sng" dirty="0"/>
              <a:t>Debts</a:t>
            </a:r>
          </a:p>
          <a:p>
            <a:r>
              <a:rPr lang="en-US" sz="3600" b="1" dirty="0"/>
              <a:t>$0.00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208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5583067"/>
          </a:xfrm>
        </p:spPr>
        <p:txBody>
          <a:bodyPr wrap="square">
            <a:spAutoFit/>
          </a:bodyPr>
          <a:lstStyle/>
          <a:p>
            <a:pPr marL="274320" indent="0" algn="ctr">
              <a:spcBef>
                <a:spcPts val="0"/>
              </a:spcBef>
              <a:buNone/>
            </a:pPr>
            <a:r>
              <a:rPr lang="en-US" sz="4800" b="1" u="sng" dirty="0">
                <a:latin typeface="+mj-lt"/>
                <a:ea typeface="Verdana" pitchFamily="34" charset="0"/>
                <a:cs typeface="Verdana" pitchFamily="34" charset="0"/>
              </a:rPr>
              <a:t>2021 BUDGET</a:t>
            </a:r>
          </a:p>
          <a:p>
            <a:pPr marL="0" indent="0">
              <a:buNone/>
            </a:pPr>
            <a:r>
              <a:rPr lang="en-US" sz="5400" b="1" dirty="0"/>
              <a:t>Session approved a 2021 annual budget of </a:t>
            </a:r>
            <a:r>
              <a:rPr lang="en-US" sz="5400" b="1" dirty="0">
                <a:latin typeface="Calibri" panose="020F0502020204030204" pitchFamily="34" charset="0"/>
              </a:rPr>
              <a:t>$615,000.00 on January 26, 2021</a:t>
            </a:r>
          </a:p>
          <a:p>
            <a:pPr lvl="1"/>
            <a:r>
              <a:rPr lang="en-US" sz="4000" b="1" dirty="0">
                <a:latin typeface="Calibri" panose="020F0502020204030204" pitchFamily="34" charset="0"/>
              </a:rPr>
              <a:t>This is a balanced budget</a:t>
            </a:r>
          </a:p>
          <a:p>
            <a:pPr lvl="1"/>
            <a:r>
              <a:rPr lang="en-US" sz="4000" b="1" dirty="0">
                <a:latin typeface="Calibri" panose="020F0502020204030204" pitchFamily="34" charset="0"/>
              </a:rPr>
              <a:t>Revenues from Pledged total, estimated non-pledged giving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9460"/>
            <a:ext cx="8229600" cy="487362"/>
          </a:xfrm>
        </p:spPr>
        <p:txBody>
          <a:bodyPr>
            <a:noAutofit/>
          </a:bodyPr>
          <a:lstStyle/>
          <a:p>
            <a:r>
              <a:rPr lang="en-US" sz="4000" b="1" dirty="0"/>
              <a:t>2020 &amp; 2021 Budget</a:t>
            </a:r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idx="1"/>
          </p:nvPr>
        </p:nvSpPr>
        <p:spPr>
          <a:xfrm>
            <a:off x="304800" y="659296"/>
            <a:ext cx="4279392" cy="534725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u="sng" dirty="0"/>
              <a:t>2020 Budget  $630,000 </a:t>
            </a:r>
          </a:p>
        </p:txBody>
      </p:sp>
      <p:sp>
        <p:nvSpPr>
          <p:cNvPr id="6" name="Content Placeholder 5"/>
          <p:cNvSpPr>
            <a:spLocks noGrp="1" noChangeAspect="1"/>
          </p:cNvSpPr>
          <p:nvPr>
            <p:ph sz="half" idx="2"/>
          </p:nvPr>
        </p:nvSpPr>
        <p:spPr>
          <a:xfrm>
            <a:off x="304802" y="1192697"/>
            <a:ext cx="4280483" cy="5257799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b="1" dirty="0"/>
              <a:t>Total Revenues             $617,155.11</a:t>
            </a:r>
          </a:p>
          <a:p>
            <a:pPr marL="0" indent="0" algn="just">
              <a:buNone/>
            </a:pPr>
            <a:r>
              <a:rPr lang="en-US" sz="2200" b="1" dirty="0"/>
              <a:t>Total Expenses	            $567,520.44 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Office                                     $25,250.00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Personnel                           </a:t>
            </a:r>
            <a:r>
              <a:rPr lang="en-US" sz="2000" dirty="0"/>
              <a:t>$386,426.12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Campus </a:t>
            </a:r>
            <a:r>
              <a:rPr lang="en-US" sz="2000" dirty="0" err="1">
                <a:solidFill>
                  <a:prstClr val="black"/>
                </a:solidFill>
              </a:rPr>
              <a:t>Mgmt</a:t>
            </a:r>
            <a:r>
              <a:rPr lang="en-US" sz="2000" dirty="0">
                <a:solidFill>
                  <a:prstClr val="black"/>
                </a:solidFill>
              </a:rPr>
              <a:t>                     $89,150.00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Care                                         $5,600.00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Communications	                  $1,200.00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Fellowship                              $2,500.00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Mission                                 $29,000.00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Nurture                                   $9,950.00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Finance &amp; Stewardship      $48,523.88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Welcoming                                 $500.00</a:t>
            </a:r>
          </a:p>
          <a:p>
            <a:pPr marL="0" lvl="0" indent="0" algn="just">
              <a:buNone/>
            </a:pPr>
            <a:r>
              <a:rPr lang="en-US" sz="2000" dirty="0">
                <a:solidFill>
                  <a:prstClr val="black"/>
                </a:solidFill>
              </a:rPr>
              <a:t>Worship &amp; Music                 $31,900.00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659296"/>
            <a:ext cx="4279392" cy="533400"/>
          </a:xfrm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u="sng" dirty="0"/>
              <a:t>2021 Budget  $615,000 </a:t>
            </a:r>
          </a:p>
        </p:txBody>
      </p:sp>
      <p:sp>
        <p:nvSpPr>
          <p:cNvPr id="8" name="Content Placeholder 7"/>
          <p:cNvSpPr>
            <a:spLocks noGrp="1" noChangeAspect="1"/>
          </p:cNvSpPr>
          <p:nvPr>
            <p:ph sz="quarter" idx="4"/>
          </p:nvPr>
        </p:nvSpPr>
        <p:spPr>
          <a:xfrm>
            <a:off x="4648200" y="1192694"/>
            <a:ext cx="4279392" cy="5257802"/>
          </a:xfrm>
          <a:ln w="381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200" b="1" dirty="0">
                <a:solidFill>
                  <a:prstClr val="black"/>
                </a:solidFill>
              </a:rPr>
              <a:t>Pledged/Non-Pledged $615,000.00</a:t>
            </a:r>
          </a:p>
          <a:p>
            <a:pPr marL="0" lvl="0" indent="0" algn="just">
              <a:buNone/>
            </a:pPr>
            <a:endParaRPr lang="en-US" sz="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Office                                     $23,950.00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Personnel                           </a:t>
            </a:r>
            <a:r>
              <a:rPr lang="en-US" sz="2000" dirty="0"/>
              <a:t>$379,375.12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Campus </a:t>
            </a:r>
            <a:r>
              <a:rPr lang="en-US" sz="2100" dirty="0" err="1">
                <a:solidFill>
                  <a:prstClr val="black"/>
                </a:solidFill>
              </a:rPr>
              <a:t>Mgmt</a:t>
            </a:r>
            <a:r>
              <a:rPr lang="en-US" sz="2100" dirty="0">
                <a:solidFill>
                  <a:prstClr val="black"/>
                </a:solidFill>
              </a:rPr>
              <a:t>                     $84,050.00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Care                                         $6,100.00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Communications	                   $1,500.00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Fellowship                              $1,700.00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Mission                                 $19,000.00</a:t>
            </a:r>
          </a:p>
          <a:p>
            <a:pPr marL="0" lvl="0" indent="0">
              <a:buNone/>
            </a:pPr>
            <a:r>
              <a:rPr lang="en-US" sz="2100" dirty="0">
                <a:solidFill>
                  <a:prstClr val="black"/>
                </a:solidFill>
              </a:rPr>
              <a:t>Nurture                                   $5,150.00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Finance &amp; Stewardship      $57,664.88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Welcoming                                 $200.00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Worship &amp; Music                 $36,310.00</a:t>
            </a:r>
          </a:p>
          <a:p>
            <a:pPr marL="0" indent="0" algn="just">
              <a:buNone/>
            </a:pPr>
            <a:endParaRPr lang="en-US" sz="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956A-F13D-40C3-8C2A-CF782A9553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92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3735"/>
            <a:ext cx="8991600" cy="619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231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2675</TotalTime>
  <Words>746</Words>
  <Application>Microsoft Macintosh PowerPoint</Application>
  <PresentationFormat>On-screen Show (4:3)</PresentationFormat>
  <Paragraphs>140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Office Theme</vt:lpstr>
      <vt:lpstr>WEBSTER PRESBYTERIAN CHURCH   Annual Congregational Meeting</vt:lpstr>
      <vt:lpstr>Agenda</vt:lpstr>
      <vt:lpstr>Committee &amp; Clerk’s Report for 2020</vt:lpstr>
      <vt:lpstr>2020 End of Year Financial Summary</vt:lpstr>
      <vt:lpstr>Other 2020 Giving Outside the Budget</vt:lpstr>
      <vt:lpstr>2019 End of Year (cont.)</vt:lpstr>
      <vt:lpstr>PowerPoint Presentation</vt:lpstr>
      <vt:lpstr>2020 &amp; 2021 Budget</vt:lpstr>
      <vt:lpstr>PowerPoint Presentation</vt:lpstr>
      <vt:lpstr>2021 TERMS OF CALL</vt:lpstr>
      <vt:lpstr>2021 TERMS OF CALL</vt:lpstr>
      <vt:lpstr>PowerPoint Presentation</vt:lpstr>
      <vt:lpstr>Return to Worship</vt:lpstr>
      <vt:lpstr>PowerPoint Presentation</vt:lpstr>
      <vt:lpstr>PowerPoint Presentation</vt:lpstr>
    </vt:vector>
  </TitlesOfParts>
  <Company>NASA/ODIN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  Annual Meeting of the Congregation January 16, 2011</dc:title>
  <dc:creator>jimmy spivey</dc:creator>
  <cp:lastModifiedBy>Diane Kane</cp:lastModifiedBy>
  <cp:revision>154</cp:revision>
  <cp:lastPrinted>2014-01-25T19:44:01Z</cp:lastPrinted>
  <dcterms:created xsi:type="dcterms:W3CDTF">2011-01-13T18:13:07Z</dcterms:created>
  <dcterms:modified xsi:type="dcterms:W3CDTF">2021-02-06T03:08:57Z</dcterms:modified>
</cp:coreProperties>
</file>