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30" r:id="rId1"/>
  </p:sldMasterIdLst>
  <p:notesMasterIdLst>
    <p:notesMasterId r:id="rId20"/>
  </p:notesMasterIdLst>
  <p:handoutMasterIdLst>
    <p:handoutMasterId r:id="rId21"/>
  </p:handoutMasterIdLst>
  <p:sldIdLst>
    <p:sldId id="278" r:id="rId2"/>
    <p:sldId id="314" r:id="rId3"/>
    <p:sldId id="306" r:id="rId4"/>
    <p:sldId id="316" r:id="rId5"/>
    <p:sldId id="315" r:id="rId6"/>
    <p:sldId id="323" r:id="rId7"/>
    <p:sldId id="329" r:id="rId8"/>
    <p:sldId id="318" r:id="rId9"/>
    <p:sldId id="317" r:id="rId10"/>
    <p:sldId id="325" r:id="rId11"/>
    <p:sldId id="322" r:id="rId12"/>
    <p:sldId id="326" r:id="rId13"/>
    <p:sldId id="320" r:id="rId14"/>
    <p:sldId id="319" r:id="rId15"/>
    <p:sldId id="324" r:id="rId16"/>
    <p:sldId id="313" r:id="rId17"/>
    <p:sldId id="328" r:id="rId18"/>
    <p:sldId id="321" r:id="rId19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3" autoAdjust="0"/>
    <p:restoredTop sz="94660"/>
  </p:normalViewPr>
  <p:slideViewPr>
    <p:cSldViewPr>
      <p:cViewPr varScale="1">
        <p:scale>
          <a:sx n="74" d="100"/>
          <a:sy n="74" d="100"/>
        </p:scale>
        <p:origin x="14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spivey\Documents\Jspivey\!WPC\Treasurer%20stuff\2014WPCBudge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2014 Proposed Budget</a:t>
            </a:r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2014 Proposed Budget</a:t>
            </a:r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2/23/2014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55" tIns="47028" rIns="94055" bIns="4702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7700"/>
            <a:ext cx="5661025" cy="4222750"/>
          </a:xfrm>
          <a:prstGeom prst="rect">
            <a:avLst/>
          </a:prstGeom>
        </p:spPr>
        <p:txBody>
          <a:bodyPr vert="horz" lIns="94055" tIns="47028" rIns="94055" bIns="470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57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7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74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569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8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6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28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19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42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3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72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667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1" r:id="rId1"/>
    <p:sldLayoutId id="2147484432" r:id="rId2"/>
    <p:sldLayoutId id="2147484433" r:id="rId3"/>
    <p:sldLayoutId id="2147484434" r:id="rId4"/>
    <p:sldLayoutId id="2147484435" r:id="rId5"/>
    <p:sldLayoutId id="2147484436" r:id="rId6"/>
    <p:sldLayoutId id="2147484437" r:id="rId7"/>
    <p:sldLayoutId id="2147484438" r:id="rId8"/>
    <p:sldLayoutId id="2147484439" r:id="rId9"/>
    <p:sldLayoutId id="2147484440" r:id="rId10"/>
    <p:sldLayoutId id="214748444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New (and not so new) Elder Financial Training </a:t>
            </a:r>
            <a:br>
              <a:rPr lang="en-US" sz="4000" b="1" dirty="0" smtClean="0"/>
            </a:br>
            <a:r>
              <a:rPr lang="en-US" sz="4000" b="1" dirty="0" smtClean="0"/>
              <a:t>2014</a:t>
            </a: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Jimmy Spivey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Treasurer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309257"/>
            <a:ext cx="24384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Credit Cards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WPC has 6 Credit Cards</a:t>
            </a:r>
          </a:p>
          <a:p>
            <a:pPr lvl="1"/>
            <a:r>
              <a:rPr lang="en-US" dirty="0" smtClean="0"/>
              <a:t>Head of Staff, AP, Youth </a:t>
            </a:r>
            <a:r>
              <a:rPr lang="en-US" dirty="0" err="1" smtClean="0"/>
              <a:t>Coor</a:t>
            </a:r>
            <a:r>
              <a:rPr lang="en-US" dirty="0" smtClean="0"/>
              <a:t>, Director of Children’s Ministry, Music Director, Generic Office Card.</a:t>
            </a:r>
          </a:p>
          <a:p>
            <a:r>
              <a:rPr lang="en-US" dirty="0" smtClean="0"/>
              <a:t>Cards are used due to the convenience and savings of on-line purchases.</a:t>
            </a:r>
          </a:p>
          <a:p>
            <a:r>
              <a:rPr lang="en-US" dirty="0" smtClean="0"/>
              <a:t>Card statements are reviewed by BK</a:t>
            </a:r>
          </a:p>
          <a:p>
            <a:r>
              <a:rPr lang="en-US" dirty="0" smtClean="0"/>
              <a:t>Cards should </a:t>
            </a:r>
            <a:r>
              <a:rPr lang="en-US" u="sng" dirty="0" smtClean="0"/>
              <a:t>never</a:t>
            </a:r>
            <a:r>
              <a:rPr lang="en-US" dirty="0" smtClean="0"/>
              <a:t> be used for personal purchases.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98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Special Events/Donations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Please inform the Treasurer immediately upon creating a fundraiser or if funds are to be collected for a special purpose (</a:t>
            </a:r>
            <a:r>
              <a:rPr lang="en-US" dirty="0" err="1" smtClean="0"/>
              <a:t>Presby</a:t>
            </a:r>
            <a:r>
              <a:rPr lang="en-US" dirty="0" smtClean="0"/>
              <a:t> Disaster Relief, new mission trips, retreats, etc.</a:t>
            </a:r>
          </a:p>
          <a:p>
            <a:pPr lvl="1"/>
            <a:r>
              <a:rPr lang="en-US" dirty="0" smtClean="0"/>
              <a:t>Account needs to be set up by Treasurer</a:t>
            </a:r>
          </a:p>
          <a:p>
            <a:pPr lvl="1"/>
            <a:r>
              <a:rPr lang="en-US" dirty="0" smtClean="0"/>
              <a:t>Counters, BK, and AT, need to know that funds are coming in for a specific purpose so the donations can be properly recorded</a:t>
            </a:r>
          </a:p>
          <a:p>
            <a:r>
              <a:rPr lang="en-US" dirty="0" smtClean="0"/>
              <a:t> Sometimes members give staff or elders checks for certain purposes</a:t>
            </a:r>
          </a:p>
          <a:p>
            <a:pPr lvl="1"/>
            <a:r>
              <a:rPr lang="en-US" dirty="0" smtClean="0"/>
              <a:t>Inform the Treasurer and Chair of Special Gifts committee immediately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73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Annual Financial Reviews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WPC conducts an annual financial review</a:t>
            </a:r>
          </a:p>
          <a:p>
            <a:pPr lvl="1"/>
            <a:r>
              <a:rPr lang="en-US" dirty="0" smtClean="0"/>
              <a:t>Lead by member of Stewardship Committee</a:t>
            </a:r>
          </a:p>
          <a:p>
            <a:r>
              <a:rPr lang="en-US" dirty="0" smtClean="0"/>
              <a:t>Treasurer/BK are not part of the review.</a:t>
            </a:r>
          </a:p>
          <a:p>
            <a:r>
              <a:rPr lang="en-US" dirty="0" smtClean="0"/>
              <a:t>If the review members determine, an Audit can be requested.</a:t>
            </a:r>
          </a:p>
          <a:p>
            <a:pPr lvl="1"/>
            <a:r>
              <a:rPr lang="en-US" dirty="0" smtClean="0"/>
              <a:t>Outside firm, very expensive.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89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u="sng" dirty="0" smtClean="0"/>
              <a:t>Budget Process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305800" cy="51816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Annually each committee proposes a budget for the following year. </a:t>
            </a:r>
          </a:p>
          <a:p>
            <a:r>
              <a:rPr lang="en-US" sz="2200" b="1" dirty="0" smtClean="0"/>
              <a:t>In September, the Stewardship Chair/Treasurer will collect inputs from each committee.</a:t>
            </a:r>
          </a:p>
          <a:p>
            <a:r>
              <a:rPr lang="en-US" sz="2200" b="1" dirty="0" smtClean="0"/>
              <a:t>Then at the October session meeting the new budget is presented to  Session.  </a:t>
            </a:r>
          </a:p>
          <a:p>
            <a:r>
              <a:rPr lang="en-US" sz="2200" b="1" dirty="0" smtClean="0"/>
              <a:t>Session approves taking that proposed budget to the Congregation during the annual Stewardship Luncheon</a:t>
            </a:r>
          </a:p>
          <a:p>
            <a:r>
              <a:rPr lang="en-US" sz="2200" b="1" dirty="0" smtClean="0"/>
              <a:t>In  mid-January once the previous year is closed, the pledges have been tallied, the Stewardship Chair/Treasurer will present the proposed budget to the Session along with the Projected revenue and inputs from the previous years’ financial data.  </a:t>
            </a:r>
          </a:p>
          <a:p>
            <a:r>
              <a:rPr lang="en-US" sz="2200" b="1" dirty="0" smtClean="0"/>
              <a:t>Adjustments are made  and the Session votes and </a:t>
            </a:r>
            <a:r>
              <a:rPr lang="en-US" sz="2200" b="1" u="sng" dirty="0" smtClean="0"/>
              <a:t>approves</a:t>
            </a:r>
            <a:r>
              <a:rPr lang="en-US" sz="2200" b="1" dirty="0" smtClean="0"/>
              <a:t> the budget.</a:t>
            </a:r>
          </a:p>
          <a:p>
            <a:r>
              <a:rPr lang="en-US" sz="2200" b="1" dirty="0" smtClean="0"/>
              <a:t>That Approved Budget is presented to the congregation for information at the annual meeting  in late January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5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Session has authority of all funds that come into WPC.  </a:t>
            </a:r>
          </a:p>
          <a:p>
            <a:pPr lvl="1"/>
            <a:r>
              <a:rPr lang="en-US" dirty="0"/>
              <a:t>Session approves the budget, not the congregation.  Congregation only votes on the terms of call for </a:t>
            </a:r>
            <a:r>
              <a:rPr lang="en-US" dirty="0" smtClean="0"/>
              <a:t>Installed Pastors.    (Interim Pastor is under contract approved by session. ) </a:t>
            </a:r>
            <a:endParaRPr lang="en-US" dirty="0"/>
          </a:p>
          <a:p>
            <a:pPr lvl="1"/>
            <a:r>
              <a:rPr lang="en-US" dirty="0" smtClean="0"/>
              <a:t>Session sets priorities for expenditures.</a:t>
            </a:r>
          </a:p>
          <a:p>
            <a:pPr lvl="1"/>
            <a:r>
              <a:rPr lang="en-US" dirty="0" smtClean="0"/>
              <a:t>Session can vote to use designated funds for different purpose.</a:t>
            </a:r>
          </a:p>
          <a:p>
            <a:r>
              <a:rPr lang="en-US" dirty="0" smtClean="0"/>
              <a:t>Most of the financial team is volunteer (so hug them when you see them).  And the BK is underpaid for what she does (so hug her too).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45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Pledges -  Card &amp; Via Web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28" y="1333500"/>
            <a:ext cx="8697686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43000" y="5105400"/>
            <a:ext cx="5943600" cy="138499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2014 Stewardship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Download a commitment letter or complete your form online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31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title="WPC 2014 Proposed Budge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905948"/>
              </p:ext>
            </p:extLst>
          </p:nvPr>
        </p:nvGraphicFramePr>
        <p:xfrm>
          <a:off x="152400" y="228600"/>
          <a:ext cx="87630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65930"/>
              </p:ext>
            </p:extLst>
          </p:nvPr>
        </p:nvGraphicFramePr>
        <p:xfrm>
          <a:off x="228600" y="304800"/>
          <a:ext cx="8401050" cy="613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115888"/>
            <a:ext cx="8894763" cy="663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37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b="1" dirty="0" smtClean="0">
                <a:latin typeface="Calibri" panose="020F0502020204030204" pitchFamily="34" charset="0"/>
              </a:rPr>
              <a:t>2011-2014 Financial Summary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150935"/>
              </p:ext>
            </p:extLst>
          </p:nvPr>
        </p:nvGraphicFramePr>
        <p:xfrm>
          <a:off x="228600" y="1295400"/>
          <a:ext cx="8763000" cy="4648200"/>
        </p:xfrm>
        <a:graphic>
          <a:graphicData uri="http://schemas.openxmlformats.org/drawingml/2006/table">
            <a:tbl>
              <a:tblPr/>
              <a:tblGrid>
                <a:gridCol w="768684"/>
                <a:gridCol w="1383632"/>
                <a:gridCol w="1255518"/>
                <a:gridCol w="1358009"/>
                <a:gridCol w="1383632"/>
                <a:gridCol w="1315303"/>
                <a:gridCol w="1298222"/>
              </a:tblGrid>
              <a:tr h="89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anklin Gothic Book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Pledged Amount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Pledges Received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Total Receipts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Total Expense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Net Receipts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174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2011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$764,000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$689,292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$731,000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$745,904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$742,508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$3,396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920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2012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$682,000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$607,000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$611,905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$693,335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tabLst/>
                      </a:pP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$645,353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$47,982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920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2013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669,372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$594,792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charset="-128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$653,153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  <a:cs typeface="+mn-cs"/>
                        </a:rPr>
                        <a:t>$656,599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$38,710*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8937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2200" b="1" dirty="0" smtClean="0">
                          <a:latin typeface="Calibri" panose="020F0502020204030204" pitchFamily="34" charset="0"/>
                        </a:rPr>
                        <a:t>$674,736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-128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charset="-128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tabLst/>
                      </a:pP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</a:tbl>
          </a:graphicData>
        </a:graphic>
      </p:graphicFrame>
      <p:sp>
        <p:nvSpPr>
          <p:cNvPr id="107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AC704D6-997F-4643-82AC-3BFD8C4C1704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28800" y="610313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- </a:t>
            </a:r>
            <a:r>
              <a:rPr lang="en-US" sz="2000" dirty="0" smtClean="0">
                <a:latin typeface="+mn-lt"/>
              </a:rPr>
              <a:t>including previous year roll thru of $42,197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3076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891" y="1295400"/>
            <a:ext cx="5752709" cy="517015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66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</a:p>
          <a:p>
            <a:r>
              <a:rPr lang="en-US" dirty="0" smtClean="0"/>
              <a:t>Financial Team</a:t>
            </a:r>
          </a:p>
          <a:p>
            <a:r>
              <a:rPr lang="en-US" dirty="0" smtClean="0"/>
              <a:t>Tools we use</a:t>
            </a:r>
          </a:p>
          <a:p>
            <a:r>
              <a:rPr lang="en-US" dirty="0" smtClean="0"/>
              <a:t>Types of funds</a:t>
            </a:r>
          </a:p>
          <a:p>
            <a:r>
              <a:rPr lang="en-US" dirty="0" smtClean="0"/>
              <a:t>Financial Process</a:t>
            </a:r>
          </a:p>
          <a:p>
            <a:r>
              <a:rPr lang="en-US" dirty="0" smtClean="0"/>
              <a:t>Special accounts/events</a:t>
            </a:r>
          </a:p>
          <a:p>
            <a:r>
              <a:rPr lang="en-US" dirty="0" smtClean="0"/>
              <a:t>Budget </a:t>
            </a:r>
            <a:r>
              <a:rPr lang="en-US" dirty="0"/>
              <a:t>Process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9" y="1371600"/>
            <a:ext cx="3777521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53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486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500" dirty="0" smtClean="0"/>
              <a:t>Each Elder has a committee and corresponding Budget assignment.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500" dirty="0" smtClean="0"/>
              <a:t>You “own” that budget.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Responsible for approving expenditures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Responsible for staying on budget (for the most part)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Responsible for adjusting/proposing the next years Budget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500" dirty="0" smtClean="0"/>
              <a:t>The Financial policy posted on the WPC Web pages describes in detail the context of these slides, along with other general information- good reference.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Financial Team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u="sng" dirty="0" smtClean="0"/>
              <a:t>Treasurer</a:t>
            </a:r>
            <a:r>
              <a:rPr lang="en-US" dirty="0" smtClean="0"/>
              <a:t> –Staff reports to head of staff, and </a:t>
            </a:r>
            <a:r>
              <a:rPr lang="en-US" dirty="0" smtClean="0"/>
              <a:t>works closely Stewardship </a:t>
            </a:r>
            <a:r>
              <a:rPr lang="en-US" dirty="0" smtClean="0"/>
              <a:t>committee. </a:t>
            </a:r>
            <a:r>
              <a:rPr lang="en-US" dirty="0" smtClean="0">
                <a:solidFill>
                  <a:srgbClr val="FF0000"/>
                </a:solidFill>
              </a:rPr>
              <a:t>Check signature authority.</a:t>
            </a:r>
          </a:p>
          <a:p>
            <a:r>
              <a:rPr lang="en-US" u="sng" dirty="0" smtClean="0"/>
              <a:t>Assistance Treasurer </a:t>
            </a:r>
            <a:r>
              <a:rPr lang="en-US" dirty="0" smtClean="0"/>
              <a:t>– Enters deposits, makes bank deposits, helps with direct deposits.  Backup to Treasurer, </a:t>
            </a:r>
            <a:r>
              <a:rPr lang="en-US" dirty="0" smtClean="0">
                <a:solidFill>
                  <a:srgbClr val="FF0000"/>
                </a:solidFill>
              </a:rPr>
              <a:t>has check signature authority.</a:t>
            </a:r>
          </a:p>
          <a:p>
            <a:r>
              <a:rPr lang="en-US" u="sng" dirty="0" smtClean="0"/>
              <a:t>Counters</a:t>
            </a:r>
            <a:r>
              <a:rPr lang="en-US" dirty="0" smtClean="0"/>
              <a:t> – counts offerings, enters into ACS. Leaves special offerings for T,AT, BK.</a:t>
            </a:r>
          </a:p>
          <a:p>
            <a:r>
              <a:rPr lang="en-US" u="sng" dirty="0" smtClean="0"/>
              <a:t>Book Keeper- </a:t>
            </a:r>
            <a:r>
              <a:rPr lang="en-US" dirty="0" smtClean="0"/>
              <a:t>Pays all bills. Makes entries into ACS, bank deposits. Does payroll. Closes the month/year. </a:t>
            </a:r>
            <a:r>
              <a:rPr lang="en-US" dirty="0" smtClean="0">
                <a:solidFill>
                  <a:srgbClr val="FF0000"/>
                </a:solidFill>
              </a:rPr>
              <a:t>Has NO check signature authority. </a:t>
            </a:r>
          </a:p>
          <a:p>
            <a:r>
              <a:rPr lang="en-US" u="sng" dirty="0" smtClean="0"/>
              <a:t>Special Funds Committee </a:t>
            </a:r>
            <a:r>
              <a:rPr lang="en-US" dirty="0" smtClean="0"/>
              <a:t>– </a:t>
            </a:r>
            <a:r>
              <a:rPr lang="en-US" dirty="0"/>
              <a:t>is made up of 3 trustees and 3 elected members from the </a:t>
            </a:r>
            <a:r>
              <a:rPr lang="en-US" dirty="0" smtClean="0"/>
              <a:t>congregation.  They are charged with managing new designated funds and the endowment fund.  </a:t>
            </a:r>
            <a:r>
              <a:rPr lang="en-US" u="sng" dirty="0" smtClean="0"/>
              <a:t>All new requests</a:t>
            </a:r>
            <a:r>
              <a:rPr lang="en-US" dirty="0" smtClean="0"/>
              <a:t> for designated funds must go through this committee per the financial policy.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15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u="sng" dirty="0" smtClean="0"/>
              <a:t>Tools we use/Reports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Accounting Church System (ACS)</a:t>
            </a:r>
          </a:p>
          <a:p>
            <a:pPr lvl="1"/>
            <a:r>
              <a:rPr lang="en-US" dirty="0" smtClean="0"/>
              <a:t>Financial Suite (Outlays)</a:t>
            </a:r>
          </a:p>
          <a:p>
            <a:pPr lvl="2"/>
            <a:r>
              <a:rPr lang="en-US" dirty="0" smtClean="0"/>
              <a:t>Monthly financial and other reports </a:t>
            </a:r>
          </a:p>
          <a:p>
            <a:pPr lvl="1"/>
            <a:r>
              <a:rPr lang="en-US" dirty="0" smtClean="0"/>
              <a:t>People Suite (Income)</a:t>
            </a:r>
          </a:p>
          <a:p>
            <a:pPr lvl="2"/>
            <a:r>
              <a:rPr lang="en-US" dirty="0" smtClean="0"/>
              <a:t>Contributions  by name/organization</a:t>
            </a:r>
          </a:p>
          <a:p>
            <a:pPr lvl="2"/>
            <a:r>
              <a:rPr lang="en-US" dirty="0" smtClean="0"/>
              <a:t>Mailing lists, member lists, Pledges</a:t>
            </a:r>
          </a:p>
          <a:p>
            <a:r>
              <a:rPr lang="en-US" dirty="0" err="1" smtClean="0"/>
              <a:t>PayChex</a:t>
            </a:r>
            <a:endParaRPr lang="en-US" dirty="0" smtClean="0"/>
          </a:p>
          <a:p>
            <a:pPr lvl="1"/>
            <a:r>
              <a:rPr lang="en-US" dirty="0" smtClean="0"/>
              <a:t>Payroll and taxes </a:t>
            </a:r>
          </a:p>
          <a:p>
            <a:r>
              <a:rPr lang="en-US" dirty="0" smtClean="0"/>
              <a:t>The treasurer will produce monthly financial reports (previous month) for each Session meeting.</a:t>
            </a:r>
          </a:p>
          <a:p>
            <a:pPr lvl="1"/>
            <a:r>
              <a:rPr lang="en-US" dirty="0" smtClean="0"/>
              <a:t>Includes monthly and YTD summary, details of operating and designated accounts, bank balance, and worship attendance.</a:t>
            </a:r>
          </a:p>
          <a:p>
            <a:pPr lvl="1"/>
            <a:r>
              <a:rPr lang="en-US" dirty="0" smtClean="0"/>
              <a:t>(Reports next page)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39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1"/>
            <a:ext cx="8001000" cy="609600"/>
          </a:xfrm>
        </p:spPr>
        <p:txBody>
          <a:bodyPr>
            <a:normAutofit/>
          </a:bodyPr>
          <a:lstStyle/>
          <a:p>
            <a:r>
              <a:rPr lang="en-US" sz="3200" i="1" u="sng" dirty="0" smtClean="0"/>
              <a:t>ACS REPORT</a:t>
            </a:r>
            <a:endParaRPr lang="en-US" sz="3200" i="1" u="sn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0582" y="762001"/>
            <a:ext cx="5631269" cy="58358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54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54365"/>
            <a:ext cx="7728227" cy="656711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4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Types of Funds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Operating account</a:t>
            </a:r>
          </a:p>
          <a:p>
            <a:pPr lvl="1"/>
            <a:r>
              <a:rPr lang="en-US" dirty="0" smtClean="0"/>
              <a:t>Funds for regular expenditures (salary, utilities, repairs, worship, welcoming supplies)</a:t>
            </a:r>
          </a:p>
          <a:p>
            <a:r>
              <a:rPr lang="en-US" dirty="0" smtClean="0"/>
              <a:t>Designated account</a:t>
            </a:r>
          </a:p>
          <a:p>
            <a:pPr lvl="1"/>
            <a:r>
              <a:rPr lang="en-US" dirty="0" smtClean="0"/>
              <a:t>Accounts set aside for a specific purpose.  For example, Memorials, New projects, missions. Building fund is a designated account</a:t>
            </a:r>
          </a:p>
          <a:p>
            <a:r>
              <a:rPr lang="en-US" dirty="0" smtClean="0"/>
              <a:t>Pass Thru or Exchange accounts</a:t>
            </a:r>
          </a:p>
          <a:p>
            <a:pPr lvl="1"/>
            <a:r>
              <a:rPr lang="en-US" dirty="0" smtClean="0"/>
              <a:t>Monies we collect and then give out.</a:t>
            </a:r>
          </a:p>
          <a:p>
            <a:pPr lvl="1"/>
            <a:r>
              <a:rPr lang="en-US" dirty="0" smtClean="0"/>
              <a:t>Wednesday night dinner, adult &amp; youth trips, etc.</a:t>
            </a:r>
          </a:p>
          <a:p>
            <a:r>
              <a:rPr lang="en-US" dirty="0" smtClean="0"/>
              <a:t>Endowment Fund</a:t>
            </a:r>
          </a:p>
          <a:p>
            <a:pPr lvl="1"/>
            <a:r>
              <a:rPr lang="en-US" dirty="0" smtClean="0"/>
              <a:t>Earn Interest off this fund.  ½ goes to Mission, ½ to building fund</a:t>
            </a:r>
          </a:p>
          <a:p>
            <a:endParaRPr lang="en-US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Only the Treasurer can create new accounts.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22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Financial Process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All expenditures must be approved by an elder</a:t>
            </a:r>
          </a:p>
          <a:p>
            <a:pPr lvl="1"/>
            <a:r>
              <a:rPr lang="en-US" dirty="0" smtClean="0"/>
              <a:t>Exception is regularly monthly bills,  - salaries, utilities.</a:t>
            </a:r>
          </a:p>
          <a:p>
            <a:pPr lvl="1"/>
            <a:r>
              <a:rPr lang="en-US" dirty="0" smtClean="0"/>
              <a:t>Head of staff </a:t>
            </a:r>
            <a:r>
              <a:rPr lang="en-US" smtClean="0"/>
              <a:t>or AP can </a:t>
            </a:r>
            <a:r>
              <a:rPr lang="en-US" dirty="0" smtClean="0"/>
              <a:t>approve expenditures if elder cannot in a timely manner.</a:t>
            </a:r>
          </a:p>
          <a:p>
            <a:r>
              <a:rPr lang="en-US" dirty="0" smtClean="0"/>
              <a:t>A reimbursement form (green sheet)  with </a:t>
            </a:r>
            <a:r>
              <a:rPr lang="en-US" b="1" u="sng" dirty="0" smtClean="0"/>
              <a:t>account number from where the expenditure comes from </a:t>
            </a:r>
            <a:r>
              <a:rPr lang="en-US" dirty="0" smtClean="0"/>
              <a:t> and receipt must be given to BK for fund distribution.  Form needs </a:t>
            </a:r>
            <a:r>
              <a:rPr lang="en-US" u="sng" dirty="0" smtClean="0"/>
              <a:t>printed name </a:t>
            </a:r>
            <a:r>
              <a:rPr lang="en-US" dirty="0" smtClean="0"/>
              <a:t>and signature.</a:t>
            </a:r>
          </a:p>
          <a:p>
            <a:r>
              <a:rPr lang="en-US" b="1" u="sng" dirty="0"/>
              <a:t>Elders cannot sign off on a reimbursement to themselves.  </a:t>
            </a:r>
            <a:r>
              <a:rPr lang="en-US" b="1" u="sng" dirty="0" smtClean="0"/>
              <a:t>Head of staff or AP has to sign.</a:t>
            </a:r>
          </a:p>
          <a:p>
            <a:r>
              <a:rPr lang="en-US" dirty="0" smtClean="0"/>
              <a:t>Funds spent should be submitted within two months of expenditure.</a:t>
            </a:r>
          </a:p>
          <a:p>
            <a:r>
              <a:rPr lang="en-US" dirty="0" smtClean="0"/>
              <a:t>Also in lieu of dollars, we can issue a non-monetary receipt for a gift.  Donor fills out non cash form, we sign and return  - Saves WPC $ and gives you a tax receipt gift.  (ex.  bought food)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62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1059</Words>
  <Application>Microsoft Office PowerPoint</Application>
  <PresentationFormat>On-screen Show (4:3)</PresentationFormat>
  <Paragraphs>143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Arial</vt:lpstr>
      <vt:lpstr>Calibri</vt:lpstr>
      <vt:lpstr>Franklin Gothic Book</vt:lpstr>
      <vt:lpstr>Times New Roman</vt:lpstr>
      <vt:lpstr>Wingdings 2</vt:lpstr>
      <vt:lpstr>Office Theme</vt:lpstr>
      <vt:lpstr> WEBSTER  PRESBYTERIAN  CHURCH  New (and not so new) Elder Financial Training  2014</vt:lpstr>
      <vt:lpstr>Agenda</vt:lpstr>
      <vt:lpstr>Summary</vt:lpstr>
      <vt:lpstr>Financial Team</vt:lpstr>
      <vt:lpstr>Tools we use/Reports</vt:lpstr>
      <vt:lpstr>ACS REPORT</vt:lpstr>
      <vt:lpstr>PowerPoint Presentation</vt:lpstr>
      <vt:lpstr>Types of Funds</vt:lpstr>
      <vt:lpstr>Financial Process</vt:lpstr>
      <vt:lpstr>Credit Cards</vt:lpstr>
      <vt:lpstr>Special Events/Donations</vt:lpstr>
      <vt:lpstr>Annual Financial Reviews</vt:lpstr>
      <vt:lpstr>Budget Process</vt:lpstr>
      <vt:lpstr>Session Authority</vt:lpstr>
      <vt:lpstr>Pledges -  Card &amp; Via Web</vt:lpstr>
      <vt:lpstr>PowerPoint Presentation</vt:lpstr>
      <vt:lpstr>2011-2014 Financial Summary</vt:lpstr>
      <vt:lpstr>Questions?</vt:lpstr>
    </vt:vector>
  </TitlesOfParts>
  <Company>Lockheed Martin Information Techology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jspivey</cp:lastModifiedBy>
  <cp:revision>465</cp:revision>
  <dcterms:created xsi:type="dcterms:W3CDTF">2010-10-15T02:31:10Z</dcterms:created>
  <dcterms:modified xsi:type="dcterms:W3CDTF">2014-02-23T19:46:08Z</dcterms:modified>
</cp:coreProperties>
</file>