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5"/>
  </p:notesMasterIdLst>
  <p:handoutMasterIdLst>
    <p:handoutMasterId r:id="rId16"/>
  </p:handoutMasterIdLst>
  <p:sldIdLst>
    <p:sldId id="259" r:id="rId2"/>
    <p:sldId id="361" r:id="rId3"/>
    <p:sldId id="362" r:id="rId4"/>
    <p:sldId id="363" r:id="rId5"/>
    <p:sldId id="364" r:id="rId6"/>
    <p:sldId id="365" r:id="rId7"/>
    <p:sldId id="366" r:id="rId8"/>
    <p:sldId id="367" r:id="rId9"/>
    <p:sldId id="375" r:id="rId10"/>
    <p:sldId id="376" r:id="rId11"/>
    <p:sldId id="377" r:id="rId12"/>
    <p:sldId id="368" r:id="rId13"/>
    <p:sldId id="37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FFFF"/>
    <a:srgbClr val="99CCFF"/>
    <a:srgbClr val="548DD4"/>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55" autoAdjust="0"/>
    <p:restoredTop sz="86294" autoAdjust="0"/>
  </p:normalViewPr>
  <p:slideViewPr>
    <p:cSldViewPr>
      <p:cViewPr>
        <p:scale>
          <a:sx n="100" d="100"/>
          <a:sy n="100" d="100"/>
        </p:scale>
        <p:origin x="-194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474BAC4-B7F3-4D9E-BEDE-8DDC1548D810}" type="datetimeFigureOut">
              <a:rPr lang="en-US" smtClean="0"/>
              <a:pPr/>
              <a:t>2/21/2014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E9E8D67-8200-4BE5-9A07-4C9BA43A9391}" type="slidenum">
              <a:rPr lang="en-US" smtClean="0"/>
              <a:pPr/>
              <a:t>‹#›</a:t>
            </a:fld>
            <a:endParaRPr lang="en-US" dirty="0"/>
          </a:p>
        </p:txBody>
      </p:sp>
    </p:spTree>
    <p:extLst>
      <p:ext uri="{BB962C8B-B14F-4D97-AF65-F5344CB8AC3E}">
        <p14:creationId xmlns="" xmlns:p14="http://schemas.microsoft.com/office/powerpoint/2010/main" val="4236580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17C1A8-747E-4645-AFB7-25D14EDF30EF}" type="datetimeFigureOut">
              <a:rPr lang="en-US" smtClean="0"/>
              <a:pPr/>
              <a:t>2/21/2014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A440B0-20B1-44EA-ACCE-405C84F30460}" type="slidenum">
              <a:rPr lang="en-US" smtClean="0"/>
              <a:pPr/>
              <a:t>‹#›</a:t>
            </a:fld>
            <a:endParaRPr lang="en-US" dirty="0"/>
          </a:p>
        </p:txBody>
      </p:sp>
    </p:spTree>
    <p:extLst>
      <p:ext uri="{BB962C8B-B14F-4D97-AF65-F5344CB8AC3E}">
        <p14:creationId xmlns="" xmlns:p14="http://schemas.microsoft.com/office/powerpoint/2010/main" val="2886889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600200" y="359898"/>
            <a:ext cx="7239000" cy="1472184"/>
          </a:xfrm>
        </p:spPr>
        <p:txBody>
          <a:bodyPr anchor="b"/>
          <a:lstStyle>
            <a:lvl1pPr algn="l">
              <a:defRPr/>
            </a:lvl1pPr>
            <a:extLst/>
          </a:lstStyle>
          <a:p>
            <a:r>
              <a:rPr kumimoji="0" lang="en-US" dirty="0" smtClean="0"/>
              <a:t>Click to edit Master title style</a:t>
            </a:r>
            <a:endParaRPr kumimoji="0" lang="en-US" dirty="0"/>
          </a:p>
        </p:txBody>
      </p:sp>
      <p:sp>
        <p:nvSpPr>
          <p:cNvPr id="22" name="Subtitle 21"/>
          <p:cNvSpPr>
            <a:spLocks noGrp="1"/>
          </p:cNvSpPr>
          <p:nvPr>
            <p:ph type="subTitle" idx="1"/>
          </p:nvPr>
        </p:nvSpPr>
        <p:spPr>
          <a:xfrm>
            <a:off x="1600200" y="1850064"/>
            <a:ext cx="7239000" cy="1752600"/>
          </a:xfrm>
        </p:spPr>
        <p:txBody>
          <a:bodyPr tIns="0" anchor="ctr"/>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dirty="0" smtClean="0"/>
              <a:t>Click to edit Master subtitle style</a:t>
            </a:r>
            <a:endParaRPr kumimoji="0" lang="en-US" dirty="0"/>
          </a:p>
        </p:txBody>
      </p:sp>
      <p:sp>
        <p:nvSpPr>
          <p:cNvPr id="7" name="Date Placeholder 6"/>
          <p:cNvSpPr>
            <a:spLocks noGrp="1"/>
          </p:cNvSpPr>
          <p:nvPr>
            <p:ph type="dt" sz="half" idx="10"/>
          </p:nvPr>
        </p:nvSpPr>
        <p:spPr/>
        <p:txBody>
          <a:bodyPr/>
          <a:lstStyle>
            <a:extLst/>
          </a:lstStyle>
          <a:p>
            <a:fld id="{EE450BA5-545D-42FD-9FD4-387DBED05D44}" type="datetimeFigureOut">
              <a:rPr lang="en-US" smtClean="0"/>
              <a:pPr/>
              <a:t>2/21/2014</a:t>
            </a:fld>
            <a:endParaRPr lang="en-US" dirty="0"/>
          </a:p>
        </p:txBody>
      </p:sp>
      <p:sp>
        <p:nvSpPr>
          <p:cNvPr id="20" name="Footer Placeholder 19"/>
          <p:cNvSpPr>
            <a:spLocks noGrp="1"/>
          </p:cNvSpPr>
          <p:nvPr>
            <p:ph type="ftr" sz="quarter" idx="11"/>
          </p:nvPr>
        </p:nvSpPr>
        <p:spPr/>
        <p:txBody>
          <a:bodyPr/>
          <a:lstStyle>
            <a:extLst/>
          </a:lstStyle>
          <a:p>
            <a:endParaRPr lang="en-US" dirty="0"/>
          </a:p>
        </p:txBody>
      </p:sp>
      <p:sp>
        <p:nvSpPr>
          <p:cNvPr id="10" name="Slide Number Placeholder 9"/>
          <p:cNvSpPr>
            <a:spLocks noGrp="1"/>
          </p:cNvSpPr>
          <p:nvPr>
            <p:ph type="sldNum" sz="quarter" idx="12"/>
          </p:nvPr>
        </p:nvSpPr>
        <p:spPr/>
        <p:txBody>
          <a:bodyPr/>
          <a:lstStyle>
            <a:extLst/>
          </a:lstStyle>
          <a:p>
            <a:fld id="{C5AC4DE5-AD9A-4A9A-95E0-4FE152A2703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E450BA5-545D-42FD-9FD4-387DBED05D44}" type="datetimeFigureOut">
              <a:rPr lang="en-US" smtClean="0"/>
              <a:pPr/>
              <a:t>2/21/2014</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5AC4DE5-AD9A-4A9A-95E0-4FE152A27039}"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E450BA5-545D-42FD-9FD4-387DBED05D44}" type="datetimeFigureOut">
              <a:rPr lang="en-US" smtClean="0"/>
              <a:pPr/>
              <a:t>2/21/2014</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5AC4DE5-AD9A-4A9A-95E0-4FE152A27039}"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E450BA5-545D-42FD-9FD4-387DBED05D44}" type="datetimeFigureOut">
              <a:rPr lang="en-US" smtClean="0"/>
              <a:pPr/>
              <a:t>2/21/2014</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5AC4DE5-AD9A-4A9A-95E0-4FE152A27039}"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E450BA5-545D-42FD-9FD4-387DBED05D44}" type="datetimeFigureOut">
              <a:rPr lang="en-US" smtClean="0"/>
              <a:pPr/>
              <a:t>2/21/2014</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5AC4DE5-AD9A-4A9A-95E0-4FE152A27039}" type="slidenum">
              <a:rPr lang="en-US" smtClean="0"/>
              <a:pPr/>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E450BA5-545D-42FD-9FD4-387DBED05D44}" type="datetimeFigureOut">
              <a:rPr lang="en-US" smtClean="0"/>
              <a:pPr/>
              <a:t>2/21/2014</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C5AC4DE5-AD9A-4A9A-95E0-4FE152A27039}"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E450BA5-545D-42FD-9FD4-387DBED05D44}" type="datetimeFigureOut">
              <a:rPr lang="en-US" smtClean="0"/>
              <a:pPr/>
              <a:t>2/21/2014</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C5AC4DE5-AD9A-4A9A-95E0-4FE152A2703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E450BA5-545D-42FD-9FD4-387DBED05D44}" type="datetimeFigureOut">
              <a:rPr lang="en-US" smtClean="0"/>
              <a:pPr/>
              <a:t>2/21/2014</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C5AC4DE5-AD9A-4A9A-95E0-4FE152A2703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Date Placeholder 1"/>
          <p:cNvSpPr>
            <a:spLocks noGrp="1"/>
          </p:cNvSpPr>
          <p:nvPr>
            <p:ph type="dt" sz="half" idx="10"/>
          </p:nvPr>
        </p:nvSpPr>
        <p:spPr/>
        <p:txBody>
          <a:bodyPr/>
          <a:lstStyle>
            <a:extLst/>
          </a:lstStyle>
          <a:p>
            <a:fld id="{EE450BA5-545D-42FD-9FD4-387DBED05D44}" type="datetimeFigureOut">
              <a:rPr lang="en-US" smtClean="0"/>
              <a:pPr/>
              <a:t>2/21/2014</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C5AC4DE5-AD9A-4A9A-95E0-4FE152A27039}" type="slidenum">
              <a:rPr lang="en-US" smtClean="0"/>
              <a:pPr/>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E450BA5-545D-42FD-9FD4-387DBED05D44}" type="datetimeFigureOut">
              <a:rPr lang="en-US" smtClean="0"/>
              <a:pPr/>
              <a:t>2/21/2014</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C5AC4DE5-AD9A-4A9A-95E0-4FE152A2703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EE450BA5-545D-42FD-9FD4-387DBED05D44}" type="datetimeFigureOut">
              <a:rPr lang="en-US" smtClean="0"/>
              <a:pPr/>
              <a:t>2/21/2014</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C5AC4DE5-AD9A-4A9A-95E0-4FE152A27039}" type="slidenum">
              <a:rPr lang="en-US" smtClean="0"/>
              <a:pPr/>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48DD4"/>
        </a:solidFill>
        <a:effectLst/>
      </p:bgPr>
    </p:bg>
    <p:spTree>
      <p:nvGrpSpPr>
        <p:cNvPr id="1" name=""/>
        <p:cNvGrpSpPr/>
        <p:nvPr/>
      </p:nvGrpSpPr>
      <p:grpSpPr>
        <a:xfrm>
          <a:off x="0" y="0"/>
          <a:ext cx="0" cy="0"/>
          <a:chOff x="0" y="0"/>
          <a:chExt cx="0" cy="0"/>
        </a:xfrm>
      </p:grpSpPr>
      <p:sp>
        <p:nvSpPr>
          <p:cNvPr id="12" name="Rectangle 11"/>
          <p:cNvSpPr/>
          <p:nvPr/>
        </p:nvSpPr>
        <p:spPr>
          <a:xfrm>
            <a:off x="1444752" y="-54"/>
            <a:ext cx="7699248" cy="6858054"/>
          </a:xfrm>
          <a:prstGeom prst="rect">
            <a:avLst/>
          </a:prstGeom>
          <a:solidFill>
            <a:srgbClr val="99CCFF"/>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Title Placeholder 4"/>
          <p:cNvSpPr>
            <a:spLocks noGrp="1"/>
          </p:cNvSpPr>
          <p:nvPr>
            <p:ph type="title"/>
          </p:nvPr>
        </p:nvSpPr>
        <p:spPr>
          <a:xfrm>
            <a:off x="1600200" y="274638"/>
            <a:ext cx="7333488" cy="1143000"/>
          </a:xfrm>
          <a:prstGeom prst="rect">
            <a:avLst/>
          </a:prstGeom>
        </p:spPr>
        <p:txBody>
          <a:bodyPr anchor="ctr">
            <a:normAutofit/>
          </a:bodyPr>
          <a:lstStyle>
            <a:extLst/>
          </a:lstStyle>
          <a:p>
            <a:r>
              <a:rPr kumimoji="0" lang="en-US" dirty="0" smtClean="0"/>
              <a:t>Click to edit Master title style</a:t>
            </a:r>
            <a:endParaRPr kumimoji="0" lang="en-US" dirty="0"/>
          </a:p>
        </p:txBody>
      </p:sp>
      <p:sp>
        <p:nvSpPr>
          <p:cNvPr id="9" name="Text Placeholder 8"/>
          <p:cNvSpPr>
            <a:spLocks noGrp="1"/>
          </p:cNvSpPr>
          <p:nvPr>
            <p:ph type="body" idx="1"/>
          </p:nvPr>
        </p:nvSpPr>
        <p:spPr>
          <a:xfrm>
            <a:off x="1435608" y="1676400"/>
            <a:ext cx="7498080" cy="4572000"/>
          </a:xfrm>
          <a:prstGeom prst="rect">
            <a:avLst/>
          </a:prstGeom>
        </p:spPr>
        <p:txBody>
          <a:bodyPr>
            <a:normAutofit/>
          </a:bodyPr>
          <a:lstStyle>
            <a:extLst/>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E450BA5-545D-42FD-9FD4-387DBED05D44}" type="datetimeFigureOut">
              <a:rPr lang="en-US" smtClean="0"/>
              <a:pPr/>
              <a:t>2/21/2014</a:t>
            </a:fld>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5AC4DE5-AD9A-4A9A-95E0-4FE152A27039}" type="slidenum">
              <a:rPr lang="en-US" smtClean="0"/>
              <a:pPr/>
              <a:t>‹#›</a:t>
            </a:fld>
            <a:endParaRPr lang="en-US" dirty="0"/>
          </a:p>
        </p:txBody>
      </p:sp>
      <p:pic>
        <p:nvPicPr>
          <p:cNvPr id="2" name="Picture 1"/>
          <p:cNvPicPr>
            <a:picLocks noChangeAspect="1"/>
          </p:cNvPicPr>
          <p:nvPr userDrawn="1"/>
        </p:nvPicPr>
        <p:blipFill>
          <a:blip r:embed="rId13" cstate="print">
            <a:extLst>
              <a:ext uri="{28A0092B-C50C-407E-A947-70E740481C1C}">
                <a14:useLocalDpi xmlns="" xmlns:a14="http://schemas.microsoft.com/office/drawing/2010/main" val="0"/>
              </a:ext>
            </a:extLst>
          </a:blip>
          <a:stretch>
            <a:fillRect/>
          </a:stretch>
        </p:blipFill>
        <p:spPr>
          <a:xfrm>
            <a:off x="0" y="0"/>
            <a:ext cx="1444752" cy="1432134"/>
          </a:xfrm>
          <a:prstGeom prst="rect">
            <a:avLst/>
          </a:prstGeom>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rgbClr val="FFC000"/>
          </a:solidFill>
          <a:effectLst>
            <a:outerShdw blurRad="50800" dist="38100" dir="2700000" algn="tl" rotWithShape="0">
              <a:prstClr val="black">
                <a:alpha val="40000"/>
              </a:prstClr>
            </a:outerShdw>
          </a:effectLst>
          <a:latin typeface="Arial" pitchFamily="34" charset="0"/>
          <a:ea typeface="+mj-ea"/>
          <a:cs typeface="Arial" pitchFamily="34" charset="0"/>
        </a:defRPr>
      </a:lvl1pPr>
      <a:extLst/>
    </p:titleStyle>
    <p:bodyStyle>
      <a:lvl1pPr marL="365760" indent="-283464" algn="l" rtl="0" eaLnBrk="1" latinLnBrk="0" hangingPunct="1">
        <a:lnSpc>
          <a:spcPct val="100000"/>
        </a:lnSpc>
        <a:spcBef>
          <a:spcPts val="600"/>
        </a:spcBef>
        <a:buClr>
          <a:srgbClr val="C00000"/>
        </a:buClr>
        <a:buSzPct val="80000"/>
        <a:buFont typeface="Wingdings 2"/>
        <a:buChar char=""/>
        <a:defRPr kumimoji="0" sz="3200" kern="1200">
          <a:solidFill>
            <a:schemeClr val="accent6"/>
          </a:solidFill>
          <a:latin typeface="Arial" pitchFamily="34" charset="0"/>
          <a:ea typeface="+mn-ea"/>
          <a:cs typeface="Arial" pitchFamily="34" charset="0"/>
        </a:defRPr>
      </a:lvl1pPr>
      <a:lvl2pPr marL="640080" indent="-237744" algn="l" rtl="0" eaLnBrk="1" latinLnBrk="0" hangingPunct="1">
        <a:lnSpc>
          <a:spcPct val="100000"/>
        </a:lnSpc>
        <a:spcBef>
          <a:spcPts val="550"/>
        </a:spcBef>
        <a:buClr>
          <a:srgbClr val="C00000"/>
        </a:buClr>
        <a:buFont typeface="Verdana"/>
        <a:buChar char="◦"/>
        <a:defRPr kumimoji="0" sz="2800" kern="1200">
          <a:solidFill>
            <a:schemeClr val="accent6"/>
          </a:solidFill>
          <a:latin typeface="Arial" pitchFamily="34" charset="0"/>
          <a:ea typeface="+mn-ea"/>
          <a:cs typeface="Arial" pitchFamily="34" charset="0"/>
        </a:defRPr>
      </a:lvl2pPr>
      <a:lvl3pPr marL="886968" indent="-228600" algn="l" rtl="0" eaLnBrk="1" latinLnBrk="0" hangingPunct="1">
        <a:lnSpc>
          <a:spcPct val="100000"/>
        </a:lnSpc>
        <a:spcBef>
          <a:spcPct val="20000"/>
        </a:spcBef>
        <a:buClr>
          <a:srgbClr val="C00000"/>
        </a:buClr>
        <a:buFont typeface="Wingdings 2"/>
        <a:buChar char=""/>
        <a:defRPr kumimoji="0" sz="2400" kern="1200">
          <a:solidFill>
            <a:schemeClr val="accent6"/>
          </a:solidFill>
          <a:latin typeface="Arial" pitchFamily="34" charset="0"/>
          <a:ea typeface="+mn-ea"/>
          <a:cs typeface="Arial" pitchFamily="34" charset="0"/>
        </a:defRPr>
      </a:lvl3pPr>
      <a:lvl4pPr marL="1097280" indent="-173736" algn="l" rtl="0" eaLnBrk="1" latinLnBrk="0" hangingPunct="1">
        <a:lnSpc>
          <a:spcPct val="100000"/>
        </a:lnSpc>
        <a:spcBef>
          <a:spcPct val="20000"/>
        </a:spcBef>
        <a:buClr>
          <a:srgbClr val="C00000"/>
        </a:buClr>
        <a:buFont typeface="Wingdings 2"/>
        <a:buChar char=""/>
        <a:defRPr kumimoji="0" sz="2000" kern="1200">
          <a:solidFill>
            <a:schemeClr val="accent6"/>
          </a:solidFill>
          <a:latin typeface="Arial" pitchFamily="34" charset="0"/>
          <a:ea typeface="+mn-ea"/>
          <a:cs typeface="Arial" pitchFamily="34" charset="0"/>
        </a:defRPr>
      </a:lvl4pPr>
      <a:lvl5pPr marL="1298448" indent="-182880" algn="l" rtl="0" eaLnBrk="1" latinLnBrk="0" hangingPunct="1">
        <a:lnSpc>
          <a:spcPct val="100000"/>
        </a:lnSpc>
        <a:spcBef>
          <a:spcPct val="20000"/>
        </a:spcBef>
        <a:buClr>
          <a:srgbClr val="C00000"/>
        </a:buClr>
        <a:buFont typeface="Wingdings 2"/>
        <a:buChar char=""/>
        <a:defRPr kumimoji="0" sz="2000" kern="1200">
          <a:solidFill>
            <a:schemeClr val="accent6"/>
          </a:solidFill>
          <a:latin typeface="Arial" pitchFamily="34" charset="0"/>
          <a:ea typeface="+mn-ea"/>
          <a:cs typeface="Arial" pitchFamily="34" charset="0"/>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Webster Presbyterian Church</a:t>
            </a:r>
            <a:endParaRPr lang="en-US" dirty="0"/>
          </a:p>
        </p:txBody>
      </p:sp>
      <p:sp>
        <p:nvSpPr>
          <p:cNvPr id="5" name="Subtitle 4"/>
          <p:cNvSpPr>
            <a:spLocks noGrp="1"/>
          </p:cNvSpPr>
          <p:nvPr>
            <p:ph type="subTitle" idx="1"/>
          </p:nvPr>
        </p:nvSpPr>
        <p:spPr>
          <a:xfrm>
            <a:off x="1600200" y="1850064"/>
            <a:ext cx="7239000" cy="2721936"/>
          </a:xfrm>
        </p:spPr>
        <p:txBody>
          <a:bodyPr/>
          <a:lstStyle/>
          <a:p>
            <a:r>
              <a:rPr lang="en-US" sz="2400" dirty="0" smtClean="0"/>
              <a:t>Session Committee Alignment Overview for 2014</a:t>
            </a:r>
          </a:p>
          <a:p>
            <a:endParaRPr lang="en-US" sz="2400" dirty="0"/>
          </a:p>
          <a:p>
            <a:endParaRPr lang="en-US" sz="2400" dirty="0" smtClean="0"/>
          </a:p>
          <a:p>
            <a:r>
              <a:rPr lang="en-US" sz="2400" dirty="0" smtClean="0"/>
              <a:t>Chair: XXX</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XXX Committee Members</a:t>
            </a:r>
            <a:endParaRPr lang="en-US" dirty="0"/>
          </a:p>
        </p:txBody>
      </p:sp>
      <p:sp>
        <p:nvSpPr>
          <p:cNvPr id="3" name="Content Placeholder 2"/>
          <p:cNvSpPr>
            <a:spLocks noGrp="1"/>
          </p:cNvSpPr>
          <p:nvPr>
            <p:ph idx="1"/>
          </p:nvPr>
        </p:nvSpPr>
        <p:spPr/>
        <p:txBody>
          <a:bodyPr/>
          <a:lstStyle/>
          <a:p>
            <a:r>
              <a:rPr lang="en-US" dirty="0" smtClean="0"/>
              <a:t>TBA</a:t>
            </a:r>
          </a:p>
          <a:p>
            <a:r>
              <a:rPr lang="en-US" dirty="0" smtClean="0"/>
              <a:t>TBA</a:t>
            </a:r>
          </a:p>
          <a:p>
            <a:r>
              <a:rPr lang="en-US" dirty="0" smtClean="0"/>
              <a:t>TBA</a:t>
            </a:r>
            <a:endParaRPr lang="en-US" dirty="0"/>
          </a:p>
        </p:txBody>
      </p:sp>
    </p:spTree>
    <p:extLst>
      <p:ext uri="{BB962C8B-B14F-4D97-AF65-F5344CB8AC3E}">
        <p14:creationId xmlns="" xmlns:p14="http://schemas.microsoft.com/office/powerpoint/2010/main" val="1769224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Recommended General Changes for Alignment With New Vision</a:t>
            </a:r>
            <a:endParaRPr lang="en-US" dirty="0"/>
          </a:p>
        </p:txBody>
      </p:sp>
      <p:sp>
        <p:nvSpPr>
          <p:cNvPr id="3" name="Content Placeholder 2"/>
          <p:cNvSpPr>
            <a:spLocks noGrp="1"/>
          </p:cNvSpPr>
          <p:nvPr>
            <p:ph idx="1"/>
          </p:nvPr>
        </p:nvSpPr>
        <p:spPr/>
        <p:txBody>
          <a:bodyPr/>
          <a:lstStyle/>
          <a:p>
            <a:r>
              <a:rPr lang="en-US" dirty="0" smtClean="0"/>
              <a:t>Short-Term (1-2 years)</a:t>
            </a:r>
          </a:p>
          <a:p>
            <a:pPr lvl="1"/>
            <a:r>
              <a:rPr lang="en-US" dirty="0" smtClean="0"/>
              <a:t>TBA</a:t>
            </a:r>
          </a:p>
          <a:p>
            <a:pPr lvl="1"/>
            <a:r>
              <a:rPr lang="en-US" dirty="0" smtClean="0"/>
              <a:t>TBA</a:t>
            </a:r>
          </a:p>
          <a:p>
            <a:pPr lvl="1"/>
            <a:r>
              <a:rPr lang="en-US" dirty="0" smtClean="0"/>
              <a:t>TBA</a:t>
            </a:r>
          </a:p>
          <a:p>
            <a:r>
              <a:rPr lang="en-US" dirty="0" smtClean="0"/>
              <a:t>Long-Term (3-5 years)</a:t>
            </a:r>
          </a:p>
          <a:p>
            <a:pPr lvl="1"/>
            <a:r>
              <a:rPr lang="en-US" dirty="0" smtClean="0"/>
              <a:t>TBA</a:t>
            </a:r>
          </a:p>
          <a:p>
            <a:pPr lvl="1"/>
            <a:r>
              <a:rPr lang="en-US" dirty="0" smtClean="0"/>
              <a:t>TBA</a:t>
            </a:r>
          </a:p>
          <a:p>
            <a:pPr lvl="1"/>
            <a:r>
              <a:rPr lang="en-US" dirty="0" smtClean="0"/>
              <a:t>TBA</a:t>
            </a:r>
            <a:endParaRPr lang="en-US" dirty="0"/>
          </a:p>
        </p:txBody>
      </p:sp>
    </p:spTree>
    <p:extLst>
      <p:ext uri="{BB962C8B-B14F-4D97-AF65-F5344CB8AC3E}">
        <p14:creationId xmlns="" xmlns:p14="http://schemas.microsoft.com/office/powerpoint/2010/main" val="3871669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Recommendations from SATF to be Implemented/Adopted</a:t>
            </a:r>
            <a:endParaRPr lang="en-US" dirty="0"/>
          </a:p>
        </p:txBody>
      </p:sp>
      <p:sp>
        <p:nvSpPr>
          <p:cNvPr id="3" name="Content Placeholder 2"/>
          <p:cNvSpPr>
            <a:spLocks noGrp="1"/>
          </p:cNvSpPr>
          <p:nvPr>
            <p:ph idx="1"/>
          </p:nvPr>
        </p:nvSpPr>
        <p:spPr/>
        <p:txBody>
          <a:bodyPr/>
          <a:lstStyle/>
          <a:p>
            <a:r>
              <a:rPr lang="en-US" dirty="0" smtClean="0"/>
              <a:t>Specific recommendation(s)</a:t>
            </a:r>
          </a:p>
          <a:p>
            <a:r>
              <a:rPr lang="en-US" dirty="0" smtClean="0"/>
              <a:t>How operationalized/implemented</a:t>
            </a:r>
          </a:p>
          <a:p>
            <a:r>
              <a:rPr lang="en-US" dirty="0" smtClean="0"/>
              <a:t>Implications for other committees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XXX Committee Goals for 2014</a:t>
            </a:r>
            <a:endParaRPr lang="en-US" dirty="0"/>
          </a:p>
        </p:txBody>
      </p:sp>
      <p:sp>
        <p:nvSpPr>
          <p:cNvPr id="3" name="Content Placeholder 2"/>
          <p:cNvSpPr>
            <a:spLocks noGrp="1"/>
          </p:cNvSpPr>
          <p:nvPr>
            <p:ph idx="1"/>
          </p:nvPr>
        </p:nvSpPr>
        <p:spPr/>
        <p:txBody>
          <a:bodyPr/>
          <a:lstStyle/>
          <a:p>
            <a:r>
              <a:rPr lang="en-US" dirty="0" smtClean="0"/>
              <a:t>TBA</a:t>
            </a:r>
          </a:p>
          <a:p>
            <a:r>
              <a:rPr lang="en-US" dirty="0" smtClean="0"/>
              <a:t>TBA</a:t>
            </a:r>
          </a:p>
          <a:p>
            <a:r>
              <a:rPr lang="en-US" dirty="0" smtClean="0"/>
              <a:t>TBA</a:t>
            </a:r>
          </a:p>
          <a:p>
            <a:r>
              <a:rPr lang="en-US" dirty="0" smtClean="0"/>
              <a:t>TBA</a:t>
            </a:r>
          </a:p>
          <a:p>
            <a:r>
              <a:rPr lang="en-US" dirty="0" smtClean="0"/>
              <a:t>TBA</a:t>
            </a:r>
          </a:p>
          <a:p>
            <a:r>
              <a:rPr lang="en-US" dirty="0" smtClean="0"/>
              <a:t>Implications to other committees?</a:t>
            </a:r>
          </a:p>
          <a:p>
            <a:r>
              <a:rPr lang="en-US" dirty="0" smtClean="0"/>
              <a:t>How accomplishment/progress will be measured, tracked, or reported?</a:t>
            </a:r>
            <a:endParaRPr lang="en-US" dirty="0"/>
          </a:p>
        </p:txBody>
      </p:sp>
    </p:spTree>
    <p:extLst>
      <p:ext uri="{BB962C8B-B14F-4D97-AF65-F5344CB8AC3E}">
        <p14:creationId xmlns="" xmlns:p14="http://schemas.microsoft.com/office/powerpoint/2010/main" val="3018050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To align committee functions and processes with new WPC vision</a:t>
            </a:r>
          </a:p>
          <a:p>
            <a:r>
              <a:rPr lang="en-US" dirty="0" smtClean="0"/>
              <a:t>To share with entire session specific committee goals and objectives for 2014</a:t>
            </a:r>
          </a:p>
          <a:p>
            <a:pPr lvl="1"/>
            <a:r>
              <a:rPr lang="en-US" dirty="0" smtClean="0"/>
              <a:t>Ensure coordination of action and energy</a:t>
            </a:r>
          </a:p>
          <a:p>
            <a:pPr lvl="1"/>
            <a:r>
              <a:rPr lang="en-US" dirty="0" smtClean="0"/>
              <a:t>Avoid duplication and conflict</a:t>
            </a:r>
          </a:p>
          <a:p>
            <a:pPr lvl="1"/>
            <a:r>
              <a:rPr lang="en-US" dirty="0" smtClean="0"/>
              <a:t>Maximize resource utilization</a:t>
            </a:r>
          </a:p>
          <a:p>
            <a:r>
              <a:rPr lang="en-US" dirty="0" smtClean="0"/>
              <a:t>To establish a cohesive environment in transition to new pastor (when called)</a:t>
            </a:r>
          </a:p>
          <a:p>
            <a:r>
              <a:rPr lang="en-US" dirty="0" smtClean="0"/>
              <a:t>To help educate senior members (new and old) about overall church governance and operations</a:t>
            </a:r>
          </a:p>
          <a:p>
            <a:r>
              <a:rPr lang="en-US" dirty="0" smtClean="0"/>
              <a:t>To illustrate what parts of the strategic analysis task force (SATF) plans that will or will not be adopted and how operationalized</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WPC Vision, Mission, and Values</a:t>
            </a:r>
            <a:endParaRPr lang="en-US" sz="3600" dirty="0"/>
          </a:p>
        </p:txBody>
      </p:sp>
      <p:sp>
        <p:nvSpPr>
          <p:cNvPr id="4" name="Isosceles Triangle 3"/>
          <p:cNvSpPr/>
          <p:nvPr/>
        </p:nvSpPr>
        <p:spPr>
          <a:xfrm>
            <a:off x="3048000" y="2420006"/>
            <a:ext cx="3733800" cy="3218793"/>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accent6"/>
                </a:solidFill>
              </a:rPr>
              <a:t>ALIGNMENT</a:t>
            </a:r>
            <a:endParaRPr lang="en-US" b="1" dirty="0">
              <a:solidFill>
                <a:schemeClr val="accent6"/>
              </a:solidFill>
            </a:endParaRPr>
          </a:p>
        </p:txBody>
      </p:sp>
      <p:sp>
        <p:nvSpPr>
          <p:cNvPr id="5" name="TextBox 4"/>
          <p:cNvSpPr txBox="1"/>
          <p:nvPr/>
        </p:nvSpPr>
        <p:spPr>
          <a:xfrm>
            <a:off x="3390900" y="1600200"/>
            <a:ext cx="3048000" cy="923330"/>
          </a:xfrm>
          <a:prstGeom prst="rect">
            <a:avLst/>
          </a:prstGeom>
          <a:noFill/>
        </p:spPr>
        <p:txBody>
          <a:bodyPr wrap="square" rtlCol="0">
            <a:spAutoFit/>
          </a:bodyPr>
          <a:lstStyle/>
          <a:p>
            <a:pPr algn="ctr"/>
            <a:r>
              <a:rPr lang="en-US" dirty="0" smtClean="0">
                <a:solidFill>
                  <a:schemeClr val="accent6"/>
                </a:solidFill>
              </a:rPr>
              <a:t>VISION</a:t>
            </a:r>
          </a:p>
          <a:p>
            <a:pPr algn="ctr"/>
            <a:r>
              <a:rPr lang="en-US" dirty="0" smtClean="0">
                <a:solidFill>
                  <a:schemeClr val="accent6"/>
                </a:solidFill>
              </a:rPr>
              <a:t>What We Aspire to Become</a:t>
            </a:r>
            <a:endParaRPr lang="en-US" dirty="0">
              <a:solidFill>
                <a:schemeClr val="accent6"/>
              </a:solidFill>
            </a:endParaRPr>
          </a:p>
        </p:txBody>
      </p:sp>
      <p:sp>
        <p:nvSpPr>
          <p:cNvPr id="6" name="TextBox 5"/>
          <p:cNvSpPr txBox="1"/>
          <p:nvPr/>
        </p:nvSpPr>
        <p:spPr>
          <a:xfrm>
            <a:off x="838200" y="5373469"/>
            <a:ext cx="3048000" cy="646331"/>
          </a:xfrm>
          <a:prstGeom prst="rect">
            <a:avLst/>
          </a:prstGeom>
          <a:noFill/>
        </p:spPr>
        <p:txBody>
          <a:bodyPr wrap="square" rtlCol="0">
            <a:spAutoFit/>
          </a:bodyPr>
          <a:lstStyle/>
          <a:p>
            <a:pPr algn="ctr"/>
            <a:r>
              <a:rPr lang="en-US" dirty="0" smtClean="0">
                <a:solidFill>
                  <a:schemeClr val="accent6"/>
                </a:solidFill>
              </a:rPr>
              <a:t>MISSION</a:t>
            </a:r>
          </a:p>
          <a:p>
            <a:pPr algn="ctr"/>
            <a:r>
              <a:rPr lang="en-US" dirty="0" smtClean="0">
                <a:solidFill>
                  <a:schemeClr val="accent6"/>
                </a:solidFill>
              </a:rPr>
              <a:t>What We Do</a:t>
            </a:r>
            <a:endParaRPr lang="en-US" dirty="0">
              <a:solidFill>
                <a:schemeClr val="accent6"/>
              </a:solidFill>
            </a:endParaRPr>
          </a:p>
        </p:txBody>
      </p:sp>
      <p:sp>
        <p:nvSpPr>
          <p:cNvPr id="7" name="TextBox 6"/>
          <p:cNvSpPr txBox="1"/>
          <p:nvPr/>
        </p:nvSpPr>
        <p:spPr>
          <a:xfrm>
            <a:off x="5943600" y="5373469"/>
            <a:ext cx="3048000" cy="646331"/>
          </a:xfrm>
          <a:prstGeom prst="rect">
            <a:avLst/>
          </a:prstGeom>
          <a:noFill/>
        </p:spPr>
        <p:txBody>
          <a:bodyPr wrap="square" rtlCol="0">
            <a:spAutoFit/>
          </a:bodyPr>
          <a:lstStyle/>
          <a:p>
            <a:pPr algn="ctr"/>
            <a:r>
              <a:rPr lang="en-US" dirty="0" smtClean="0">
                <a:solidFill>
                  <a:schemeClr val="accent6"/>
                </a:solidFill>
              </a:rPr>
              <a:t>VALUES</a:t>
            </a:r>
          </a:p>
          <a:p>
            <a:pPr algn="ctr"/>
            <a:r>
              <a:rPr lang="en-US" dirty="0" smtClean="0">
                <a:solidFill>
                  <a:schemeClr val="accent6"/>
                </a:solidFill>
              </a:rPr>
              <a:t>What We Believe</a:t>
            </a:r>
            <a:endParaRPr lang="en-US" dirty="0">
              <a:solidFill>
                <a:schemeClr val="accent6"/>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WPC Vision</a:t>
            </a:r>
            <a:endParaRPr lang="en-US" dirty="0"/>
          </a:p>
        </p:txBody>
      </p:sp>
      <p:sp>
        <p:nvSpPr>
          <p:cNvPr id="3" name="Content Placeholder 2"/>
          <p:cNvSpPr>
            <a:spLocks noGrp="1"/>
          </p:cNvSpPr>
          <p:nvPr>
            <p:ph idx="1"/>
          </p:nvPr>
        </p:nvSpPr>
        <p:spPr/>
        <p:txBody>
          <a:bodyPr/>
          <a:lstStyle/>
          <a:p>
            <a:pPr marL="82296" indent="0">
              <a:buNone/>
            </a:pPr>
            <a:r>
              <a:rPr lang="en-US" dirty="0"/>
              <a:t>“To be a place of worship in the Greater Bay Area that welcomes all God's children, serving Christ as active disciples to create a more loving, affirming, and just world through openness to spiritual inquiry, civility of discourse, scientific ideas, and artistic expression."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WPC Mission</a:t>
            </a:r>
            <a:endParaRPr lang="en-US" dirty="0"/>
          </a:p>
        </p:txBody>
      </p:sp>
      <p:sp>
        <p:nvSpPr>
          <p:cNvPr id="3" name="Content Placeholder 2"/>
          <p:cNvSpPr>
            <a:spLocks noGrp="1"/>
          </p:cNvSpPr>
          <p:nvPr>
            <p:ph idx="1"/>
          </p:nvPr>
        </p:nvSpPr>
        <p:spPr/>
        <p:txBody>
          <a:bodyPr>
            <a:normAutofit fontScale="85000" lnSpcReduction="20000"/>
          </a:bodyPr>
          <a:lstStyle/>
          <a:p>
            <a:pPr marL="82296" indent="0">
              <a:buNone/>
            </a:pPr>
            <a:r>
              <a:rPr lang="en-US" sz="3100" dirty="0"/>
              <a:t>In accordance with our Presbyterian heritage (Presbyterian Church USA), our affiliation with the Presbytery of the New Covenant, and over 100 years of history in serving the upper Bay Area, we strive to:</a:t>
            </a:r>
          </a:p>
          <a:p>
            <a:pPr marL="82296" indent="0">
              <a:buNone/>
            </a:pPr>
            <a:r>
              <a:rPr lang="en-US" sz="3100" dirty="0"/>
              <a:t> </a:t>
            </a:r>
          </a:p>
          <a:p>
            <a:pPr marL="82296" indent="0">
              <a:buNone/>
            </a:pPr>
            <a:r>
              <a:rPr lang="en-US" sz="3100" b="1" dirty="0"/>
              <a:t>“Encounter the loving God, to nurture followers of Jesus Christ, and to meet human needs” through:</a:t>
            </a:r>
            <a:endParaRPr lang="en-US" sz="3100" dirty="0"/>
          </a:p>
          <a:p>
            <a:pPr lvl="1"/>
            <a:r>
              <a:rPr lang="en-US" dirty="0" smtClean="0"/>
              <a:t>Christian </a:t>
            </a:r>
            <a:r>
              <a:rPr lang="en-US" dirty="0"/>
              <a:t>education</a:t>
            </a:r>
          </a:p>
          <a:p>
            <a:pPr lvl="1"/>
            <a:r>
              <a:rPr lang="en-US" dirty="0"/>
              <a:t>Care</a:t>
            </a:r>
          </a:p>
          <a:p>
            <a:pPr lvl="1"/>
            <a:r>
              <a:rPr lang="en-US" dirty="0"/>
              <a:t>Mission</a:t>
            </a:r>
          </a:p>
          <a:p>
            <a:pPr lvl="1"/>
            <a:r>
              <a:rPr lang="en-US" dirty="0"/>
              <a:t>Fellowship</a:t>
            </a:r>
          </a:p>
          <a:p>
            <a:pPr marL="82296" indent="0">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WPC Values</a:t>
            </a:r>
            <a:endParaRPr lang="en-US" dirty="0"/>
          </a:p>
        </p:txBody>
      </p:sp>
      <p:sp>
        <p:nvSpPr>
          <p:cNvPr id="3" name="Content Placeholder 2"/>
          <p:cNvSpPr>
            <a:spLocks noGrp="1"/>
          </p:cNvSpPr>
          <p:nvPr>
            <p:ph idx="1"/>
          </p:nvPr>
        </p:nvSpPr>
        <p:spPr/>
        <p:txBody>
          <a:bodyPr>
            <a:normAutofit fontScale="47500" lnSpcReduction="20000"/>
          </a:bodyPr>
          <a:lstStyle/>
          <a:p>
            <a:pPr marL="82296" indent="0">
              <a:buNone/>
            </a:pPr>
            <a:r>
              <a:rPr lang="en-US" dirty="0"/>
              <a:t>At the center of our values is the belief that we should be open to all people, all orientations, all political beliefs, and to promote an environment of civility, respect, and affirmation. Specifically, we believe in:</a:t>
            </a:r>
          </a:p>
          <a:p>
            <a:pPr marL="82296" indent="0">
              <a:buNone/>
            </a:pPr>
            <a:r>
              <a:rPr lang="en-US" dirty="0"/>
              <a:t> </a:t>
            </a:r>
          </a:p>
          <a:p>
            <a:pPr lvl="0"/>
            <a:r>
              <a:rPr lang="en-US" b="1" dirty="0"/>
              <a:t>Deep Personal and Congregational Relationships</a:t>
            </a:r>
            <a:r>
              <a:rPr lang="en-US" dirty="0"/>
              <a:t> – as Christ teaches, we care for one another when in need, respond to our community, and create opportunities for fellowship</a:t>
            </a:r>
          </a:p>
          <a:p>
            <a:pPr lvl="0"/>
            <a:r>
              <a:rPr lang="en-US" b="1" dirty="0"/>
              <a:t>Dynamic Pastor Leadership</a:t>
            </a:r>
            <a:r>
              <a:rPr lang="en-US" dirty="0"/>
              <a:t> – by providing a spiritually and intellectually challenging environment, relevant bible teaching, opportunities for lay leadership, congregational healing, and proactive discernment of God’s will</a:t>
            </a:r>
          </a:p>
          <a:p>
            <a:pPr lvl="0"/>
            <a:r>
              <a:rPr lang="en-US" b="1" dirty="0"/>
              <a:t>Exciting and Meaningful Worship</a:t>
            </a:r>
            <a:r>
              <a:rPr lang="en-US" dirty="0"/>
              <a:t> – we worship the creator, redeemer, and sustainer through uplifting music, traditional and contemporary expressions of faith, active participation by all in the congregation, relevant confessions, and biblical story telling</a:t>
            </a:r>
          </a:p>
          <a:p>
            <a:pPr lvl="0"/>
            <a:r>
              <a:rPr lang="en-US" b="1" dirty="0"/>
              <a:t>Flourishing Christian Education</a:t>
            </a:r>
            <a:r>
              <a:rPr lang="en-US" dirty="0"/>
              <a:t> – for all ages through providing Sunday School, Vacation Bible School, Covenant Groups, and a variety of learning opportunities</a:t>
            </a:r>
          </a:p>
          <a:p>
            <a:pPr lvl="0"/>
            <a:r>
              <a:rPr lang="en-US" b="1" dirty="0"/>
              <a:t>Proactive Stewardship</a:t>
            </a:r>
            <a:r>
              <a:rPr lang="en-US" dirty="0"/>
              <a:t> – through effective and meaningful use of church resources to support mission activity and church functions as well as provide opportunities for all church members to volunteer and serve Christ and His church</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Committee Alignment Presentation Template</a:t>
            </a:r>
            <a:endParaRPr lang="en-US" dirty="0"/>
          </a:p>
        </p:txBody>
      </p:sp>
      <p:sp>
        <p:nvSpPr>
          <p:cNvPr id="3" name="Content Placeholder 2"/>
          <p:cNvSpPr>
            <a:spLocks noGrp="1"/>
          </p:cNvSpPr>
          <p:nvPr>
            <p:ph idx="1"/>
          </p:nvPr>
        </p:nvSpPr>
        <p:spPr/>
        <p:txBody>
          <a:bodyPr/>
          <a:lstStyle/>
          <a:p>
            <a:r>
              <a:rPr lang="en-US" dirty="0" smtClean="0"/>
              <a:t>Responsibilities and scope of committee</a:t>
            </a:r>
          </a:p>
          <a:p>
            <a:r>
              <a:rPr lang="en-US" dirty="0" smtClean="0"/>
              <a:t>Committee functions, duties, tasks</a:t>
            </a:r>
          </a:p>
          <a:p>
            <a:r>
              <a:rPr lang="en-US" smtClean="0"/>
              <a:t>Recommended general changes </a:t>
            </a:r>
            <a:r>
              <a:rPr lang="en-US" dirty="0" smtClean="0"/>
              <a:t>for alignment with new vision</a:t>
            </a:r>
          </a:p>
          <a:p>
            <a:r>
              <a:rPr lang="en-US" dirty="0" smtClean="0"/>
              <a:t>Strategic Analysis Task Force recommendations to be implemented</a:t>
            </a:r>
          </a:p>
          <a:p>
            <a:r>
              <a:rPr lang="en-US" dirty="0" smtClean="0"/>
              <a:t>Committee goals for 2014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XXX Committee Responsibilities and Scope</a:t>
            </a:r>
            <a:endParaRPr lang="en-US" dirty="0"/>
          </a:p>
        </p:txBody>
      </p:sp>
      <p:sp>
        <p:nvSpPr>
          <p:cNvPr id="3" name="Content Placeholder 2"/>
          <p:cNvSpPr>
            <a:spLocks noGrp="1"/>
          </p:cNvSpPr>
          <p:nvPr>
            <p:ph idx="1"/>
          </p:nvPr>
        </p:nvSpPr>
        <p:spPr/>
        <p:txBody>
          <a:bodyPr/>
          <a:lstStyle/>
          <a:p>
            <a:r>
              <a:rPr lang="en-US" dirty="0" smtClean="0"/>
              <a:t>TBA</a:t>
            </a:r>
          </a:p>
          <a:p>
            <a:r>
              <a:rPr lang="en-US" dirty="0" smtClean="0"/>
              <a:t>TBA</a:t>
            </a:r>
          </a:p>
          <a:p>
            <a:r>
              <a:rPr lang="en-US" dirty="0" smtClean="0"/>
              <a:t>TBA</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XXX Committee Functions, Duties, Tasks </a:t>
            </a:r>
            <a:endParaRPr lang="en-US" dirty="0"/>
          </a:p>
        </p:txBody>
      </p:sp>
      <p:sp>
        <p:nvSpPr>
          <p:cNvPr id="3" name="Content Placeholder 2"/>
          <p:cNvSpPr>
            <a:spLocks noGrp="1"/>
          </p:cNvSpPr>
          <p:nvPr>
            <p:ph idx="1"/>
          </p:nvPr>
        </p:nvSpPr>
        <p:spPr/>
        <p:txBody>
          <a:bodyPr/>
          <a:lstStyle/>
          <a:p>
            <a:r>
              <a:rPr lang="en-US" dirty="0" smtClean="0"/>
              <a:t>TBA</a:t>
            </a:r>
          </a:p>
          <a:p>
            <a:r>
              <a:rPr lang="en-US" dirty="0" smtClean="0"/>
              <a:t>TBA</a:t>
            </a:r>
          </a:p>
          <a:p>
            <a:r>
              <a:rPr lang="en-US" dirty="0" smtClean="0"/>
              <a:t>TBA</a:t>
            </a:r>
            <a:endParaRPr lang="en-US" dirty="0"/>
          </a:p>
        </p:txBody>
      </p:sp>
    </p:spTree>
    <p:extLst>
      <p:ext uri="{BB962C8B-B14F-4D97-AF65-F5344CB8AC3E}">
        <p14:creationId xmlns="" xmlns:p14="http://schemas.microsoft.com/office/powerpoint/2010/main" val="20538816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Custom 6">
      <a:dk1>
        <a:srgbClr val="00B0F0"/>
      </a:dk1>
      <a:lt1>
        <a:srgbClr val="0070C0"/>
      </a:lt1>
      <a:dk2>
        <a:srgbClr val="464653"/>
      </a:dk2>
      <a:lt2>
        <a:srgbClr val="DDE9EC"/>
      </a:lt2>
      <a:accent1>
        <a:srgbClr val="00B050"/>
      </a:accent1>
      <a:accent2>
        <a:srgbClr val="FFC000"/>
      </a:accent2>
      <a:accent3>
        <a:srgbClr val="518592"/>
      </a:accent3>
      <a:accent4>
        <a:srgbClr val="FADA7A"/>
      </a:accent4>
      <a:accent5>
        <a:srgbClr val="000000"/>
      </a:accent5>
      <a:accent6>
        <a:srgbClr val="000000"/>
      </a:accent6>
      <a:hlink>
        <a:srgbClr val="0070C0"/>
      </a:hlink>
      <a:folHlink>
        <a:srgbClr val="6B56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2240</TotalTime>
  <Words>388</Words>
  <Application>Microsoft Office PowerPoint</Application>
  <PresentationFormat>On-screen Show (4:3)</PresentationFormat>
  <Paragraphs>79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Solstice</vt:lpstr>
      <vt:lpstr>Webster Presbyterian Church</vt:lpstr>
      <vt:lpstr>Purpose</vt:lpstr>
      <vt:lpstr>WPC Vision, Mission, and Values</vt:lpstr>
      <vt:lpstr>New WPC Vision</vt:lpstr>
      <vt:lpstr>WPC Mission</vt:lpstr>
      <vt:lpstr>WPC Values</vt:lpstr>
      <vt:lpstr>Committee Alignment Presentation Template</vt:lpstr>
      <vt:lpstr>XXX Committee Responsibilities and Scope</vt:lpstr>
      <vt:lpstr>XXX Committee Functions, Duties, Tasks </vt:lpstr>
      <vt:lpstr>XXX Committee Members</vt:lpstr>
      <vt:lpstr>Recommended General Changes for Alignment With New Vision</vt:lpstr>
      <vt:lpstr>Recommendations from SATF to be Implemented/Adopted</vt:lpstr>
      <vt:lpstr>XXX Committee Goals for 2014</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WEBSTER PRESYBYTERIAN CHURCH</dc:title>
  <dc:creator>Kevin</dc:creator>
  <cp:lastModifiedBy>user</cp:lastModifiedBy>
  <cp:revision>153</cp:revision>
  <dcterms:created xsi:type="dcterms:W3CDTF">2013-02-09T01:51:08Z</dcterms:created>
  <dcterms:modified xsi:type="dcterms:W3CDTF">2014-02-21T15:40:38Z</dcterms:modified>
</cp:coreProperties>
</file>