
<file path=[Content_Types].xml><?xml version="1.0" encoding="utf-8"?>
<Types xmlns="http://schemas.openxmlformats.org/package/2006/content-types">
  <Default Extension="docx" ContentType="application/vnd.openxmlformats-officedocument.wordprocessingml.documen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 autoCompressPictures="0">
  <p:sldMasterIdLst>
    <p:sldMasterId id="2147483648" r:id="rId4"/>
  </p:sldMasterIdLst>
  <p:notesMasterIdLst>
    <p:notesMasterId r:id="rId16"/>
  </p:notesMasterIdLst>
  <p:handoutMasterIdLst>
    <p:handoutMasterId r:id="rId17"/>
  </p:handoutMasterIdLst>
  <p:sldIdLst>
    <p:sldId id="256" r:id="rId5"/>
    <p:sldId id="289" r:id="rId6"/>
    <p:sldId id="293" r:id="rId7"/>
    <p:sldId id="290" r:id="rId8"/>
    <p:sldId id="291" r:id="rId9"/>
    <p:sldId id="294" r:id="rId10"/>
    <p:sldId id="292" r:id="rId11"/>
    <p:sldId id="296" r:id="rId12"/>
    <p:sldId id="295" r:id="rId13"/>
    <p:sldId id="287" r:id="rId14"/>
    <p:sldId id="288" r:id="rId15"/>
  </p:sldIdLst>
  <p:sldSz cx="12188825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8" pos="3839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33A91"/>
    <a:srgbClr val="1B54D3"/>
    <a:srgbClr val="A7A3F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C4B1156A-380E-4F78-BDF5-A606A8083BF9}" styleName="Medium Style 4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16D9F66E-5EB9-4882-86FB-DCBF35E3C3E4}" styleName="Medium Style 4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706" autoAdjust="0"/>
  </p:normalViewPr>
  <p:slideViewPr>
    <p:cSldViewPr showGuides="1">
      <p:cViewPr varScale="1">
        <p:scale>
          <a:sx n="90" d="100"/>
          <a:sy n="90" d="100"/>
        </p:scale>
        <p:origin x="576" y="90"/>
      </p:cViewPr>
      <p:guideLst>
        <p:guide orient="horz" pos="2160"/>
        <p:guide pos="3839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howGuides="1">
      <p:cViewPr varScale="1">
        <p:scale>
          <a:sx n="84" d="100"/>
          <a:sy n="84" d="100"/>
        </p:scale>
        <p:origin x="3828" y="9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4CE221E-83ED-4F6C-BA5F-3F9E6FDB6953}" type="datetimeFigureOut">
              <a:rPr lang="en-US"/>
              <a:t>8/23/2020</a:t>
            </a:fld>
            <a:endParaRPr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A4CBEF8-5CDE-472B-839B-B8BB0C881006}" type="slidenum">
              <a:r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26328929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7853E5F-CE67-483C-A264-F17AC70E9CA2}" type="datetimeFigureOut">
              <a:rPr lang="en-US"/>
              <a:t>8/23/2020</a:t>
            </a:fld>
            <a:endParaRPr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BB98AFB-CB0D-4DFE-87B9-B4B0D0DE73CD}" type="slidenum">
              <a:r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5128058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65214" y="533400"/>
            <a:ext cx="5029200" cy="2514601"/>
          </a:xfrm>
        </p:spPr>
        <p:txBody>
          <a:bodyPr>
            <a:normAutofit/>
          </a:bodyPr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5212" y="3403600"/>
            <a:ext cx="5029201" cy="1397000"/>
          </a:xfrm>
        </p:spPr>
        <p:txBody>
          <a:bodyPr>
            <a:normAutofit/>
          </a:bodyPr>
          <a:lstStyle>
            <a:lvl1pPr marL="0" indent="0" algn="l">
              <a:spcBef>
                <a:spcPts val="600"/>
              </a:spcBef>
              <a:buNone/>
              <a:defRPr sz="24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0FA9E5-6744-4841-888F-9E7CC0C2B7EC}" type="datetimeFigureOut">
              <a:rPr lang="en-US"/>
              <a:t>8/23/2020</a:t>
            </a:fld>
            <a:endParaRPr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AE4A8-A6E5-453E-B946-FB774B73F48C}" type="slidenum">
              <a:r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6647520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0FA9E5-6744-4841-888F-9E7CC0C2B7EC}" type="datetimeFigureOut">
              <a:rPr lang="en-US"/>
              <a:t>8/23/2020</a:t>
            </a:fld>
            <a:endParaRPr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AE4A8-A6E5-453E-B946-FB774B73F48C}" type="slidenum">
              <a:r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6680935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61412" y="533400"/>
            <a:ext cx="2362201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65213" y="533400"/>
            <a:ext cx="7467599" cy="5486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0FA9E5-6744-4841-888F-9E7CC0C2B7EC}" type="datetimeFigureOut">
              <a:rPr lang="en-US"/>
              <a:t>8/23/2020</a:t>
            </a:fld>
            <a:endParaRPr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AE4A8-A6E5-453E-B946-FB774B73F48C}" type="slidenum">
              <a:r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882449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0FA9E5-6744-4841-888F-9E7CC0C2B7EC}" type="datetimeFigureOut">
              <a:rPr lang="en-US"/>
              <a:t>8/23/2020</a:t>
            </a:fld>
            <a:endParaRPr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AE4A8-A6E5-453E-B946-FB774B73F48C}" type="slidenum">
              <a:r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4291533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5214" y="533400"/>
            <a:ext cx="8686800" cy="2286000"/>
          </a:xfrm>
        </p:spPr>
        <p:txBody>
          <a:bodyPr anchor="b">
            <a:normAutofit/>
          </a:bodyPr>
          <a:lstStyle>
            <a:lvl1pPr algn="l">
              <a:defRPr sz="5400" b="1" cap="none" baseline="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5214" y="3124200"/>
            <a:ext cx="8686800" cy="1371600"/>
          </a:xfrm>
        </p:spPr>
        <p:txBody>
          <a:bodyPr anchor="t">
            <a:normAutofit/>
          </a:bodyPr>
          <a:lstStyle>
            <a:lvl1pPr marL="0" indent="0">
              <a:spcBef>
                <a:spcPts val="600"/>
              </a:spcBef>
              <a:buNone/>
              <a:defRPr sz="24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0FA9E5-6744-4841-888F-9E7CC0C2B7EC}" type="datetimeFigureOut">
              <a:rPr lang="en-US"/>
              <a:t>8/23/2020</a:t>
            </a:fld>
            <a:endParaRPr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AE4A8-A6E5-453E-B946-FB774B73F48C}" type="slidenum">
              <a:r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7013312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5212" y="1828800"/>
            <a:ext cx="4251960" cy="41910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64598" y="1828800"/>
            <a:ext cx="4251960" cy="41910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0FA9E5-6744-4841-888F-9E7CC0C2B7EC}" type="datetimeFigureOut">
              <a:rPr lang="en-US"/>
              <a:t>8/23/2020</a:t>
            </a:fld>
            <a:endParaRPr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AE4A8-A6E5-453E-B946-FB774B73F48C}" type="slidenum">
              <a:r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4137094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5213" y="1828799"/>
            <a:ext cx="4251960" cy="685801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5213" y="2590800"/>
            <a:ext cx="4251960" cy="34290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500053" y="1828799"/>
            <a:ext cx="4251960" cy="685801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500053" y="2590800"/>
            <a:ext cx="4251960" cy="34290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0FA9E5-6744-4841-888F-9E7CC0C2B7EC}" type="datetimeFigureOut">
              <a:rPr lang="en-US"/>
              <a:t>8/23/2020</a:t>
            </a:fld>
            <a:endParaRPr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AE4A8-A6E5-453E-B946-FB774B73F48C}" type="slidenum">
              <a:r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0007847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  <a:endParaRPr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0FA9E5-6744-4841-888F-9E7CC0C2B7EC}" type="datetimeFigureOut">
              <a:rPr lang="en-US"/>
              <a:t>8/23/2020</a:t>
            </a:fld>
            <a:endParaRPr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AE4A8-A6E5-453E-B946-FB774B73F48C}" type="slidenum">
              <a:r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9071586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  <a:endParaRPr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0FA9E5-6744-4841-888F-9E7CC0C2B7EC}" type="datetimeFigureOut">
              <a:rPr lang="en-US"/>
              <a:t>8/23/2020</a:t>
            </a:fld>
            <a:endParaRPr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AE4A8-A6E5-453E-B946-FB774B73F48C}" type="slidenum">
              <a:r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4415315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5213" y="533400"/>
            <a:ext cx="4114800" cy="1524000"/>
          </a:xfrm>
        </p:spPr>
        <p:txBody>
          <a:bodyPr anchor="b">
            <a:normAutofit/>
          </a:bodyPr>
          <a:lstStyle>
            <a:lvl1pPr algn="l">
              <a:defRPr sz="3600" b="1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65813" y="533400"/>
            <a:ext cx="5867400" cy="54864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65213" y="2209800"/>
            <a:ext cx="4114800" cy="3810000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600"/>
              </a:spcBef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0FA9E5-6744-4841-888F-9E7CC0C2B7EC}" type="datetimeFigureOut">
              <a:rPr lang="en-US"/>
              <a:t>8/23/2020</a:t>
            </a:fld>
            <a:endParaRPr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AE4A8-A6E5-453E-B946-FB774B73F48C}" type="slidenum">
              <a:r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1017111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5213" y="533400"/>
            <a:ext cx="4114800" cy="1524000"/>
          </a:xfrm>
        </p:spPr>
        <p:txBody>
          <a:bodyPr anchor="b">
            <a:noAutofit/>
          </a:bodyPr>
          <a:lstStyle>
            <a:lvl1pPr algn="l">
              <a:defRPr sz="3600" b="1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Picture Placeholder 2" descr="An empty placeholder to add an image. Click on the placeholder and select the image that you wish to add"/>
          <p:cNvSpPr>
            <a:spLocks noGrp="1"/>
          </p:cNvSpPr>
          <p:nvPr>
            <p:ph type="pic" idx="1"/>
          </p:nvPr>
        </p:nvSpPr>
        <p:spPr>
          <a:xfrm>
            <a:off x="5865812" y="533400"/>
            <a:ext cx="5780173" cy="5791200"/>
          </a:xfrm>
          <a:ln w="50800">
            <a:solidFill>
              <a:schemeClr val="tx1">
                <a:lumMod val="65000"/>
                <a:lumOff val="35000"/>
              </a:schemeClr>
            </a:solidFill>
            <a:miter lim="800000"/>
          </a:ln>
        </p:spPr>
        <p:txBody>
          <a:bodyPr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65213" y="2209800"/>
            <a:ext cx="4114800" cy="3810000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6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196082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5212" y="533400"/>
            <a:ext cx="8686801" cy="10668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5212" y="1828800"/>
            <a:ext cx="8686801" cy="4191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65213" y="6155267"/>
            <a:ext cx="5653087" cy="2730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n-US" dirty="0"/>
              <a:t>Add a footer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932612" y="6155267"/>
            <a:ext cx="1371600" cy="2730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3E0FA9E5-6744-4841-888F-9E7CC0C2B7EC}" type="datetimeFigureOut">
              <a:rPr lang="en-US" smtClean="0"/>
              <a:pPr/>
              <a:t>8/23/2020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2812" y="6155267"/>
            <a:ext cx="1219201" cy="2730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AAEAE4A8-A6E5-453E-B946-FB774B73F48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70541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3600" b="1" kern="1200">
          <a:solidFill>
            <a:schemeClr val="accent1">
              <a:lumMod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28600" algn="l" defTabSz="914400" rtl="0" eaLnBrk="1" latinLnBrk="0" hangingPunct="1">
        <a:lnSpc>
          <a:spcPct val="90000"/>
        </a:lnSpc>
        <a:spcBef>
          <a:spcPts val="1800"/>
        </a:spcBef>
        <a:buClr>
          <a:schemeClr val="tx1">
            <a:lumMod val="65000"/>
            <a:lumOff val="35000"/>
          </a:schemeClr>
        </a:buClr>
        <a:buSzPct val="80000"/>
        <a:buFont typeface="Arial" pitchFamily="34" charset="0"/>
        <a:buChar char="•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594360" indent="-228600" algn="l" defTabSz="914400" rtl="0" eaLnBrk="1" latinLnBrk="0" hangingPunct="1">
        <a:lnSpc>
          <a:spcPct val="90000"/>
        </a:lnSpc>
        <a:spcBef>
          <a:spcPts val="1000"/>
        </a:spcBef>
        <a:buClr>
          <a:schemeClr val="tx1">
            <a:lumMod val="65000"/>
            <a:lumOff val="35000"/>
          </a:schemeClr>
        </a:buClr>
        <a:buSzPct val="80000"/>
        <a:buFont typeface="Arial" pitchFamily="34" charset="0"/>
        <a:buChar char="•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777240" indent="-182880" algn="l" defTabSz="914400" rtl="0" eaLnBrk="1" latinLnBrk="0" hangingPunct="1">
        <a:lnSpc>
          <a:spcPct val="90000"/>
        </a:lnSpc>
        <a:spcBef>
          <a:spcPts val="600"/>
        </a:spcBef>
        <a:buClr>
          <a:schemeClr val="tx1">
            <a:lumMod val="65000"/>
            <a:lumOff val="35000"/>
          </a:schemeClr>
        </a:buClr>
        <a:buSzPct val="80000"/>
        <a:buFont typeface="Arial" pitchFamily="34" charset="0"/>
        <a:buChar char="•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960120" indent="-182880" algn="l" defTabSz="914400" rtl="0" eaLnBrk="1" latinLnBrk="0" hangingPunct="1">
        <a:lnSpc>
          <a:spcPct val="90000"/>
        </a:lnSpc>
        <a:spcBef>
          <a:spcPts val="600"/>
        </a:spcBef>
        <a:buClr>
          <a:schemeClr val="tx1">
            <a:lumMod val="65000"/>
            <a:lumOff val="35000"/>
          </a:schemeClr>
        </a:buClr>
        <a:buSzPct val="80000"/>
        <a:buFont typeface="Arial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1097280" indent="-137160" algn="l" defTabSz="914400" rtl="0" eaLnBrk="1" latinLnBrk="0" hangingPunct="1">
        <a:lnSpc>
          <a:spcPct val="90000"/>
        </a:lnSpc>
        <a:spcBef>
          <a:spcPts val="600"/>
        </a:spcBef>
        <a:buClr>
          <a:schemeClr val="tx1">
            <a:lumMod val="65000"/>
            <a:lumOff val="35000"/>
          </a:schemeClr>
        </a:buClr>
        <a:buSzPct val="80000"/>
        <a:buFont typeface="Arial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1234440" indent="-137160" algn="l" defTabSz="914400" rtl="0" eaLnBrk="1" latinLnBrk="0" hangingPunct="1">
        <a:spcBef>
          <a:spcPts val="600"/>
        </a:spcBef>
        <a:buSzPct val="80000"/>
        <a:buFont typeface="Arial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1371600" indent="-137160" algn="l" defTabSz="914400" rtl="0" eaLnBrk="1" latinLnBrk="0" hangingPunct="1">
        <a:spcBef>
          <a:spcPts val="600"/>
        </a:spcBef>
        <a:buSzPct val="80000"/>
        <a:buFont typeface="Arial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1508760" indent="-137160" algn="l" defTabSz="914400" rtl="0" eaLnBrk="1" latinLnBrk="0" hangingPunct="1">
        <a:spcBef>
          <a:spcPts val="600"/>
        </a:spcBef>
        <a:buSzPct val="80000"/>
        <a:buFont typeface="Arial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1645920" indent="-137160" algn="l" defTabSz="914400" rtl="0" eaLnBrk="1" latinLnBrk="0" hangingPunct="1">
        <a:spcBef>
          <a:spcPts val="600"/>
        </a:spcBef>
        <a:buSzPct val="80000"/>
        <a:buFont typeface="Arial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839" userDrawn="1">
          <p15:clr>
            <a:srgbClr val="F26B43"/>
          </p15:clr>
        </p15:guide>
        <p15:guide id="2" orient="horz" pos="216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Layout" Target="../slideLayouts/slideLayout1.xml"/><Relationship Id="rId1" Type="http://schemas.openxmlformats.org/officeDocument/2006/relationships/video" Target="https://www.youtube.com/embed/fSi_TMstCNU?feature=oembed" TargetMode="External"/><Relationship Id="rId5" Type="http://schemas.openxmlformats.org/officeDocument/2006/relationships/hyperlink" Target="https://harrisvotes.com/becomeavotingcenter" TargetMode="External"/><Relationship Id="rId4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harrisvotes.com/PollWorkers/Application" TargetMode="Externa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Document.docx"/><Relationship Id="rId2" Type="http://schemas.openxmlformats.org/officeDocument/2006/relationships/slideLayout" Target="../slideLayouts/slideLayout9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8.e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harrisvotes.com/PollWorkers?lang=en-US#WorkingAtThePolls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7012" y="209996"/>
            <a:ext cx="8015518" cy="838199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rgbClr val="133A91"/>
                </a:solidFill>
              </a:rPr>
              <a:t>Harris County Voting Centers </a:t>
            </a:r>
          </a:p>
        </p:txBody>
      </p:sp>
      <p:pic>
        <p:nvPicPr>
          <p:cNvPr id="4" name="Online Media 3" title="Become a Vote Center or a Poll Worker">
            <a:hlinkClick r:id="" action="ppaction://media"/>
            <a:extLst>
              <a:ext uri="{FF2B5EF4-FFF2-40B4-BE49-F238E27FC236}">
                <a16:creationId xmlns:a16="http://schemas.microsoft.com/office/drawing/2014/main" id="{0BB11176-0BCC-468D-9F39-54EAB54864F8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5206963" y="2894045"/>
            <a:ext cx="6881570" cy="3870883"/>
          </a:xfrm>
          <a:prstGeom prst="rect">
            <a:avLst/>
          </a:prstGeom>
        </p:spPr>
      </p:pic>
      <p:pic>
        <p:nvPicPr>
          <p:cNvPr id="10" name="Picture 9" descr="A close up of a sign&#10;&#10;Description automatically generated">
            <a:extLst>
              <a:ext uri="{FF2B5EF4-FFF2-40B4-BE49-F238E27FC236}">
                <a16:creationId xmlns:a16="http://schemas.microsoft.com/office/drawing/2014/main" id="{8FB834C6-4548-4D47-A40B-C551F42F9D4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547584" y="266153"/>
            <a:ext cx="2269128" cy="2269128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20EEAE71-14CA-4147-986F-167729413D83}"/>
              </a:ext>
            </a:extLst>
          </p:cNvPr>
          <p:cNvSpPr/>
          <p:nvPr/>
        </p:nvSpPr>
        <p:spPr>
          <a:xfrm>
            <a:off x="150812" y="4060532"/>
            <a:ext cx="4834850" cy="384721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US" sz="1900" dirty="0">
                <a:latin typeface="Calibri" panose="020F0502020204030204" pitchFamily="34" charset="0"/>
                <a:cs typeface="Calibri" panose="020F0502020204030204" pitchFamily="34" charset="0"/>
                <a:hlinkClick r:id="rId5"/>
              </a:rPr>
              <a:t>https://harrisvotes.com/becomeavotingcenter</a:t>
            </a:r>
            <a:r>
              <a:rPr lang="en-US" sz="19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83E7511-FECE-42A9-826C-B0791ADDBFE0}"/>
              </a:ext>
            </a:extLst>
          </p:cNvPr>
          <p:cNvSpPr/>
          <p:nvPr/>
        </p:nvSpPr>
        <p:spPr>
          <a:xfrm>
            <a:off x="372113" y="1136655"/>
            <a:ext cx="5577118" cy="2923877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n-US" sz="2000" b="1" dirty="0">
                <a:solidFill>
                  <a:srgbClr val="133A91"/>
                </a:solidFill>
              </a:rPr>
              <a:t>DOES YOUR FACILITY MEET THE NEEDS OF A VOTING CENTER?</a:t>
            </a:r>
          </a:p>
          <a:p>
            <a:endParaRPr lang="en-US" sz="600" dirty="0">
              <a:solidFill>
                <a:srgbClr val="133A91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dirty="0">
                <a:solidFill>
                  <a:srgbClr val="133A91"/>
                </a:solidFill>
              </a:rPr>
              <a:t>Has a room at least 1,500 square feet;</a:t>
            </a:r>
            <a:br>
              <a:rPr lang="en-US" sz="1200" dirty="0">
                <a:solidFill>
                  <a:srgbClr val="133A91"/>
                </a:solidFill>
              </a:rPr>
            </a:br>
            <a:endParaRPr lang="en-US" sz="1200" dirty="0">
              <a:solidFill>
                <a:srgbClr val="133A91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dirty="0">
                <a:solidFill>
                  <a:srgbClr val="133A91"/>
                </a:solidFill>
              </a:rPr>
              <a:t>Is up to code under the Americans with </a:t>
            </a:r>
            <a:br>
              <a:rPr lang="en-US" dirty="0">
                <a:solidFill>
                  <a:srgbClr val="133A91"/>
                </a:solidFill>
              </a:rPr>
            </a:br>
            <a:r>
              <a:rPr lang="en-US" dirty="0">
                <a:solidFill>
                  <a:srgbClr val="133A91"/>
                </a:solidFill>
              </a:rPr>
              <a:t>Disabilities Act with accessible parking </a:t>
            </a:r>
            <a:br>
              <a:rPr lang="en-US" dirty="0">
                <a:solidFill>
                  <a:srgbClr val="133A91"/>
                </a:solidFill>
              </a:rPr>
            </a:br>
            <a:r>
              <a:rPr lang="en-US" dirty="0">
                <a:solidFill>
                  <a:srgbClr val="133A91"/>
                </a:solidFill>
              </a:rPr>
              <a:t>and wide hallways</a:t>
            </a:r>
            <a:br>
              <a:rPr lang="en-US" sz="1200" dirty="0">
                <a:solidFill>
                  <a:srgbClr val="133A91"/>
                </a:solidFill>
              </a:rPr>
            </a:br>
            <a:endParaRPr lang="en-US" sz="1200" dirty="0">
              <a:solidFill>
                <a:srgbClr val="133A91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dirty="0">
                <a:solidFill>
                  <a:srgbClr val="133A91"/>
                </a:solidFill>
              </a:rPr>
              <a:t>Can commit to providing your space from </a:t>
            </a:r>
            <a:br>
              <a:rPr lang="en-US" dirty="0">
                <a:solidFill>
                  <a:srgbClr val="133A91"/>
                </a:solidFill>
              </a:rPr>
            </a:br>
            <a:r>
              <a:rPr lang="en-US" dirty="0">
                <a:solidFill>
                  <a:srgbClr val="133A91"/>
                </a:solidFill>
              </a:rPr>
              <a:t>5:30 AM to 11:00 PM on Election Day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537846BA-639F-43D0-8D69-CC61A80DAB97}"/>
              </a:ext>
            </a:extLst>
          </p:cNvPr>
          <p:cNvSpPr/>
          <p:nvPr/>
        </p:nvSpPr>
        <p:spPr>
          <a:xfrm>
            <a:off x="541678" y="4724400"/>
            <a:ext cx="4053118" cy="1923604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1600" dirty="0">
                <a:solidFill>
                  <a:srgbClr val="133A91"/>
                </a:solidFill>
              </a:rPr>
              <a:t>The November 3rd Election is just around the corner and we are predicting record voter turnout. </a:t>
            </a:r>
          </a:p>
          <a:p>
            <a:br>
              <a:rPr lang="en-US" sz="700" dirty="0">
                <a:solidFill>
                  <a:srgbClr val="133A91"/>
                </a:solidFill>
              </a:rPr>
            </a:br>
            <a:r>
              <a:rPr lang="en-US" sz="1600" dirty="0">
                <a:solidFill>
                  <a:srgbClr val="133A91"/>
                </a:solidFill>
              </a:rPr>
              <a:t>That means we need </a:t>
            </a:r>
            <a:r>
              <a:rPr lang="en-US" sz="1600" b="1" dirty="0">
                <a:solidFill>
                  <a:srgbClr val="133A91"/>
                </a:solidFill>
              </a:rPr>
              <a:t>more election workers</a:t>
            </a:r>
            <a:r>
              <a:rPr lang="en-US" sz="1600" dirty="0">
                <a:solidFill>
                  <a:srgbClr val="133A91"/>
                </a:solidFill>
              </a:rPr>
              <a:t> and </a:t>
            </a:r>
            <a:r>
              <a:rPr lang="en-US" sz="1600" b="1" dirty="0">
                <a:solidFill>
                  <a:srgbClr val="133A91"/>
                </a:solidFill>
              </a:rPr>
              <a:t>more voting centers</a:t>
            </a:r>
            <a:r>
              <a:rPr lang="en-US" sz="1600" dirty="0">
                <a:solidFill>
                  <a:srgbClr val="133A91"/>
                </a:solidFill>
              </a:rPr>
              <a:t> to meet the needs of our Harris County neighbors to exercise their right to vote. 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F403ACAF-FF87-40A6-B890-5ED75A3D6630}"/>
              </a:ext>
            </a:extLst>
          </p:cNvPr>
          <p:cNvSpPr/>
          <p:nvPr/>
        </p:nvSpPr>
        <p:spPr>
          <a:xfrm>
            <a:off x="5143412" y="2279033"/>
            <a:ext cx="23988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133A9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CHRIS HOLLINS</a:t>
            </a:r>
            <a:br>
              <a:rPr lang="en-US" dirty="0">
                <a:solidFill>
                  <a:srgbClr val="133A91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dirty="0">
                <a:solidFill>
                  <a:srgbClr val="133A9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HARRIS COUNTY CLERK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8E3E4026-6153-48A6-8B31-17779F795351}"/>
              </a:ext>
            </a:extLst>
          </p:cNvPr>
          <p:cNvSpPr/>
          <p:nvPr/>
        </p:nvSpPr>
        <p:spPr>
          <a:xfrm>
            <a:off x="5171371" y="966162"/>
            <a:ext cx="444377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 algn="ctr"/>
            <a:r>
              <a:rPr lang="en-US" sz="28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October 13 - October 30</a:t>
            </a:r>
          </a:p>
          <a:p>
            <a:pPr marL="0" lvl="1" algn="ctr"/>
            <a:r>
              <a:rPr lang="en-US" sz="28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November 3</a:t>
            </a:r>
          </a:p>
        </p:txBody>
      </p:sp>
    </p:spTree>
    <p:extLst>
      <p:ext uri="{BB962C8B-B14F-4D97-AF65-F5344CB8AC3E}">
        <p14:creationId xmlns:p14="http://schemas.microsoft.com/office/powerpoint/2010/main" val="14932598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>
            <a:extLst>
              <a:ext uri="{FF2B5EF4-FFF2-40B4-BE49-F238E27FC236}">
                <a16:creationId xmlns:a16="http://schemas.microsoft.com/office/drawing/2014/main" id="{20BC7907-F162-49F2-B8C2-B85949538B92}"/>
              </a:ext>
            </a:extLst>
          </p:cNvPr>
          <p:cNvSpPr txBox="1">
            <a:spLocks/>
          </p:cNvSpPr>
          <p:nvPr/>
        </p:nvSpPr>
        <p:spPr>
          <a:xfrm>
            <a:off x="227012" y="209996"/>
            <a:ext cx="8839200" cy="838199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0000"/>
          </a:bodyPr>
          <a:lstStyle>
            <a:lvl1pPr>
              <a:lnSpc>
                <a:spcPct val="80000"/>
              </a:lnSpc>
              <a:spcBef>
                <a:spcPct val="0"/>
              </a:spcBef>
              <a:buNone/>
              <a:defRPr sz="5400" b="1">
                <a:solidFill>
                  <a:srgbClr val="133A9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Harris County Election Workers</a:t>
            </a:r>
          </a:p>
        </p:txBody>
      </p:sp>
      <p:pic>
        <p:nvPicPr>
          <p:cNvPr id="16" name="Picture 15" descr="A close up of a sign&#10;&#10;Description automatically generated">
            <a:extLst>
              <a:ext uri="{FF2B5EF4-FFF2-40B4-BE49-F238E27FC236}">
                <a16:creationId xmlns:a16="http://schemas.microsoft.com/office/drawing/2014/main" id="{F7431E09-C929-47D2-912A-72A6BE7FBDD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47584" y="266153"/>
            <a:ext cx="2269128" cy="2269128"/>
          </a:xfrm>
          <a:prstGeom prst="rect">
            <a:avLst/>
          </a:prstGeom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0235C50C-F7C3-404A-BE80-89FB2EA0412C}"/>
              </a:ext>
            </a:extLst>
          </p:cNvPr>
          <p:cNvSpPr/>
          <p:nvPr/>
        </p:nvSpPr>
        <p:spPr>
          <a:xfrm>
            <a:off x="541678" y="4724400"/>
            <a:ext cx="4053118" cy="1923604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1600" dirty="0">
                <a:solidFill>
                  <a:srgbClr val="133A91"/>
                </a:solidFill>
              </a:rPr>
              <a:t>The November 3rd Election is just around the corner and we are predicting record voter turnout. </a:t>
            </a:r>
          </a:p>
          <a:p>
            <a:br>
              <a:rPr lang="en-US" sz="700" dirty="0">
                <a:solidFill>
                  <a:srgbClr val="133A91"/>
                </a:solidFill>
              </a:rPr>
            </a:br>
            <a:r>
              <a:rPr lang="en-US" sz="1600" dirty="0">
                <a:solidFill>
                  <a:srgbClr val="133A91"/>
                </a:solidFill>
              </a:rPr>
              <a:t>That means we need </a:t>
            </a:r>
            <a:r>
              <a:rPr lang="en-US" sz="1600" b="1" dirty="0">
                <a:solidFill>
                  <a:srgbClr val="133A91"/>
                </a:solidFill>
              </a:rPr>
              <a:t>more election workers</a:t>
            </a:r>
            <a:r>
              <a:rPr lang="en-US" sz="1600" dirty="0">
                <a:solidFill>
                  <a:srgbClr val="133A91"/>
                </a:solidFill>
              </a:rPr>
              <a:t> and </a:t>
            </a:r>
            <a:r>
              <a:rPr lang="en-US" sz="1600" b="1" dirty="0">
                <a:solidFill>
                  <a:srgbClr val="133A91"/>
                </a:solidFill>
              </a:rPr>
              <a:t>more voting centers</a:t>
            </a:r>
            <a:r>
              <a:rPr lang="en-US" sz="1600" dirty="0">
                <a:solidFill>
                  <a:srgbClr val="133A91"/>
                </a:solidFill>
              </a:rPr>
              <a:t> to meet the needs of our Harris County neighbors to exercise their right to vote. 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6B6F9B9B-0A10-42F5-B817-328412EC5585}"/>
              </a:ext>
            </a:extLst>
          </p:cNvPr>
          <p:cNvSpPr/>
          <p:nvPr/>
        </p:nvSpPr>
        <p:spPr>
          <a:xfrm>
            <a:off x="372113" y="1136655"/>
            <a:ext cx="5577118" cy="3631763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n-US" sz="2000" b="1" dirty="0">
                <a:solidFill>
                  <a:srgbClr val="133A91"/>
                </a:solidFill>
              </a:rPr>
              <a:t>DO YOU KNOW SOMOENE WHO WOULD BE WILLING TO SERVE AS AN ELECTION WORKER?</a:t>
            </a:r>
          </a:p>
          <a:p>
            <a:endParaRPr lang="en-US" sz="600" dirty="0">
              <a:solidFill>
                <a:srgbClr val="133A91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dirty="0">
                <a:solidFill>
                  <a:srgbClr val="133A91"/>
                </a:solidFill>
              </a:rPr>
              <a:t>At least 16 years of age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n-US" sz="1200" dirty="0">
              <a:solidFill>
                <a:srgbClr val="133A91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dirty="0">
                <a:solidFill>
                  <a:srgbClr val="133A91"/>
                </a:solidFill>
              </a:rPr>
              <a:t>A registered voter of Harris County or </a:t>
            </a:r>
          </a:p>
          <a:p>
            <a:r>
              <a:rPr lang="en-US" dirty="0">
                <a:solidFill>
                  <a:srgbClr val="133A91"/>
                </a:solidFill>
              </a:rPr>
              <a:t>     a high school clerk age 16 or 17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n-US" sz="1200" dirty="0">
              <a:solidFill>
                <a:srgbClr val="133A91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dirty="0">
                <a:solidFill>
                  <a:srgbClr val="133A91"/>
                </a:solidFill>
              </a:rPr>
              <a:t>Available for at least one of the periods below:</a:t>
            </a: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en-US" dirty="0">
                <a:solidFill>
                  <a:srgbClr val="133A91"/>
                </a:solidFill>
              </a:rPr>
              <a:t>October 13 – October 30, 2020 </a:t>
            </a:r>
            <a:br>
              <a:rPr lang="en-US" dirty="0">
                <a:solidFill>
                  <a:srgbClr val="133A91"/>
                </a:solidFill>
              </a:rPr>
            </a:br>
            <a:r>
              <a:rPr lang="en-US" sz="1700" i="1" dirty="0">
                <a:solidFill>
                  <a:srgbClr val="133A91"/>
                </a:solidFill>
              </a:rPr>
              <a:t>(from 6 am to 8 pm or later)</a:t>
            </a: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en-US" dirty="0">
                <a:solidFill>
                  <a:srgbClr val="133A91"/>
                </a:solidFill>
              </a:rPr>
              <a:t>Tuesday, November 3, 2020</a:t>
            </a:r>
          </a:p>
          <a:p>
            <a:pPr lvl="1"/>
            <a:r>
              <a:rPr lang="en-US" sz="1700" dirty="0">
                <a:solidFill>
                  <a:srgbClr val="133A91"/>
                </a:solidFill>
              </a:rPr>
              <a:t>     </a:t>
            </a:r>
            <a:r>
              <a:rPr lang="en-US" sz="1700" i="1" dirty="0">
                <a:solidFill>
                  <a:srgbClr val="133A91"/>
                </a:solidFill>
              </a:rPr>
              <a:t>(from 6 am to 8 pm or later)</a:t>
            </a:r>
          </a:p>
          <a:p>
            <a:pPr marL="742950" lvl="1" indent="-285750">
              <a:buFont typeface="Wingdings" panose="05000000000000000000" pitchFamily="2" charset="2"/>
              <a:buChar char="§"/>
            </a:pPr>
            <a:endParaRPr lang="en-US" dirty="0">
              <a:solidFill>
                <a:srgbClr val="133A91"/>
              </a:solidFill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72ED684E-58F6-466F-9B21-467596C0A1A4}"/>
              </a:ext>
            </a:extLst>
          </p:cNvPr>
          <p:cNvSpPr/>
          <p:nvPr/>
        </p:nvSpPr>
        <p:spPr>
          <a:xfrm>
            <a:off x="101849" y="4267200"/>
            <a:ext cx="511050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hlinkClick r:id="rId3"/>
              </a:rPr>
              <a:t>https://harrisvotes.com/PollWorkers/Application</a:t>
            </a:r>
            <a:r>
              <a:rPr lang="en-US" dirty="0"/>
              <a:t> 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A4F94F83-2433-431D-9D05-CC2CB67218F8}"/>
              </a:ext>
            </a:extLst>
          </p:cNvPr>
          <p:cNvSpPr/>
          <p:nvPr/>
        </p:nvSpPr>
        <p:spPr>
          <a:xfrm>
            <a:off x="4276179" y="1835349"/>
            <a:ext cx="2069773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 algn="ctr"/>
            <a:r>
              <a:rPr lang="en-US" sz="28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Pay is $17 </a:t>
            </a:r>
          </a:p>
          <a:p>
            <a:pPr marL="0" lvl="1" algn="ctr"/>
            <a:r>
              <a:rPr lang="en-US" sz="28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per hour</a:t>
            </a: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D45DDE4E-D629-4E2C-9A9A-A5FFACAB14E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62288" y="2281460"/>
            <a:ext cx="3491009" cy="45143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83331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">
            <a:extLst>
              <a:ext uri="{FF2B5EF4-FFF2-40B4-BE49-F238E27FC236}">
                <a16:creationId xmlns:a16="http://schemas.microsoft.com/office/drawing/2014/main" id="{6B3799F2-BABA-4251-8753-CAB19E2F3E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5213" y="533400"/>
            <a:ext cx="4114800" cy="1524000"/>
          </a:xfrm>
        </p:spPr>
        <p:txBody>
          <a:bodyPr/>
          <a:lstStyle/>
          <a:p>
            <a:r>
              <a:rPr lang="en-US" dirty="0"/>
              <a:t>Election Worker Flyer</a:t>
            </a:r>
          </a:p>
        </p:txBody>
      </p:sp>
      <p:graphicFrame>
        <p:nvGraphicFramePr>
          <p:cNvPr id="12" name="Object 11">
            <a:extLst>
              <a:ext uri="{FF2B5EF4-FFF2-40B4-BE49-F238E27FC236}">
                <a16:creationId xmlns:a16="http://schemas.microsoft.com/office/drawing/2014/main" id="{50CF494F-0ADF-468C-B5C0-B2AF10AB4E8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84192093"/>
              </p:ext>
            </p:extLst>
          </p:nvPr>
        </p:nvGraphicFramePr>
        <p:xfrm>
          <a:off x="6094412" y="278055"/>
          <a:ext cx="4881562" cy="630188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6" name="Document" r:id="rId3" imgW="7483834" imgH="9662182" progId="Word.Document.12">
                  <p:embed/>
                </p:oleObj>
              </mc:Choice>
              <mc:Fallback>
                <p:oleObj name="Document" r:id="rId3" imgW="7483834" imgH="9662182" progId="Word.Document.12">
                  <p:embed/>
                  <p:pic>
                    <p:nvPicPr>
                      <p:cNvPr id="12" name="Object 11">
                        <a:extLst>
                          <a:ext uri="{FF2B5EF4-FFF2-40B4-BE49-F238E27FC236}">
                            <a16:creationId xmlns:a16="http://schemas.microsoft.com/office/drawing/2014/main" id="{50CF494F-0ADF-468C-B5C0-B2AF10AB4E8D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6094412" y="278055"/>
                        <a:ext cx="4881562" cy="6301889"/>
                      </a:xfrm>
                      <a:prstGeom prst="rect">
                        <a:avLst/>
                      </a:prstGeom>
                      <a:ln>
                        <a:solidFill>
                          <a:schemeClr val="tx1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1447757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34CEAC-84DF-4436-B32C-72DBC37C6E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462BE2C-2B26-41B3-BF42-1F74E954156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Democracy is part of being Presbyterian in the United States</a:t>
            </a:r>
          </a:p>
          <a:p>
            <a:r>
              <a:rPr lang="en-US" dirty="0"/>
              <a:t>Consistent with our vision: </a:t>
            </a:r>
            <a:r>
              <a:rPr lang="en-US" i="1" dirty="0"/>
              <a:t>Webster Presbyterian Church is an evolving spiritual community joyfully serving Christ as active disciples.  We welcome ALL alongside us to create a more loving, affirming, just and sustainable world, valuing spiritual inquiry, civility of discourse, scientific ideas, and artistic expression</a:t>
            </a:r>
          </a:p>
          <a:p>
            <a:r>
              <a:rPr lang="en-US" dirty="0"/>
              <a:t>Respond to community needs during a pandemic: High voter turn-out is expected.  Addition of polling places reduces the density of voters in a single polling place</a:t>
            </a:r>
          </a:p>
          <a:p>
            <a:r>
              <a:rPr lang="en-US" dirty="0"/>
              <a:t>Voting is a solitary activity, much like the sanctuary being open on Thursdays for reflection and prayer  </a:t>
            </a:r>
          </a:p>
          <a:p>
            <a:r>
              <a:rPr lang="en-US" dirty="0"/>
              <a:t>A “stepping stone” to re-opening the campus and corporate worship</a:t>
            </a:r>
          </a:p>
        </p:txBody>
      </p:sp>
    </p:spTree>
    <p:extLst>
      <p:ext uri="{BB962C8B-B14F-4D97-AF65-F5344CB8AC3E}">
        <p14:creationId xmlns:p14="http://schemas.microsoft.com/office/powerpoint/2010/main" val="30495374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6AD4B3-B68B-46F3-AF36-558AB88F5E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Facility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C0B4985-4A56-4AA4-B9F7-D3AF1B3162C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Facility needs to be “up to ADA code”, County will provide a no cost inspection and report</a:t>
            </a:r>
          </a:p>
          <a:p>
            <a:r>
              <a:rPr lang="en-US" dirty="0"/>
              <a:t>Facility must be at least 1500 square feet to support social distancing</a:t>
            </a:r>
          </a:p>
          <a:p>
            <a:pPr lvl="0"/>
            <a:r>
              <a:rPr lang="en-US" dirty="0"/>
              <a:t>WPC can limit bathroom access to poll workers only</a:t>
            </a:r>
          </a:p>
          <a:p>
            <a:pPr lvl="0"/>
            <a:r>
              <a:rPr lang="en-US" dirty="0"/>
              <a:t>WPC can provide the Election Judge a key OR have someone there to open and close the facility  </a:t>
            </a:r>
          </a:p>
          <a:p>
            <a:pPr lvl="0"/>
            <a:r>
              <a:rPr lang="en-US" dirty="0"/>
              <a:t>No support is required throughout the day</a:t>
            </a:r>
          </a:p>
          <a:p>
            <a:r>
              <a:rPr lang="en-US" dirty="0"/>
              <a:t>They will need 4-5 tables and about 15 chairs. If we don’t offer them the county can provide them</a:t>
            </a:r>
          </a:p>
          <a:p>
            <a:pPr marL="45720" indent="0">
              <a:buNone/>
            </a:pPr>
            <a:endParaRPr lang="en-US" dirty="0"/>
          </a:p>
          <a:p>
            <a:pPr lvl="0"/>
            <a:endParaRPr lang="en-US" dirty="0"/>
          </a:p>
          <a:p>
            <a:endParaRPr lang="en-US" dirty="0"/>
          </a:p>
          <a:p>
            <a:pPr lvl="0"/>
            <a:endParaRPr lang="en-US" dirty="0"/>
          </a:p>
          <a:p>
            <a:pPr lvl="0"/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1821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30DB87-9629-4A48-B236-7104151CC5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Administration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26F5DA3-3881-4FE1-B93A-AE1E44430E3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lvl="0"/>
            <a:r>
              <a:rPr lang="en-US" dirty="0"/>
              <a:t>CDC guidelines are to be followed </a:t>
            </a:r>
          </a:p>
          <a:p>
            <a:pPr lvl="1"/>
            <a:r>
              <a:rPr lang="en-US" dirty="0"/>
              <a:t>Social distancing</a:t>
            </a:r>
          </a:p>
          <a:p>
            <a:pPr lvl="1"/>
            <a:r>
              <a:rPr lang="en-US" dirty="0"/>
              <a:t>Face masks provided by Harris County</a:t>
            </a:r>
          </a:p>
          <a:p>
            <a:pPr lvl="1"/>
            <a:r>
              <a:rPr lang="en-US" dirty="0"/>
              <a:t>Finger protection will be provided to voters touching the machine</a:t>
            </a:r>
          </a:p>
          <a:p>
            <a:pPr lvl="1"/>
            <a:r>
              <a:rPr lang="en-US" dirty="0"/>
              <a:t>Hand sanitizer dispenser provided by the county</a:t>
            </a:r>
          </a:p>
          <a:p>
            <a:r>
              <a:rPr lang="en-US" dirty="0"/>
              <a:t>Daily cleaning is not required.  However WPC can charge the county “$50 – 100 per day” for cleaning</a:t>
            </a:r>
          </a:p>
          <a:p>
            <a:r>
              <a:rPr lang="en-US" dirty="0"/>
              <a:t>We will be notified by the “beginning of September”</a:t>
            </a:r>
          </a:p>
          <a:p>
            <a:r>
              <a:rPr lang="en-US" dirty="0"/>
              <a:t>Volunteering now puts WPC in the pipeline for future polling location needs</a:t>
            </a:r>
          </a:p>
          <a:p>
            <a:pPr lvl="0"/>
            <a:r>
              <a:rPr lang="en-US" dirty="0"/>
              <a:t>Congregants who want to volunteer to support the election can volunteer: </a:t>
            </a:r>
            <a:r>
              <a:rPr lang="en-US" dirty="0">
                <a:hlinkClick r:id="rId2"/>
              </a:rPr>
              <a:t>https://www.harrisvotes.com/PollWorkers?lang=en-US#WorkingAtThePolls</a:t>
            </a:r>
            <a:endParaRPr lang="en-US" dirty="0"/>
          </a:p>
          <a:p>
            <a:endParaRPr lang="en-US" dirty="0"/>
          </a:p>
          <a:p>
            <a:pPr lvl="1"/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48584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352CCC-6FEF-4B48-98BC-CDA477C4C9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Specifics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2D0B1DB-2305-4786-B126-F3EA3904B60D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lvl="0"/>
            <a:r>
              <a:rPr lang="en-US" dirty="0"/>
              <a:t>Early voting (October 13 – 31):</a:t>
            </a:r>
          </a:p>
          <a:p>
            <a:pPr lvl="1"/>
            <a:r>
              <a:rPr lang="en-US" dirty="0"/>
              <a:t>There are two facilities in our area that have hosted early voting in the past.  However, they have not yet been confirmed for this year.</a:t>
            </a:r>
          </a:p>
          <a:p>
            <a:pPr lvl="1"/>
            <a:r>
              <a:rPr lang="en-US" dirty="0"/>
              <a:t>Facility would be needed from 6 am until </a:t>
            </a:r>
            <a:r>
              <a:rPr lang="en-US"/>
              <a:t>11 PM, every day of the week</a:t>
            </a:r>
            <a:endParaRPr lang="en-US" dirty="0"/>
          </a:p>
          <a:p>
            <a:pPr lvl="1"/>
            <a:r>
              <a:rPr lang="en-US" dirty="0"/>
              <a:t>Set up day is October 9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DAFD240-1F12-472A-A6C2-E0601A93ADCE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lvl="0"/>
            <a:r>
              <a:rPr lang="en-US" dirty="0"/>
              <a:t>Regular voting (November 3):</a:t>
            </a:r>
          </a:p>
          <a:p>
            <a:pPr lvl="1"/>
            <a:r>
              <a:rPr lang="en-US" dirty="0"/>
              <a:t>If we are chosen it will most likely be for voting day (November 3).</a:t>
            </a:r>
          </a:p>
          <a:p>
            <a:pPr lvl="1"/>
            <a:r>
              <a:rPr lang="en-US" dirty="0"/>
              <a:t>Set up day is November 2</a:t>
            </a:r>
          </a:p>
          <a:p>
            <a:pPr lvl="1"/>
            <a:r>
              <a:rPr lang="en-US" dirty="0"/>
              <a:t>Facility would be needed from 6 am until 11 PM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98435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9D5902-DD5F-4FA1-98D4-426B9ADA49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4212" y="152400"/>
            <a:ext cx="8686801" cy="1066800"/>
          </a:xfrm>
        </p:spPr>
        <p:txBody>
          <a:bodyPr/>
          <a:lstStyle/>
          <a:p>
            <a:r>
              <a:rPr lang="en-US" dirty="0"/>
              <a:t>Qualifying questions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F3AF944-CD50-4951-9C3A-4E5113257C5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0012" y="1231605"/>
            <a:ext cx="8686801" cy="4191000"/>
          </a:xfrm>
        </p:spPr>
        <p:txBody>
          <a:bodyPr>
            <a:no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300"/>
              </a:spcAft>
            </a:pPr>
            <a:r>
              <a:rPr lang="en-US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Are you available on Tuesday, November 3, 2020 from 6 a.m. to 11 p.m.? *</a:t>
            </a: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300"/>
              </a:spcAft>
            </a:pPr>
            <a:r>
              <a:rPr lang="en-US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Facility Name *</a:t>
            </a: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300"/>
              </a:spcAft>
            </a:pPr>
            <a:r>
              <a:rPr lang="en-US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Facility Address *</a:t>
            </a: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300"/>
              </a:spcAft>
            </a:pPr>
            <a:r>
              <a:rPr lang="en-US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Was this facility requested by Harris County or are you recommending it as a new location? </a:t>
            </a: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300"/>
              </a:spcAft>
            </a:pPr>
            <a:r>
              <a:rPr lang="en-US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Point-of-Contact *</a:t>
            </a: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300"/>
              </a:spcAft>
            </a:pPr>
            <a:r>
              <a:rPr lang="en-US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Contact Number *</a:t>
            </a: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300"/>
              </a:spcAft>
            </a:pPr>
            <a:r>
              <a:rPr lang="en-US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Email Address *</a:t>
            </a: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300"/>
              </a:spcAft>
            </a:pPr>
            <a:r>
              <a:rPr lang="en-US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Voting Room # / Name *</a:t>
            </a: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300"/>
              </a:spcAft>
            </a:pPr>
            <a:r>
              <a:rPr lang="en-US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What is the square footage of the voting area / room? *</a:t>
            </a: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300"/>
              </a:spcAft>
            </a:pPr>
            <a:r>
              <a:rPr lang="en-US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Is there a larger room or space at your facility that could be used for voting?</a:t>
            </a: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300"/>
              </a:spcAft>
            </a:pPr>
            <a:r>
              <a:rPr lang="en-US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Do you have floor plans that include the voting room? *</a:t>
            </a: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300"/>
              </a:spcAft>
            </a:pPr>
            <a:r>
              <a:rPr lang="en-US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How many parking spaces are available? *</a:t>
            </a: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300"/>
              </a:spcAft>
            </a:pPr>
            <a:r>
              <a:rPr lang="en-US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How many van accessible parking spaces are available? (these are your handicap marked spaces) *</a:t>
            </a: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300"/>
              </a:spcAft>
            </a:pPr>
            <a:r>
              <a:rPr lang="en-US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Do you have a covered parking lot or garage? *</a:t>
            </a: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300"/>
              </a:spcAft>
            </a:pPr>
            <a:r>
              <a:rPr lang="en-US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If you do you have a covered parking lot or garage, how many parking spots are in that covered area?</a:t>
            </a: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300"/>
              </a:spcAft>
            </a:pPr>
            <a:r>
              <a:rPr lang="en-US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Would you be willing to make your facility available for the entire voting period from Tuesday, October 13, 2020 – Friday, October 30, 2020, from 6 a.m. to 11 p.m.? *</a:t>
            </a: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300"/>
              </a:spcAft>
            </a:pPr>
            <a:r>
              <a:rPr lang="en-US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What days are you available?</a:t>
            </a: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300"/>
              </a:spcAft>
            </a:pPr>
            <a:r>
              <a:rPr lang="en-US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Comments, if needed: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18969467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6DA51D76-558E-4DAC-AFEF-D8E1459AAB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Possible motions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D6611C4-58F2-44BC-A9B0-695B3259DF6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Designate a WPC contact</a:t>
            </a:r>
          </a:p>
          <a:p>
            <a:r>
              <a:rPr lang="en-US" dirty="0"/>
              <a:t>Authorize volunteering Fellowship Hall for </a:t>
            </a:r>
          </a:p>
          <a:p>
            <a:pPr lvl="1"/>
            <a:r>
              <a:rPr lang="en-US" dirty="0"/>
              <a:t>Early Voting (October 13 – 31) and associated set up (October 9)</a:t>
            </a:r>
          </a:p>
          <a:p>
            <a:pPr marL="365760" lvl="1" indent="0">
              <a:buNone/>
            </a:pPr>
            <a:r>
              <a:rPr lang="en-US" dirty="0">
                <a:solidFill>
                  <a:schemeClr val="accent1"/>
                </a:solidFill>
              </a:rPr>
              <a:t>AND/OR </a:t>
            </a:r>
          </a:p>
          <a:p>
            <a:pPr lvl="1"/>
            <a:r>
              <a:rPr lang="en-US" dirty="0"/>
              <a:t>Regular Voting (November 3) and associated set up (November 2)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70610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D2AA5F-CA13-4D88-95DB-A8E7B21538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Thank you WPC Polling Place Task Force	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5CBA2A6-D9B5-4AC1-A520-3C7576A6627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Jimmy Spivey</a:t>
            </a:r>
          </a:p>
          <a:p>
            <a:r>
              <a:rPr lang="en-US" dirty="0"/>
              <a:t>Anya Ezhevskaya</a:t>
            </a:r>
          </a:p>
          <a:p>
            <a:r>
              <a:rPr lang="en-US" dirty="0"/>
              <a:t>James Kinzler</a:t>
            </a:r>
          </a:p>
          <a:p>
            <a:r>
              <a:rPr lang="en-US" dirty="0"/>
              <a:t>Sandy Dwyer</a:t>
            </a:r>
          </a:p>
          <a:p>
            <a:r>
              <a:rPr lang="en-US" dirty="0"/>
              <a:t>Bill Dixon</a:t>
            </a:r>
          </a:p>
          <a:p>
            <a:pPr marL="45720" indent="0">
              <a:buNone/>
            </a:pPr>
            <a:endParaRPr lang="en-US" dirty="0"/>
          </a:p>
          <a:p>
            <a:pPr marL="45720" indent="0">
              <a:buNone/>
            </a:pPr>
            <a:r>
              <a:rPr lang="en-US" dirty="0"/>
              <a:t>With input from the WPC Vision Team and session</a:t>
            </a:r>
          </a:p>
        </p:txBody>
      </p:sp>
    </p:spTree>
    <p:extLst>
      <p:ext uri="{BB962C8B-B14F-4D97-AF65-F5344CB8AC3E}">
        <p14:creationId xmlns:p14="http://schemas.microsoft.com/office/powerpoint/2010/main" val="35620561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B2F121-DEE1-4513-A646-D2EB3FC719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Resources</a:t>
            </a:r>
          </a:p>
        </p:txBody>
      </p:sp>
    </p:spTree>
    <p:extLst>
      <p:ext uri="{BB962C8B-B14F-4D97-AF65-F5344CB8AC3E}">
        <p14:creationId xmlns:p14="http://schemas.microsoft.com/office/powerpoint/2010/main" val="27705559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Business Contrast 16x9">
  <a:themeElements>
    <a:clrScheme name="BusinessContrast">
      <a:dk1>
        <a:srgbClr val="000000"/>
      </a:dk1>
      <a:lt1>
        <a:sysClr val="window" lastClr="FFFFFF"/>
      </a:lt1>
      <a:dk2>
        <a:srgbClr val="000000"/>
      </a:dk2>
      <a:lt2>
        <a:srgbClr val="E5E8E8"/>
      </a:lt2>
      <a:accent1>
        <a:srgbClr val="00AEEF"/>
      </a:accent1>
      <a:accent2>
        <a:srgbClr val="EA428A"/>
      </a:accent2>
      <a:accent3>
        <a:srgbClr val="EED500"/>
      </a:accent3>
      <a:accent4>
        <a:srgbClr val="F5A70D"/>
      </a:accent4>
      <a:accent5>
        <a:srgbClr val="8BCB30"/>
      </a:accent5>
      <a:accent6>
        <a:srgbClr val="9962C1"/>
      </a:accent6>
      <a:hlink>
        <a:srgbClr val="00AEEF"/>
      </a:hlink>
      <a:folHlink>
        <a:srgbClr val="9962C1"/>
      </a:folHlink>
    </a:clrScheme>
    <a:fontScheme name="Franklin Gothic Medium">
      <a:majorFont>
        <a:latin typeface="Franklin Gothic Medium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Franklin Gothic Medium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DE3B9166-2E01-44C0-B213-4E36B4FF9306}" vid="{9FB243D3-233B-4EB4-BE37-C505132985D4}"/>
    </a:ext>
  </a:extLst>
</a:theme>
</file>

<file path=ppt/theme/theme2.xml><?xml version="1.0" encoding="utf-8"?>
<a:theme xmlns:a="http://schemas.openxmlformats.org/drawingml/2006/main" name="Office Theme">
  <a:themeElements>
    <a:clrScheme name="BusinessContrast">
      <a:dk1>
        <a:srgbClr val="000000"/>
      </a:dk1>
      <a:lt1>
        <a:sysClr val="window" lastClr="FFFFFF"/>
      </a:lt1>
      <a:dk2>
        <a:srgbClr val="000000"/>
      </a:dk2>
      <a:lt2>
        <a:srgbClr val="E5E8E8"/>
      </a:lt2>
      <a:accent1>
        <a:srgbClr val="00AEEF"/>
      </a:accent1>
      <a:accent2>
        <a:srgbClr val="EA428A"/>
      </a:accent2>
      <a:accent3>
        <a:srgbClr val="EED500"/>
      </a:accent3>
      <a:accent4>
        <a:srgbClr val="F5A70D"/>
      </a:accent4>
      <a:accent5>
        <a:srgbClr val="8BCB30"/>
      </a:accent5>
      <a:accent6>
        <a:srgbClr val="9962C1"/>
      </a:accent6>
      <a:hlink>
        <a:srgbClr val="00AEEF"/>
      </a:hlink>
      <a:folHlink>
        <a:srgbClr val="9962C1"/>
      </a:folHlink>
    </a:clrScheme>
    <a:fontScheme name="Franklin Gothic Medium">
      <a:majorFont>
        <a:latin typeface="Franklin Gothic Medium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Franklin Gothic Medium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BusinessContrast">
      <a:dk1>
        <a:srgbClr val="000000"/>
      </a:dk1>
      <a:lt1>
        <a:sysClr val="window" lastClr="FFFFFF"/>
      </a:lt1>
      <a:dk2>
        <a:srgbClr val="000000"/>
      </a:dk2>
      <a:lt2>
        <a:srgbClr val="E5E8E8"/>
      </a:lt2>
      <a:accent1>
        <a:srgbClr val="00AEEF"/>
      </a:accent1>
      <a:accent2>
        <a:srgbClr val="EA428A"/>
      </a:accent2>
      <a:accent3>
        <a:srgbClr val="EED500"/>
      </a:accent3>
      <a:accent4>
        <a:srgbClr val="F5A70D"/>
      </a:accent4>
      <a:accent5>
        <a:srgbClr val="8BCB30"/>
      </a:accent5>
      <a:accent6>
        <a:srgbClr val="9962C1"/>
      </a:accent6>
      <a:hlink>
        <a:srgbClr val="00AEEF"/>
      </a:hlink>
      <a:folHlink>
        <a:srgbClr val="9962C1"/>
      </a:folHlink>
    </a:clrScheme>
    <a:fontScheme name="Franklin Gothic Medium">
      <a:majorFont>
        <a:latin typeface="Franklin Gothic Medium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Franklin Gothic Medium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1" ma:contentTypeDescription="Create a new document." ma:contentTypeScope="" ma:versionID="96291512c1ee715ab617f4c07df79fc1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8256c27c40ca5c40ce1cf6c44f0205df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ediaServiceKeyPoints xmlns="71af3243-3dd4-4a8d-8c0d-dd76da1f02a5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44CEB76F-5C52-4F69-A3C1-2DBEA8CF746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8A32D51B-405E-4F81-B5A9-F253CD7FC481}">
  <ds:schemaRefs>
    <ds:schemaRef ds:uri="http://schemas.openxmlformats.org/package/2006/metadata/core-properties"/>
    <ds:schemaRef ds:uri="16c05727-aa75-4e4a-9b5f-8a80a1165891"/>
    <ds:schemaRef ds:uri="http://purl.org/dc/elements/1.1/"/>
    <ds:schemaRef ds:uri="http://schemas.microsoft.com/office/2006/metadata/properties"/>
    <ds:schemaRef ds:uri="http://purl.org/dc/terms/"/>
    <ds:schemaRef ds:uri="http://schemas.microsoft.com/office/infopath/2007/PartnerControls"/>
    <ds:schemaRef ds:uri="http://schemas.microsoft.com/office/2006/documentManagement/types"/>
    <ds:schemaRef ds:uri="71af3243-3dd4-4a8d-8c0d-dd76da1f02a5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BE7567CE-A543-444C-8597-EB2278491126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970</Words>
  <Application>Microsoft Office PowerPoint</Application>
  <PresentationFormat>Custom</PresentationFormat>
  <Paragraphs>101</Paragraphs>
  <Slides>11</Slides>
  <Notes>0</Notes>
  <HiddenSlides>0</HiddenSlides>
  <MMClips>1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7" baseType="lpstr">
      <vt:lpstr>Arial</vt:lpstr>
      <vt:lpstr>Calibri</vt:lpstr>
      <vt:lpstr>Franklin Gothic Medium</vt:lpstr>
      <vt:lpstr>Wingdings</vt:lpstr>
      <vt:lpstr>Business Contrast 16x9</vt:lpstr>
      <vt:lpstr>Document</vt:lpstr>
      <vt:lpstr>Harris County Voting Centers </vt:lpstr>
      <vt:lpstr>Why?</vt:lpstr>
      <vt:lpstr>Facility</vt:lpstr>
      <vt:lpstr>Administration</vt:lpstr>
      <vt:lpstr>Specifics</vt:lpstr>
      <vt:lpstr>Qualifying questions</vt:lpstr>
      <vt:lpstr>Possible motions</vt:lpstr>
      <vt:lpstr>Thank you WPC Polling Place Task Force </vt:lpstr>
      <vt:lpstr>Resources</vt:lpstr>
      <vt:lpstr>PowerPoint Presentation</vt:lpstr>
      <vt:lpstr>Election Worker Flyer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2020-08-03T20:13:03Z</dcterms:created>
  <dcterms:modified xsi:type="dcterms:W3CDTF">2020-08-24T02:07:44Z</dcterms:modified>
</cp:coreProperties>
</file>