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3"/>
    <p:restoredTop sz="94590"/>
  </p:normalViewPr>
  <p:slideViewPr>
    <p:cSldViewPr snapToGrid="0" snapToObjects="1">
      <p:cViewPr varScale="1">
        <p:scale>
          <a:sx n="63" d="100"/>
          <a:sy n="63" d="100"/>
        </p:scale>
        <p:origin x="208" y="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Membership and Worship Attendance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0715103346456693"/>
          <c:y val="0.106605554465702"/>
          <c:w val="0.917552165354331"/>
          <c:h val="0.7615854600402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Members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GLPC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509.0</c:v>
                </c:pt>
                <c:pt idx="1">
                  <c:v>575.0</c:v>
                </c:pt>
                <c:pt idx="2">
                  <c:v>508.0</c:v>
                </c:pt>
                <c:pt idx="3">
                  <c:v>1013.0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Attendance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GLPC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321.0</c:v>
                </c:pt>
                <c:pt idx="1">
                  <c:v>256.0</c:v>
                </c:pt>
                <c:pt idx="2">
                  <c:v>220.0</c:v>
                </c:pt>
                <c:pt idx="3">
                  <c:v>478.0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GLPC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225.0</c:v>
                </c:pt>
                <c:pt idx="1">
                  <c:v>230.0</c:v>
                </c:pt>
                <c:pt idx="2">
                  <c:v>198.0</c:v>
                </c:pt>
                <c:pt idx="3">
                  <c:v>344.0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Children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GLPC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96.0</c:v>
                </c:pt>
                <c:pt idx="1">
                  <c:v>26.0</c:v>
                </c:pt>
                <c:pt idx="2">
                  <c:v>22.0</c:v>
                </c:pt>
                <c:pt idx="3">
                  <c:v>134.0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114344512"/>
        <c:axId val="2109154208"/>
      </c:barChart>
      <c:catAx>
        <c:axId val="211434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9154208"/>
        <c:crosses val="autoZero"/>
        <c:auto val="1"/>
        <c:lblAlgn val="ctr"/>
        <c:lblOffset val="100"/>
        <c:noMultiLvlLbl val="0"/>
      </c:catAx>
      <c:valAx>
        <c:axId val="2109154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434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Staff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Staff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6.0</c:v>
                </c:pt>
                <c:pt idx="1">
                  <c:v>16.0</c:v>
                </c:pt>
                <c:pt idx="2">
                  <c:v>9.0</c:v>
                </c:pt>
                <c:pt idx="3">
                  <c:v>44.0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Full Time Staff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3.0</c:v>
                </c:pt>
                <c:pt idx="1">
                  <c:v>7.0</c:v>
                </c:pt>
                <c:pt idx="2">
                  <c:v>2.0</c:v>
                </c:pt>
                <c:pt idx="3">
                  <c:v>12.0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Full Time Staff Per Member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0.011846</c:v>
                </c:pt>
                <c:pt idx="1">
                  <c:v>0.0121739</c:v>
                </c:pt>
                <c:pt idx="2">
                  <c:v>0.003937</c:v>
                </c:pt>
                <c:pt idx="3">
                  <c:v>0.011846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Part Time Staff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3.0</c:v>
                </c:pt>
                <c:pt idx="1">
                  <c:v>9.0</c:v>
                </c:pt>
                <c:pt idx="2">
                  <c:v>7.0</c:v>
                </c:pt>
                <c:pt idx="3">
                  <c:v>32.0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Part Time Staff Per Member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0.00589</c:v>
                </c:pt>
                <c:pt idx="1">
                  <c:v>0.015652</c:v>
                </c:pt>
                <c:pt idx="2">
                  <c:v>0.01377</c:v>
                </c:pt>
                <c:pt idx="3">
                  <c:v>0.03158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9031408"/>
        <c:axId val="2138088832"/>
      </c:barChart>
      <c:catAx>
        <c:axId val="210903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8088832"/>
        <c:crosses val="autoZero"/>
        <c:auto val="1"/>
        <c:lblAlgn val="ctr"/>
        <c:lblOffset val="100"/>
        <c:noMultiLvlLbl val="0"/>
      </c:catAx>
      <c:valAx>
        <c:axId val="213808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9031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Finances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758000.0</c:v>
                </c:pt>
                <c:pt idx="1">
                  <c:v>1.4466E6</c:v>
                </c:pt>
                <c:pt idx="2">
                  <c:v>700000.0</c:v>
                </c:pt>
                <c:pt idx="3">
                  <c:v>2.087E6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Budget Per Member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1489.19</c:v>
                </c:pt>
                <c:pt idx="1">
                  <c:v>2515.82</c:v>
                </c:pt>
                <c:pt idx="2">
                  <c:v>1377.95</c:v>
                </c:pt>
                <c:pt idx="3">
                  <c:v>2060.21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Expenses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759248.0</c:v>
                </c:pt>
                <c:pt idx="1">
                  <c:v>1.614E6</c:v>
                </c:pt>
                <c:pt idx="2">
                  <c:v>668073.0</c:v>
                </c:pt>
                <c:pt idx="3">
                  <c:v>2.342027E6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Total Expenses Per Member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1491.6464</c:v>
                </c:pt>
                <c:pt idx="1">
                  <c:v>2806.95</c:v>
                </c:pt>
                <c:pt idx="2">
                  <c:v>1315.1</c:v>
                </c:pt>
                <c:pt idx="3">
                  <c:v>2311.97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Total Debt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1">
                  <c:v>0.0</c:v>
                </c:pt>
                <c:pt idx="2">
                  <c:v>488000.0</c:v>
                </c:pt>
                <c:pt idx="3">
                  <c:v>0.0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Total Pastor Compensation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125786.0</c:v>
                </c:pt>
                <c:pt idx="1">
                  <c:v>169323.0</c:v>
                </c:pt>
                <c:pt idx="2">
                  <c:v>113294.0</c:v>
                </c:pt>
                <c:pt idx="3">
                  <c:v>123182.0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Total Pastor Compensation Per Member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 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1">
                  <c:v>294.47</c:v>
                </c:pt>
                <c:pt idx="2">
                  <c:v>223.01</c:v>
                </c:pt>
                <c:pt idx="3">
                  <c:v>121.6011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8988688"/>
        <c:axId val="-2130019312"/>
      </c:barChart>
      <c:catAx>
        <c:axId val="211898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0019312"/>
        <c:crosses val="autoZero"/>
        <c:auto val="1"/>
        <c:lblAlgn val="ctr"/>
        <c:lblOffset val="100"/>
        <c:noMultiLvlLbl val="0"/>
      </c:catAx>
      <c:valAx>
        <c:axId val="-2130019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98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Giving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Giving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760000.0</c:v>
                </c:pt>
                <c:pt idx="1">
                  <c:v>1.28E6</c:v>
                </c:pt>
                <c:pt idx="2">
                  <c:v>651751.0</c:v>
                </c:pt>
                <c:pt idx="3">
                  <c:v>1.94269E6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Receipts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1.047912E6</c:v>
                </c:pt>
                <c:pt idx="1">
                  <c:v>1.397E6</c:v>
                </c:pt>
                <c:pt idx="2">
                  <c:v>700848.0</c:v>
                </c:pt>
                <c:pt idx="3">
                  <c:v>2.36609E6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Giving Per Member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1493.1238</c:v>
                </c:pt>
                <c:pt idx="1">
                  <c:v>2226.08</c:v>
                </c:pt>
                <c:pt idx="2">
                  <c:v>1282.97</c:v>
                </c:pt>
                <c:pt idx="3">
                  <c:v>1917.75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Giving Units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1">
                  <c:v>200.0</c:v>
                </c:pt>
                <c:pt idx="2">
                  <c:v>164.0</c:v>
                </c:pt>
                <c:pt idx="3">
                  <c:v>579.0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5384144"/>
        <c:axId val="-2138140768"/>
      </c:barChart>
      <c:catAx>
        <c:axId val="-213538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8140768"/>
        <c:crosses val="autoZero"/>
        <c:auto val="1"/>
        <c:lblAlgn val="ctr"/>
        <c:lblOffset val="100"/>
        <c:noMultiLvlLbl val="0"/>
      </c:catAx>
      <c:valAx>
        <c:axId val="-213814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5384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Parking Spaces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Parking Spaces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107.0</c:v>
                </c:pt>
                <c:pt idx="1">
                  <c:v>75.0</c:v>
                </c:pt>
                <c:pt idx="2">
                  <c:v>120.0</c:v>
                </c:pt>
                <c:pt idx="3">
                  <c:v>197.0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Parking Spaces Per Member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Grand Lakes</c:v>
                </c:pt>
                <c:pt idx="1">
                  <c:v>St. Philip</c:v>
                </c:pt>
                <c:pt idx="2">
                  <c:v>Webster</c:v>
                </c:pt>
                <c:pt idx="3">
                  <c:v>Clear Lake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0.2102</c:v>
                </c:pt>
                <c:pt idx="1">
                  <c:v>0.1304</c:v>
                </c:pt>
                <c:pt idx="2">
                  <c:v>0.2362</c:v>
                </c:pt>
                <c:pt idx="3">
                  <c:v>0.1945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41025104"/>
        <c:axId val="-2141016224"/>
      </c:barChart>
      <c:catAx>
        <c:axId val="-214102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1016224"/>
        <c:crosses val="autoZero"/>
        <c:auto val="1"/>
        <c:lblAlgn val="ctr"/>
        <c:lblOffset val="100"/>
        <c:noMultiLvlLbl val="0"/>
      </c:catAx>
      <c:valAx>
        <c:axId val="-214101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102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153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73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658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01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761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688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9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360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612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0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D5DAA04E-26FF-E647-8596-EE0DC3FD8F9C}" type="datetimeFigureOut">
              <a:rPr lang="en-US" smtClean="0"/>
              <a:t>7/15/15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B5A35773-7745-8A48-BA2A-A69667B40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89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/>
              <a:t>GLPC</a:t>
            </a:r>
            <a:br>
              <a:rPr lang="en-US" sz="6600" dirty="0" smtClean="0"/>
            </a:br>
            <a:r>
              <a:rPr lang="en-US" sz="6600" dirty="0" smtClean="0"/>
              <a:t> </a:t>
            </a:r>
            <a:br>
              <a:rPr lang="en-US" sz="6600" dirty="0" smtClean="0"/>
            </a:br>
            <a:r>
              <a:rPr lang="en-US" sz="6600" dirty="0" smtClean="0"/>
              <a:t>2015</a:t>
            </a:r>
            <a:br>
              <a:rPr lang="en-US" sz="6600" dirty="0" smtClean="0"/>
            </a:br>
            <a:r>
              <a:rPr lang="en-US" sz="6600" dirty="0" smtClean="0"/>
              <a:t>Comparative</a:t>
            </a:r>
            <a:br>
              <a:rPr lang="en-US" sz="6600" dirty="0" smtClean="0"/>
            </a:br>
            <a:r>
              <a:rPr lang="en-US" sz="6600" dirty="0" smtClean="0"/>
              <a:t>Analysis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598167"/>
              </p:ext>
            </p:extLst>
          </p:nvPr>
        </p:nvGraphicFramePr>
        <p:xfrm>
          <a:off x="2031998" y="2385906"/>
          <a:ext cx="812799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Parking Spaces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Parking Spaces Per Member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Grand Lakes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.2102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St. Philip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.1304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Webster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.2362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Clear Lake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.1945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39940" y="1442720"/>
            <a:ext cx="2112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Parking Spaces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90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116548"/>
              </p:ext>
            </p:extLst>
          </p:nvPr>
        </p:nvGraphicFramePr>
        <p:xfrm>
          <a:off x="2032000" y="49614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069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Grand Lakes Presbyterian Church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Time Staff Positions: </a:t>
            </a:r>
          </a:p>
          <a:p>
            <a:pPr lvl="1"/>
            <a:r>
              <a:rPr lang="en-US" dirty="0" smtClean="0"/>
              <a:t>Pastor</a:t>
            </a:r>
          </a:p>
          <a:p>
            <a:pPr lvl="1"/>
            <a:r>
              <a:rPr lang="en-US" dirty="0" smtClean="0"/>
              <a:t>Associate Pastor </a:t>
            </a:r>
          </a:p>
          <a:p>
            <a:pPr lvl="1"/>
            <a:r>
              <a:rPr lang="en-US" dirty="0" smtClean="0"/>
              <a:t>Children’s Director </a:t>
            </a:r>
          </a:p>
          <a:p>
            <a:pPr lvl="1"/>
            <a:endParaRPr lang="en-US" dirty="0"/>
          </a:p>
          <a:p>
            <a:r>
              <a:rPr lang="en-US" dirty="0" smtClean="0"/>
              <a:t>Part Time Staff Positions: </a:t>
            </a:r>
          </a:p>
          <a:p>
            <a:pPr lvl="1"/>
            <a:r>
              <a:rPr lang="en-US" dirty="0" smtClean="0"/>
              <a:t>Admin</a:t>
            </a:r>
          </a:p>
          <a:p>
            <a:pPr lvl="1"/>
            <a:r>
              <a:rPr lang="en-US" dirty="0" smtClean="0"/>
              <a:t>Choir director </a:t>
            </a:r>
          </a:p>
          <a:p>
            <a:pPr lvl="1"/>
            <a:r>
              <a:rPr lang="en-US" dirty="0" smtClean="0"/>
              <a:t>Assistant Choir Director </a:t>
            </a:r>
          </a:p>
        </p:txBody>
      </p:sp>
    </p:spTree>
    <p:extLst>
      <p:ext uri="{BB962C8B-B14F-4D97-AF65-F5344CB8AC3E}">
        <p14:creationId xmlns:p14="http://schemas.microsoft.com/office/powerpoint/2010/main" val="75114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St. Philip Presbyterian Church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Full Time Staff Positions: </a:t>
            </a:r>
          </a:p>
          <a:p>
            <a:pPr lvl="1"/>
            <a:r>
              <a:rPr lang="en-US" dirty="0" smtClean="0"/>
              <a:t>Head Pastor </a:t>
            </a:r>
          </a:p>
          <a:p>
            <a:pPr lvl="1"/>
            <a:r>
              <a:rPr lang="en-US" dirty="0" smtClean="0"/>
              <a:t>Associate Pastor </a:t>
            </a:r>
          </a:p>
          <a:p>
            <a:pPr lvl="1"/>
            <a:r>
              <a:rPr lang="en-US" dirty="0" smtClean="0"/>
              <a:t>Ministry Associate </a:t>
            </a:r>
          </a:p>
          <a:p>
            <a:pPr lvl="1"/>
            <a:r>
              <a:rPr lang="en-US" dirty="0" smtClean="0"/>
              <a:t>Music Director </a:t>
            </a:r>
          </a:p>
          <a:p>
            <a:pPr lvl="1"/>
            <a:r>
              <a:rPr lang="en-US" dirty="0" smtClean="0"/>
              <a:t>Office Manager </a:t>
            </a:r>
          </a:p>
          <a:p>
            <a:pPr lvl="1"/>
            <a:r>
              <a:rPr lang="en-US" dirty="0" smtClean="0"/>
              <a:t>Facilities Manager </a:t>
            </a:r>
          </a:p>
          <a:p>
            <a:pPr lvl="1"/>
            <a:r>
              <a:rPr lang="en-US" dirty="0" smtClean="0"/>
              <a:t>Lead Custodian </a:t>
            </a:r>
          </a:p>
          <a:p>
            <a:pPr lvl="1"/>
            <a:endParaRPr lang="en-US" dirty="0"/>
          </a:p>
          <a:p>
            <a:r>
              <a:rPr lang="en-US" dirty="0" smtClean="0"/>
              <a:t>Part Time Staff Positions </a:t>
            </a:r>
          </a:p>
          <a:p>
            <a:pPr lvl="1"/>
            <a:r>
              <a:rPr lang="en-US" dirty="0" smtClean="0"/>
              <a:t>Organ </a:t>
            </a:r>
          </a:p>
          <a:p>
            <a:pPr lvl="1"/>
            <a:r>
              <a:rPr lang="en-US" dirty="0" smtClean="0"/>
              <a:t>Bookkeeper</a:t>
            </a:r>
          </a:p>
          <a:p>
            <a:pPr lvl="1"/>
            <a:r>
              <a:rPr lang="en-US" dirty="0" smtClean="0"/>
              <a:t>Web Master </a:t>
            </a:r>
          </a:p>
          <a:p>
            <a:pPr lvl="1"/>
            <a:r>
              <a:rPr lang="en-US" dirty="0" smtClean="0"/>
              <a:t>4 Nursery</a:t>
            </a:r>
          </a:p>
          <a:p>
            <a:pPr lvl="1"/>
            <a:r>
              <a:rPr lang="en-US" dirty="0" smtClean="0"/>
              <a:t>2 Maintenance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1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Webster Presbyterian Church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Time Staff Positions </a:t>
            </a:r>
          </a:p>
          <a:p>
            <a:pPr lvl="1"/>
            <a:r>
              <a:rPr lang="en-US" dirty="0" smtClean="0"/>
              <a:t>Senior Pastor </a:t>
            </a:r>
          </a:p>
          <a:p>
            <a:pPr lvl="1"/>
            <a:r>
              <a:rPr lang="en-US" dirty="0" smtClean="0"/>
              <a:t>Associate Pastor </a:t>
            </a:r>
          </a:p>
          <a:p>
            <a:pPr lvl="1"/>
            <a:endParaRPr lang="en-US" dirty="0"/>
          </a:p>
          <a:p>
            <a:r>
              <a:rPr lang="en-US" dirty="0" smtClean="0"/>
              <a:t>Part Time Staff Positions </a:t>
            </a:r>
          </a:p>
          <a:p>
            <a:pPr lvl="1"/>
            <a:r>
              <a:rPr lang="en-US" dirty="0" smtClean="0"/>
              <a:t>Choir Director </a:t>
            </a:r>
          </a:p>
          <a:p>
            <a:pPr lvl="1"/>
            <a:r>
              <a:rPr lang="en-US" dirty="0" smtClean="0"/>
              <a:t>Assistant Choir Director </a:t>
            </a:r>
          </a:p>
          <a:p>
            <a:pPr lvl="1"/>
            <a:r>
              <a:rPr lang="en-US" dirty="0" smtClean="0"/>
              <a:t>Organist </a:t>
            </a:r>
          </a:p>
          <a:p>
            <a:pPr lvl="1"/>
            <a:r>
              <a:rPr lang="en-US" dirty="0" smtClean="0"/>
              <a:t>Children’s Ministry Director </a:t>
            </a:r>
          </a:p>
          <a:p>
            <a:pPr lvl="1"/>
            <a:r>
              <a:rPr lang="en-US" dirty="0" smtClean="0"/>
              <a:t>Youth Director </a:t>
            </a:r>
          </a:p>
          <a:p>
            <a:pPr lvl="1"/>
            <a:r>
              <a:rPr lang="en-US" dirty="0" smtClean="0"/>
              <a:t>Secretary </a:t>
            </a:r>
          </a:p>
          <a:p>
            <a:pPr lvl="1"/>
            <a:r>
              <a:rPr lang="en-US" dirty="0" smtClean="0"/>
              <a:t>Bookkeeper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41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Clear Lake Presbyterian Church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Time Staff Positions:</a:t>
            </a:r>
          </a:p>
          <a:p>
            <a:pPr lvl="1"/>
            <a:r>
              <a:rPr lang="en-US" dirty="0" smtClean="0"/>
              <a:t>Lead Pastor, Associate Pastor (2), Business Administrator, Facilities Manager, Executive Administrative Assistant, Director of R&amp;D, Early Childhood Director, Family Ministries Director, Media and Worship Director, Director of Student Ministries, Membership Admin Assistant</a:t>
            </a:r>
          </a:p>
          <a:p>
            <a:pPr lvl="1"/>
            <a:endParaRPr lang="en-US" dirty="0"/>
          </a:p>
          <a:p>
            <a:r>
              <a:rPr lang="en-US" dirty="0" smtClean="0"/>
              <a:t>Part Time Staff Positions:</a:t>
            </a:r>
          </a:p>
          <a:p>
            <a:pPr lvl="1"/>
            <a:r>
              <a:rPr lang="en-US" dirty="0" smtClean="0"/>
              <a:t>Worship Admin Assistant, Childcare Coordinator, Choir Director, Accountant, Senior Adult Ministries Director, Associate Director of Worship &amp; Music/Organist, Associate Director of Young Family Ministries, Sound Tech, Musicians (3), Early Childhood Teachers &amp; Staff (21)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25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918263"/>
              </p:ext>
            </p:extLst>
          </p:nvPr>
        </p:nvGraphicFramePr>
        <p:xfrm>
          <a:off x="1585909" y="1714500"/>
          <a:ext cx="9082090" cy="320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418"/>
                <a:gridCol w="1816418"/>
                <a:gridCol w="1816418"/>
                <a:gridCol w="1816418"/>
                <a:gridCol w="1816418"/>
              </a:tblGrid>
              <a:tr h="1231900">
                <a:tc>
                  <a:txBody>
                    <a:bodyPr/>
                    <a:lstStyle/>
                    <a:p>
                      <a:r>
                        <a:rPr lang="en-US" dirty="0" smtClean="0"/>
                        <a:t>Church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Members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Attendance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Worship</a:t>
                      </a:r>
                      <a:r>
                        <a:rPr lang="en-US" baseline="0" dirty="0" smtClean="0"/>
                        <a:t> Attendance Adults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Worship Attendance Children</a:t>
                      </a:r>
                      <a:endParaRPr lang="en-US" dirty="0"/>
                    </a:p>
                  </a:txBody>
                  <a:tcPr/>
                </a:tc>
              </a:tr>
              <a:tr h="492760">
                <a:tc>
                  <a:txBody>
                    <a:bodyPr/>
                    <a:lstStyle/>
                    <a:p>
                      <a:r>
                        <a:rPr lang="en-US" dirty="0" smtClean="0"/>
                        <a:t>Grand</a:t>
                      </a:r>
                      <a:r>
                        <a:rPr lang="en-US" baseline="0" dirty="0" smtClean="0"/>
                        <a:t> Lakes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</a:t>
                      </a:r>
                      <a:endParaRPr lang="en-US" dirty="0"/>
                    </a:p>
                  </a:txBody>
                  <a:tcPr/>
                </a:tc>
              </a:tr>
              <a:tr h="492760">
                <a:tc>
                  <a:txBody>
                    <a:bodyPr/>
                    <a:lstStyle/>
                    <a:p>
                      <a:r>
                        <a:rPr lang="en-US" dirty="0" smtClean="0"/>
                        <a:t>St. Philip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  <a:tr h="492760">
                <a:tc>
                  <a:txBody>
                    <a:bodyPr/>
                    <a:lstStyle/>
                    <a:p>
                      <a:r>
                        <a:rPr lang="en-US" dirty="0" smtClean="0"/>
                        <a:t>Webster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492760">
                <a:tc>
                  <a:txBody>
                    <a:bodyPr/>
                    <a:lstStyle/>
                    <a:p>
                      <a:r>
                        <a:rPr lang="en-US" dirty="0" smtClean="0"/>
                        <a:t>Clear Lake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566810" y="842963"/>
            <a:ext cx="50268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Membership and Worship Attendance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790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02969762"/>
              </p:ext>
            </p:extLst>
          </p:nvPr>
        </p:nvGraphicFramePr>
        <p:xfrm>
          <a:off x="2185988" y="828675"/>
          <a:ext cx="7699769" cy="4957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27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909576"/>
              </p:ext>
            </p:extLst>
          </p:nvPr>
        </p:nvGraphicFramePr>
        <p:xfrm>
          <a:off x="1645921" y="1767841"/>
          <a:ext cx="9018546" cy="3345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091"/>
                <a:gridCol w="1503091"/>
                <a:gridCol w="1503091"/>
                <a:gridCol w="1503091"/>
                <a:gridCol w="1503091"/>
                <a:gridCol w="1503091"/>
              </a:tblGrid>
              <a:tr h="919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Full Time Staff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Full Time Staff Per Member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Part Time Staff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Part Time Staff Per Member</a:t>
                      </a:r>
                      <a:endParaRPr lang="en-US" sz="1800" dirty="0"/>
                    </a:p>
                  </a:txBody>
                  <a:tcPr/>
                </a:tc>
              </a:tr>
              <a:tr h="563286">
                <a:tc>
                  <a:txBody>
                    <a:bodyPr/>
                    <a:lstStyle/>
                    <a:p>
                      <a:r>
                        <a:rPr lang="en-US" dirty="0" smtClean="0"/>
                        <a:t>Grand Lakes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</a:t>
                      </a:r>
                      <a:r>
                        <a:rPr lang="en-US" dirty="0" smtClean="0"/>
                        <a:t> 0059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.0059</a:t>
                      </a:r>
                      <a:endParaRPr lang="en-US" dirty="0"/>
                    </a:p>
                  </a:txBody>
                  <a:tcPr marL="12700" marR="12700" marT="12700" marB="0"/>
                </a:tc>
              </a:tr>
              <a:tr h="804695">
                <a:tc>
                  <a:txBody>
                    <a:bodyPr/>
                    <a:lstStyle/>
                    <a:p>
                      <a:r>
                        <a:rPr lang="en-US" dirty="0" smtClean="0"/>
                        <a:t>St. Philip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0.0157</a:t>
                      </a:r>
                      <a:endParaRPr lang="en-US" dirty="0"/>
                    </a:p>
                  </a:txBody>
                  <a:tcPr/>
                </a:tc>
              </a:tr>
              <a:tr h="493993">
                <a:tc>
                  <a:txBody>
                    <a:bodyPr/>
                    <a:lstStyle/>
                    <a:p>
                      <a:r>
                        <a:rPr lang="en-US" dirty="0" smtClean="0"/>
                        <a:t>Webster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0.0039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0.0138</a:t>
                      </a:r>
                      <a:endParaRPr lang="en-US"/>
                    </a:p>
                  </a:txBody>
                  <a:tcPr marL="12700" marR="12700" marT="12700" marB="0"/>
                </a:tc>
              </a:tr>
              <a:tr h="563286">
                <a:tc>
                  <a:txBody>
                    <a:bodyPr/>
                    <a:lstStyle/>
                    <a:p>
                      <a:r>
                        <a:rPr lang="en-US" dirty="0" smtClean="0"/>
                        <a:t>Clear Lake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0.0118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0.0316</a:t>
                      </a:r>
                      <a:endParaRPr lang="en-US" dirty="0"/>
                    </a:p>
                  </a:txBody>
                  <a:tcPr marL="12700" marR="12700" marT="1270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69008" y="934720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Staff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266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684259683"/>
              </p:ext>
            </p:extLst>
          </p:nvPr>
        </p:nvGraphicFramePr>
        <p:xfrm>
          <a:off x="2308486" y="734656"/>
          <a:ext cx="7626662" cy="4901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81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566617"/>
              </p:ext>
            </p:extLst>
          </p:nvPr>
        </p:nvGraphicFramePr>
        <p:xfrm>
          <a:off x="680719" y="1160932"/>
          <a:ext cx="10698480" cy="4739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310"/>
                <a:gridCol w="1337310"/>
                <a:gridCol w="1337310"/>
                <a:gridCol w="1337310"/>
                <a:gridCol w="1337310"/>
                <a:gridCol w="1337310"/>
                <a:gridCol w="1337310"/>
                <a:gridCol w="1337310"/>
              </a:tblGrid>
              <a:tr h="13740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Budget Per Member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Expenses Per Member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Debt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Pastor </a:t>
                      </a:r>
                      <a:r>
                        <a:rPr lang="en-US" dirty="0" err="1" smtClean="0"/>
                        <a:t>Compensa-tion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Pastor </a:t>
                      </a:r>
                      <a:r>
                        <a:rPr lang="en-US" dirty="0" err="1" smtClean="0"/>
                        <a:t>Compensa-tion</a:t>
                      </a:r>
                      <a:r>
                        <a:rPr lang="en-US" dirty="0" smtClean="0"/>
                        <a:t> Per Member</a:t>
                      </a:r>
                      <a:endParaRPr lang="en-US" dirty="0"/>
                    </a:p>
                  </a:txBody>
                  <a:tcPr/>
                </a:tc>
              </a:tr>
              <a:tr h="739866">
                <a:tc>
                  <a:txBody>
                    <a:bodyPr/>
                    <a:lstStyle/>
                    <a:p>
                      <a:r>
                        <a:rPr lang="en-US" dirty="0" smtClean="0"/>
                        <a:t>Grand Lakes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1489.1945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759248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1491.6464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125786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247.1238</a:t>
                      </a:r>
                      <a:endParaRPr lang="en-US" dirty="0"/>
                    </a:p>
                  </a:txBody>
                  <a:tcPr/>
                </a:tc>
              </a:tr>
              <a:tr h="1056952">
                <a:tc>
                  <a:txBody>
                    <a:bodyPr/>
                    <a:lstStyle/>
                    <a:p>
                      <a:r>
                        <a:rPr lang="en-US" dirty="0" smtClean="0"/>
                        <a:t>St. Philip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1446600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2515.8261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2806.95652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169323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294.474782</a:t>
                      </a:r>
                      <a:endParaRPr lang="en-US" dirty="0"/>
                    </a:p>
                  </a:txBody>
                  <a:tcPr/>
                </a:tc>
              </a:tr>
              <a:tr h="739866">
                <a:tc>
                  <a:txBody>
                    <a:bodyPr/>
                    <a:lstStyle/>
                    <a:p>
                      <a:r>
                        <a:rPr lang="en-US" dirty="0" smtClean="0"/>
                        <a:t>Webster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1377.9528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668073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1315.10433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113294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223.019685</a:t>
                      </a:r>
                      <a:endParaRPr lang="en-US" dirty="0"/>
                    </a:p>
                  </a:txBody>
                  <a:tcPr/>
                </a:tc>
              </a:tr>
              <a:tr h="739866">
                <a:tc>
                  <a:txBody>
                    <a:bodyPr/>
                    <a:lstStyle/>
                    <a:p>
                      <a:r>
                        <a:rPr lang="en-US" dirty="0" smtClean="0"/>
                        <a:t>Clear Lake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2087000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2060.217177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2342027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2311.97137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123182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121.601184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35365" y="499390"/>
            <a:ext cx="1300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Finances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67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976012582"/>
              </p:ext>
            </p:extLst>
          </p:nvPr>
        </p:nvGraphicFramePr>
        <p:xfrm>
          <a:off x="2032000" y="47582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429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531400"/>
              </p:ext>
            </p:extLst>
          </p:nvPr>
        </p:nvGraphicFramePr>
        <p:xfrm>
          <a:off x="1686559" y="1823392"/>
          <a:ext cx="8898020" cy="3481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604"/>
                <a:gridCol w="1779604"/>
                <a:gridCol w="1779604"/>
                <a:gridCol w="1779604"/>
                <a:gridCol w="1779604"/>
              </a:tblGrid>
              <a:tr h="7261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Giving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Receipts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Giving Per Member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Giving Units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641833">
                <a:tc>
                  <a:txBody>
                    <a:bodyPr/>
                    <a:lstStyle/>
                    <a:p>
                      <a:r>
                        <a:rPr lang="en-US" dirty="0" smtClean="0"/>
                        <a:t>Grand Lakes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1,047,912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1493.1238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641833">
                <a:tc>
                  <a:txBody>
                    <a:bodyPr/>
                    <a:lstStyle/>
                    <a:p>
                      <a:r>
                        <a:rPr lang="en-US" dirty="0" smtClean="0"/>
                        <a:t>St. Philip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1397000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2226.08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641833">
                <a:tc>
                  <a:txBody>
                    <a:bodyPr/>
                    <a:lstStyle/>
                    <a:p>
                      <a:r>
                        <a:rPr lang="en-US" dirty="0" smtClean="0"/>
                        <a:t>Webster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651751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700848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1282.97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164</a:t>
                      </a:r>
                      <a:endParaRPr lang="en-US" dirty="0"/>
                    </a:p>
                  </a:txBody>
                  <a:tcPr/>
                </a:tc>
              </a:tr>
              <a:tr h="641833">
                <a:tc>
                  <a:txBody>
                    <a:bodyPr/>
                    <a:lstStyle/>
                    <a:p>
                      <a:r>
                        <a:rPr lang="en-US" dirty="0" smtClean="0"/>
                        <a:t>Clear Lake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1942690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2366090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1917.75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634471" y="914400"/>
            <a:ext cx="1002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3999325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850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07151B"/>
      </a:dk2>
      <a:lt2>
        <a:srgbClr val="F2F3F3"/>
      </a:lt2>
      <a:accent1>
        <a:srgbClr val="1C546B"/>
      </a:accent1>
      <a:accent2>
        <a:srgbClr val="606968"/>
      </a:accent2>
      <a:accent3>
        <a:srgbClr val="8D8D35"/>
      </a:accent3>
      <a:accent4>
        <a:srgbClr val="D9A142"/>
      </a:accent4>
      <a:accent5>
        <a:srgbClr val="C47023"/>
      </a:accent5>
      <a:accent6>
        <a:srgbClr val="754D64"/>
      </a:accent6>
      <a:hlink>
        <a:srgbClr val="417E93"/>
      </a:hlink>
      <a:folHlink>
        <a:srgbClr val="A76D89"/>
      </a:folHlink>
    </a:clrScheme>
    <a:fontScheme name="Headlines">
      <a:majorFont>
        <a:latin typeface="Century Schoolbook" panose="020406040505050203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12434FFF-CE4A-40FC-99FF-CA1400F2E6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Headlines</Template>
  <TotalTime>1367</TotalTime>
  <Words>412</Words>
  <Application>Microsoft Macintosh PowerPoint</Application>
  <PresentationFormat>Widescreen</PresentationFormat>
  <Paragraphs>187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Century Schoolbook</vt:lpstr>
      <vt:lpstr>Corbel</vt:lpstr>
      <vt:lpstr>Arial</vt:lpstr>
      <vt:lpstr>Headlines</vt:lpstr>
      <vt:lpstr>GLPC   2015 Comparative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Grand Lakes Presbyterian Church</vt:lpstr>
      <vt:lpstr>St. Philip Presbyterian Church</vt:lpstr>
      <vt:lpstr>Webster Presbyterian Church </vt:lpstr>
      <vt:lpstr>Clear Lake Presbyterian Church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GLPC   Comparative Analysis</dc:title>
  <dc:creator>Ashley Myers</dc:creator>
  <cp:lastModifiedBy>Ashley Myers</cp:lastModifiedBy>
  <cp:revision>19</cp:revision>
  <dcterms:created xsi:type="dcterms:W3CDTF">2015-07-15T20:42:21Z</dcterms:created>
  <dcterms:modified xsi:type="dcterms:W3CDTF">2015-07-16T19:30:03Z</dcterms:modified>
</cp:coreProperties>
</file>