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A41155-7BF5-4C52-B0E4-A0CF5F247313}"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21038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A41155-7BF5-4C52-B0E4-A0CF5F247313}"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777469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A41155-7BF5-4C52-B0E4-A0CF5F247313}"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281428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A41155-7BF5-4C52-B0E4-A0CF5F247313}"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06831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A41155-7BF5-4C52-B0E4-A0CF5F247313}"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93764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A41155-7BF5-4C52-B0E4-A0CF5F247313}"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264518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A41155-7BF5-4C52-B0E4-A0CF5F247313}" type="datetimeFigureOut">
              <a:rPr lang="en-US" smtClean="0"/>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147298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A41155-7BF5-4C52-B0E4-A0CF5F247313}" type="datetimeFigureOut">
              <a:rPr lang="en-US" smtClean="0"/>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896466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A41155-7BF5-4C52-B0E4-A0CF5F247313}" type="datetimeFigureOut">
              <a:rPr lang="en-US" smtClean="0"/>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12488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A41155-7BF5-4C52-B0E4-A0CF5F247313}"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193657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A41155-7BF5-4C52-B0E4-A0CF5F247313}"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F747B-DC89-4BF2-BCFC-18CA87F1F674}" type="slidenum">
              <a:rPr lang="en-US" smtClean="0"/>
              <a:t>‹#›</a:t>
            </a:fld>
            <a:endParaRPr lang="en-US"/>
          </a:p>
        </p:txBody>
      </p:sp>
    </p:spTree>
    <p:extLst>
      <p:ext uri="{BB962C8B-B14F-4D97-AF65-F5344CB8AC3E}">
        <p14:creationId xmlns:p14="http://schemas.microsoft.com/office/powerpoint/2010/main" val="3609630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A41155-7BF5-4C52-B0E4-A0CF5F247313}" type="datetimeFigureOut">
              <a:rPr lang="en-US" smtClean="0"/>
              <a:t>4/9/2020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1F747B-DC89-4BF2-BCFC-18CA87F1F674}" type="slidenum">
              <a:rPr lang="en-US" smtClean="0"/>
              <a:t>‹#›</a:t>
            </a:fld>
            <a:endParaRPr lang="en-US"/>
          </a:p>
        </p:txBody>
      </p:sp>
    </p:spTree>
    <p:extLst>
      <p:ext uri="{BB962C8B-B14F-4D97-AF65-F5344CB8AC3E}">
        <p14:creationId xmlns:p14="http://schemas.microsoft.com/office/powerpoint/2010/main" val="337740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CARES Act Loan</a:t>
            </a:r>
            <a:endParaRPr lang="en-US" dirty="0"/>
          </a:p>
        </p:txBody>
      </p:sp>
      <p:sp>
        <p:nvSpPr>
          <p:cNvPr id="3" name="Subtitle 2"/>
          <p:cNvSpPr>
            <a:spLocks noGrp="1"/>
          </p:cNvSpPr>
          <p:nvPr>
            <p:ph type="subTitle" idx="1"/>
          </p:nvPr>
        </p:nvSpPr>
        <p:spPr/>
        <p:txBody>
          <a:bodyPr/>
          <a:lstStyle/>
          <a:p>
            <a:r>
              <a:rPr lang="en-US" dirty="0" smtClean="0"/>
              <a:t>Finance Team</a:t>
            </a:r>
          </a:p>
          <a:p>
            <a:r>
              <a:rPr lang="en-US" dirty="0" smtClean="0"/>
              <a:t>Jimmy Spivey </a:t>
            </a:r>
          </a:p>
          <a:p>
            <a:r>
              <a:rPr lang="en-US" dirty="0" smtClean="0"/>
              <a:t>4/9/2020</a:t>
            </a:r>
            <a:endParaRPr lang="en-US" dirty="0"/>
          </a:p>
        </p:txBody>
      </p:sp>
    </p:spTree>
    <p:extLst>
      <p:ext uri="{BB962C8B-B14F-4D97-AF65-F5344CB8AC3E}">
        <p14:creationId xmlns:p14="http://schemas.microsoft.com/office/powerpoint/2010/main" val="2429829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CARES Act Payroll Protection Program Loan</a:t>
            </a:r>
            <a:endParaRPr lang="en-US" dirty="0"/>
          </a:p>
        </p:txBody>
      </p:sp>
      <p:sp>
        <p:nvSpPr>
          <p:cNvPr id="3" name="Content Placeholder 2"/>
          <p:cNvSpPr>
            <a:spLocks noGrp="1"/>
          </p:cNvSpPr>
          <p:nvPr>
            <p:ph idx="1"/>
          </p:nvPr>
        </p:nvSpPr>
        <p:spPr>
          <a:xfrm>
            <a:off x="838200" y="1579418"/>
            <a:ext cx="10515600" cy="4597545"/>
          </a:xfrm>
        </p:spPr>
        <p:txBody>
          <a:bodyPr>
            <a:normAutofit fontScale="77500" lnSpcReduction="20000"/>
          </a:bodyPr>
          <a:lstStyle/>
          <a:p>
            <a:r>
              <a:rPr lang="en-US" dirty="0" smtClean="0"/>
              <a:t>New law allows for loans thru the SBA for payroll protection</a:t>
            </a:r>
          </a:p>
          <a:p>
            <a:r>
              <a:rPr lang="en-US" b="1" dirty="0"/>
              <a:t>Paycheck Protection Program Forgivable Loans (SBA 7(a)): </a:t>
            </a:r>
            <a:r>
              <a:rPr lang="en-US" dirty="0"/>
              <a:t>Section 501(c)(3) tax-exempt organizations, Section 501(c)(19) tax-exempt veterans’ organizations and Tribal small business concerns with not more than </a:t>
            </a:r>
            <a:r>
              <a:rPr lang="en-US" dirty="0" err="1"/>
              <a:t>than</a:t>
            </a:r>
            <a:r>
              <a:rPr lang="en-US" dirty="0"/>
              <a:t> 500 </a:t>
            </a:r>
            <a:r>
              <a:rPr lang="en-US" dirty="0" smtClean="0"/>
              <a:t>employees</a:t>
            </a:r>
          </a:p>
          <a:p>
            <a:r>
              <a:rPr lang="en-US" b="1" dirty="0" smtClean="0"/>
              <a:t>Paycheck </a:t>
            </a:r>
            <a:r>
              <a:rPr lang="en-US" b="1" dirty="0"/>
              <a:t>Protection Program loans are forgivable</a:t>
            </a:r>
            <a:r>
              <a:rPr lang="en-US" dirty="0"/>
              <a:t> – meaning, they essentially can be converted into a grant.</a:t>
            </a:r>
          </a:p>
          <a:p>
            <a:pPr lvl="1"/>
            <a:r>
              <a:rPr lang="en-US" b="1" dirty="0"/>
              <a:t>How to apply for forgiveness: </a:t>
            </a:r>
            <a:r>
              <a:rPr lang="en-US" dirty="0"/>
              <a:t>A request is made with the bank or lender from whom the Paycheck Protection Program loan was obtained.  Documentation must be submitted to verify the number of full-time employees and pay rates, as well as payments on eligible mortgage, lease, and utility are required.</a:t>
            </a:r>
          </a:p>
          <a:p>
            <a:pPr lvl="1"/>
            <a:r>
              <a:rPr lang="en-US" b="1" dirty="0"/>
              <a:t>Qualifying for forgiveness: </a:t>
            </a:r>
            <a:r>
              <a:rPr lang="en-US" dirty="0"/>
              <a:t>All that is required to be eligible for forgiveness is demonstrating that loan proceeds were used on qualifying expenses (i.e., payroll costs, mortgage/rent, utilities, etc.) incurred over the eight weeks following the receipt of the loan.</a:t>
            </a:r>
          </a:p>
          <a:p>
            <a:pPr lvl="1"/>
            <a:r>
              <a:rPr lang="en-US" b="1" dirty="0"/>
              <a:t>Amount forgiven:  </a:t>
            </a:r>
            <a:r>
              <a:rPr lang="en-US" dirty="0"/>
              <a:t>The amount forgiven can be reduced if the number of full-time employees is decreased over this period and/or you reduce employees’ wages/salaries 25% or more. The lender will make this determination. If the organization received an advance from an EIDL application but was not ultimately approved, the PPP forgiveness amount will be reduced by the EIDL advance amount</a:t>
            </a:r>
            <a:r>
              <a:rPr lang="en-US" dirty="0" smtClean="0"/>
              <a:t>.</a:t>
            </a:r>
            <a:endParaRPr lang="en-US" dirty="0"/>
          </a:p>
        </p:txBody>
      </p:sp>
    </p:spTree>
    <p:extLst>
      <p:ext uri="{BB962C8B-B14F-4D97-AF65-F5344CB8AC3E}">
        <p14:creationId xmlns:p14="http://schemas.microsoft.com/office/powerpoint/2010/main" val="45989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Loan details</a:t>
            </a:r>
            <a:endParaRPr lang="en-US" dirty="0"/>
          </a:p>
        </p:txBody>
      </p:sp>
      <p:sp>
        <p:nvSpPr>
          <p:cNvPr id="3" name="Content Placeholder 2"/>
          <p:cNvSpPr>
            <a:spLocks noGrp="1"/>
          </p:cNvSpPr>
          <p:nvPr>
            <p:ph idx="1"/>
          </p:nvPr>
        </p:nvSpPr>
        <p:spPr>
          <a:xfrm>
            <a:off x="838200" y="1589809"/>
            <a:ext cx="10515600" cy="4587154"/>
          </a:xfrm>
        </p:spPr>
        <p:txBody>
          <a:bodyPr>
            <a:normAutofit fontScale="92500" lnSpcReduction="10000"/>
          </a:bodyPr>
          <a:lstStyle/>
          <a:p>
            <a:r>
              <a:rPr lang="en-US" dirty="0" smtClean="0"/>
              <a:t>Interest rate 1%</a:t>
            </a:r>
          </a:p>
          <a:p>
            <a:r>
              <a:rPr lang="en-US" dirty="0" smtClean="0"/>
              <a:t>No collateral needed</a:t>
            </a:r>
          </a:p>
          <a:p>
            <a:r>
              <a:rPr lang="en-US" dirty="0" smtClean="0"/>
              <a:t>Term – 2 years</a:t>
            </a:r>
          </a:p>
          <a:p>
            <a:r>
              <a:rPr lang="en-US" dirty="0" smtClean="0"/>
              <a:t>Salary protection for employees (salary and benefits)</a:t>
            </a:r>
          </a:p>
          <a:p>
            <a:pPr lvl="1"/>
            <a:r>
              <a:rPr lang="en-US" dirty="0" smtClean="0"/>
              <a:t>All staff paid through our payroll system,  plus Choral Scholars</a:t>
            </a:r>
          </a:p>
          <a:p>
            <a:pPr lvl="1"/>
            <a:r>
              <a:rPr lang="en-US" dirty="0" smtClean="0"/>
              <a:t>I did not include lawn or cleaning service, we get invoices for there work, we do not issue 1099’s.  </a:t>
            </a:r>
          </a:p>
          <a:p>
            <a:r>
              <a:rPr lang="en-US" dirty="0" smtClean="0"/>
              <a:t>Includes utilities and liability insurance </a:t>
            </a:r>
          </a:p>
          <a:p>
            <a:r>
              <a:rPr lang="en-US" dirty="0" smtClean="0"/>
              <a:t>Loan will be through </a:t>
            </a:r>
            <a:r>
              <a:rPr lang="en-US" dirty="0" err="1" smtClean="0"/>
              <a:t>Amegy</a:t>
            </a:r>
            <a:r>
              <a:rPr lang="en-US" dirty="0" smtClean="0"/>
              <a:t> Bank ( our main bank) </a:t>
            </a:r>
          </a:p>
          <a:p>
            <a:pPr lvl="1"/>
            <a:r>
              <a:rPr lang="en-US" dirty="0" smtClean="0"/>
              <a:t>Their application program did not come on line until Wednesday night (4/8/2020)</a:t>
            </a:r>
          </a:p>
          <a:p>
            <a:pPr lvl="1"/>
            <a:r>
              <a:rPr lang="en-US" dirty="0" smtClean="0"/>
              <a:t>I started the application process last night and have been in contact with our Bank Rep </a:t>
            </a:r>
          </a:p>
          <a:p>
            <a:endParaRPr lang="en-US" dirty="0" smtClean="0"/>
          </a:p>
        </p:txBody>
      </p:sp>
    </p:spTree>
    <p:extLst>
      <p:ext uri="{BB962C8B-B14F-4D97-AF65-F5344CB8AC3E}">
        <p14:creationId xmlns:p14="http://schemas.microsoft.com/office/powerpoint/2010/main" val="1417875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Forward 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Need to verify the Choral scholars are eligible</a:t>
            </a:r>
          </a:p>
          <a:p>
            <a:r>
              <a:rPr lang="en-US" dirty="0" smtClean="0"/>
              <a:t>Payroll taxes not included in loan amount (10k per year) allowable ?</a:t>
            </a:r>
          </a:p>
          <a:p>
            <a:pPr lvl="1"/>
            <a:r>
              <a:rPr lang="en-US" dirty="0" smtClean="0"/>
              <a:t>Would add 2k to loan amount</a:t>
            </a:r>
          </a:p>
          <a:p>
            <a:pPr lvl="1"/>
            <a:r>
              <a:rPr lang="en-US" dirty="0" smtClean="0"/>
              <a:t>Are there other allowable expenses I missed?</a:t>
            </a:r>
          </a:p>
          <a:p>
            <a:r>
              <a:rPr lang="en-US" dirty="0" smtClean="0"/>
              <a:t>Records required by bank</a:t>
            </a:r>
          </a:p>
          <a:p>
            <a:pPr lvl="1"/>
            <a:r>
              <a:rPr lang="en-US" dirty="0" smtClean="0"/>
              <a:t>Payroll records, invoices for utilities and insurance</a:t>
            </a:r>
          </a:p>
          <a:p>
            <a:r>
              <a:rPr lang="en-US" dirty="0" smtClean="0"/>
              <a:t>Finish the loan application</a:t>
            </a:r>
          </a:p>
          <a:p>
            <a:r>
              <a:rPr lang="en-US" dirty="0" smtClean="0"/>
              <a:t>Continued consultation with our bank rep</a:t>
            </a:r>
          </a:p>
          <a:p>
            <a:r>
              <a:rPr lang="en-US" dirty="0" smtClean="0"/>
              <a:t>Decide how the tracking of funds spent in ACS (WPC system)</a:t>
            </a:r>
          </a:p>
          <a:p>
            <a:r>
              <a:rPr lang="en-US" dirty="0" smtClean="0"/>
              <a:t>Cash the check and take my 10% fee for loan application services (….just kidding)</a:t>
            </a:r>
          </a:p>
          <a:p>
            <a:pPr marL="0" indent="0">
              <a:buNone/>
            </a:pPr>
            <a:endParaRPr lang="en-US" dirty="0"/>
          </a:p>
        </p:txBody>
      </p:sp>
    </p:spTree>
    <p:extLst>
      <p:ext uri="{BB962C8B-B14F-4D97-AF65-F5344CB8AC3E}">
        <p14:creationId xmlns:p14="http://schemas.microsoft.com/office/powerpoint/2010/main" val="2901735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Loan Calculation</a:t>
            </a:r>
            <a:endParaRPr lang="en-US" dirty="0"/>
          </a:p>
        </p:txBody>
      </p:sp>
      <p:pic>
        <p:nvPicPr>
          <p:cNvPr id="4" name="Content Placeholder 3"/>
          <p:cNvPicPr>
            <a:picLocks noGrp="1" noChangeAspect="1"/>
          </p:cNvPicPr>
          <p:nvPr>
            <p:ph idx="1"/>
          </p:nvPr>
        </p:nvPicPr>
        <p:blipFill>
          <a:blip r:embed="rId2"/>
          <a:stretch>
            <a:fillRect/>
          </a:stretch>
        </p:blipFill>
        <p:spPr>
          <a:xfrm>
            <a:off x="1278081" y="2296235"/>
            <a:ext cx="6213764" cy="3957358"/>
          </a:xfrm>
          <a:prstGeom prst="rect">
            <a:avLst/>
          </a:prstGeom>
        </p:spPr>
      </p:pic>
    </p:spTree>
    <p:extLst>
      <p:ext uri="{BB962C8B-B14F-4D97-AF65-F5344CB8AC3E}">
        <p14:creationId xmlns:p14="http://schemas.microsoft.com/office/powerpoint/2010/main" val="2285365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a:t>
            </a:r>
            <a:endParaRPr lang="en-US" dirty="0"/>
          </a:p>
        </p:txBody>
      </p:sp>
      <p:sp>
        <p:nvSpPr>
          <p:cNvPr id="3" name="Content Placeholder 2"/>
          <p:cNvSpPr>
            <a:spLocks noGrp="1"/>
          </p:cNvSpPr>
          <p:nvPr>
            <p:ph idx="1"/>
          </p:nvPr>
        </p:nvSpPr>
        <p:spPr/>
        <p:txBody>
          <a:bodyPr/>
          <a:lstStyle/>
          <a:p>
            <a:r>
              <a:rPr lang="en-US" dirty="0" smtClean="0"/>
              <a:t>S&amp;F committee moves that WPC apply for the PPP loan through </a:t>
            </a:r>
            <a:r>
              <a:rPr lang="en-US" dirty="0" err="1" smtClean="0"/>
              <a:t>Amegy</a:t>
            </a:r>
            <a:r>
              <a:rPr lang="en-US" dirty="0" smtClean="0"/>
              <a:t> Bank of the amount 89,258.72.  Could be refined by the bank. </a:t>
            </a:r>
          </a:p>
          <a:p>
            <a:endParaRPr lang="en-US" dirty="0"/>
          </a:p>
          <a:p>
            <a:r>
              <a:rPr lang="en-US" dirty="0" smtClean="0"/>
              <a:t>No Budget impact unless we don’t get total forgiveness, then it’s a 1% loan on that amount.</a:t>
            </a:r>
          </a:p>
          <a:p>
            <a:r>
              <a:rPr lang="en-US" dirty="0" smtClean="0"/>
              <a:t>Recommend due to limited funds available that we approve tonight, understanding there could be slight adjustments in the final amount.</a:t>
            </a:r>
            <a:endParaRPr lang="en-US" dirty="0"/>
          </a:p>
        </p:txBody>
      </p:sp>
    </p:spTree>
    <p:extLst>
      <p:ext uri="{BB962C8B-B14F-4D97-AF65-F5344CB8AC3E}">
        <p14:creationId xmlns:p14="http://schemas.microsoft.com/office/powerpoint/2010/main" val="24296119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368</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CARES Act Loan</vt:lpstr>
      <vt:lpstr>CARES Act Payroll Protection Program Loan</vt:lpstr>
      <vt:lpstr>Other Loan details</vt:lpstr>
      <vt:lpstr>Forward work</vt:lpstr>
      <vt:lpstr>Loan Calculation</vt:lpstr>
      <vt:lpstr>Motion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CARES Act Loan</dc:title>
  <dc:creator>Jimmy L. Spivey</dc:creator>
  <cp:lastModifiedBy>Jimmy L. Spivey</cp:lastModifiedBy>
  <cp:revision>13</cp:revision>
  <dcterms:created xsi:type="dcterms:W3CDTF">2020-04-09T17:50:44Z</dcterms:created>
  <dcterms:modified xsi:type="dcterms:W3CDTF">2020-04-09T22:22:59Z</dcterms:modified>
</cp:coreProperties>
</file>