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92" r:id="rId2"/>
    <p:sldId id="305" r:id="rId3"/>
    <p:sldId id="277" r:id="rId4"/>
    <p:sldId id="257" r:id="rId5"/>
    <p:sldId id="258" r:id="rId6"/>
    <p:sldId id="259" r:id="rId7"/>
    <p:sldId id="270" r:id="rId8"/>
    <p:sldId id="296" r:id="rId9"/>
    <p:sldId id="297" r:id="rId10"/>
    <p:sldId id="263" r:id="rId11"/>
    <p:sldId id="276" r:id="rId12"/>
    <p:sldId id="301" r:id="rId13"/>
    <p:sldId id="280" r:id="rId14"/>
    <p:sldId id="286" r:id="rId15"/>
    <p:sldId id="264" r:id="rId16"/>
    <p:sldId id="262" r:id="rId17"/>
    <p:sldId id="278" r:id="rId18"/>
    <p:sldId id="304" r:id="rId19"/>
    <p:sldId id="281" r:id="rId20"/>
    <p:sldId id="260" r:id="rId21"/>
    <p:sldId id="299" r:id="rId22"/>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8C87AE8A-34E8-4CBA-B224-BF250E19D87F}">
          <p14:sldIdLst>
            <p14:sldId id="292"/>
            <p14:sldId id="305"/>
            <p14:sldId id="277"/>
            <p14:sldId id="257"/>
            <p14:sldId id="258"/>
            <p14:sldId id="259"/>
            <p14:sldId id="270"/>
            <p14:sldId id="296"/>
            <p14:sldId id="297"/>
            <p14:sldId id="263"/>
            <p14:sldId id="276"/>
            <p14:sldId id="301"/>
            <p14:sldId id="280"/>
            <p14:sldId id="286"/>
            <p14:sldId id="264"/>
            <p14:sldId id="262"/>
            <p14:sldId id="278"/>
            <p14:sldId id="304"/>
            <p14:sldId id="281"/>
            <p14:sldId id="260"/>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B3D91"/>
    <a:srgbClr val="FFFFFF"/>
    <a:srgbClr val="F2F8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114" autoAdjust="0"/>
    <p:restoredTop sz="96370" autoAdjust="0"/>
  </p:normalViewPr>
  <p:slideViewPr>
    <p:cSldViewPr snapToGrid="0">
      <p:cViewPr varScale="1">
        <p:scale>
          <a:sx n="110" d="100"/>
          <a:sy n="110" d="100"/>
        </p:scale>
        <p:origin x="738" y="108"/>
      </p:cViewPr>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144"/>
    </p:cViewPr>
  </p:sorterViewPr>
  <p:notesViewPr>
    <p:cSldViewPr snapToGrid="0">
      <p:cViewPr varScale="1">
        <p:scale>
          <a:sx n="56" d="100"/>
          <a:sy n="56" d="100"/>
        </p:scale>
        <p:origin x="3030" y="12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632FB5A1-C557-4C0C-9D3D-20CCEB4D76F4}" type="datetimeFigureOut">
              <a:rPr lang="en-US" smtClean="0"/>
              <a:t>4/30/2017</a:t>
            </a:fld>
            <a:endParaRPr lang="en-US" dirty="0"/>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E9ACD69C-FBCF-48B1-A9B7-393E25AC8F74}" type="slidenum">
              <a:rPr lang="en-US" smtClean="0"/>
              <a:t>‹#›</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188" y="469900"/>
            <a:ext cx="735971" cy="1406175"/>
          </a:xfrm>
          <a:prstGeom prst="rect">
            <a:avLst/>
          </a:prstGeom>
        </p:spPr>
      </p:pic>
    </p:spTree>
    <p:extLst>
      <p:ext uri="{BB962C8B-B14F-4D97-AF65-F5344CB8AC3E}">
        <p14:creationId xmlns:p14="http://schemas.microsoft.com/office/powerpoint/2010/main" val="344024868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9E0693F2-CC7F-4274-A329-C20DAE098C6C}" type="datetimeFigureOut">
              <a:rPr lang="en-US" smtClean="0"/>
              <a:t>4/30/2017</a:t>
            </a:fld>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2A15007D-4F72-46AA-8462-707A7A7CBD5D}" type="slidenum">
              <a:rPr lang="en-US" smtClean="0"/>
              <a:t>‹#›</a:t>
            </a:fld>
            <a:endParaRPr lang="en-US" dirty="0"/>
          </a:p>
        </p:txBody>
      </p:sp>
    </p:spTree>
    <p:extLst>
      <p:ext uri="{BB962C8B-B14F-4D97-AF65-F5344CB8AC3E}">
        <p14:creationId xmlns:p14="http://schemas.microsoft.com/office/powerpoint/2010/main" val="103309789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2003367"/>
            <a:ext cx="9144000" cy="3357316"/>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 name="Date Placeholder 1"/>
          <p:cNvSpPr>
            <a:spLocks noGrp="1"/>
          </p:cNvSpPr>
          <p:nvPr>
            <p:ph type="dt" sz="half" idx="10"/>
          </p:nvPr>
        </p:nvSpPr>
        <p:spPr>
          <a:xfrm>
            <a:off x="875779" y="6356350"/>
            <a:ext cx="2743200" cy="365125"/>
          </a:xfrm>
        </p:spPr>
        <p:txBody>
          <a:bodyPr/>
          <a:lstStyle>
            <a:lvl1pPr>
              <a:defRPr/>
            </a:lvl1pPr>
          </a:lstStyle>
          <a:p>
            <a:r>
              <a:rPr lang="en-US"/>
              <a:t>2/4/2017</a:t>
            </a:r>
            <a:endParaRPr lang="en-US" dirty="0"/>
          </a:p>
        </p:txBody>
      </p:sp>
      <p:sp>
        <p:nvSpPr>
          <p:cNvPr id="8" name="Slide Number Placeholder 7"/>
          <p:cNvSpPr>
            <a:spLocks noGrp="1"/>
          </p:cNvSpPr>
          <p:nvPr>
            <p:ph type="sldNum" sz="quarter" idx="11"/>
          </p:nvPr>
        </p:nvSpPr>
        <p:spPr/>
        <p:txBody>
          <a:bodyPr/>
          <a:lstStyle/>
          <a:p>
            <a:fld id="{49436FBA-CDD9-4BB8-95C6-7912BB225F70}" type="slidenum">
              <a:rPr lang="en-US" smtClean="0"/>
              <a:t>‹#›</a:t>
            </a:fld>
            <a:endParaRPr lang="en-US" dirty="0"/>
          </a:p>
        </p:txBody>
      </p:sp>
      <p:sp>
        <p:nvSpPr>
          <p:cNvPr id="9" name="Title 8"/>
          <p:cNvSpPr>
            <a:spLocks noGrp="1"/>
          </p:cNvSpPr>
          <p:nvPr>
            <p:ph type="title"/>
          </p:nvPr>
        </p:nvSpPr>
        <p:spPr>
          <a:xfrm>
            <a:off x="1077013" y="212942"/>
            <a:ext cx="9687969" cy="906477"/>
          </a:xfrm>
        </p:spPr>
        <p:txBody>
          <a:bodyPr/>
          <a:lstStyle>
            <a:lvl1pPr algn="ctr">
              <a:defRPr/>
            </a:lvl1pPr>
          </a:lstStyle>
          <a:p>
            <a:r>
              <a:rPr lang="en-US" dirty="0"/>
              <a:t>Click to edit Master title style</a:t>
            </a:r>
          </a:p>
        </p:txBody>
      </p:sp>
    </p:spTree>
    <p:extLst>
      <p:ext uri="{BB962C8B-B14F-4D97-AF65-F5344CB8AC3E}">
        <p14:creationId xmlns:p14="http://schemas.microsoft.com/office/powerpoint/2010/main" val="19004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089539" y="150312"/>
            <a:ext cx="10515600" cy="1056789"/>
          </a:xfrm>
        </p:spPr>
        <p:txBody>
          <a:bodyPr/>
          <a:lstStyle>
            <a:lvl1pPr algn="l">
              <a:defRPr/>
            </a:lvl1pPr>
          </a:lstStyle>
          <a:p>
            <a:r>
              <a:rPr lang="en-US" dirty="0"/>
              <a:t>Click to edit Master title style</a:t>
            </a:r>
          </a:p>
        </p:txBody>
      </p:sp>
      <p:sp>
        <p:nvSpPr>
          <p:cNvPr id="3" name="Date Placeholder 2"/>
          <p:cNvSpPr>
            <a:spLocks noGrp="1"/>
          </p:cNvSpPr>
          <p:nvPr>
            <p:ph type="dt" sz="half" idx="10"/>
          </p:nvPr>
        </p:nvSpPr>
        <p:spPr/>
        <p:txBody>
          <a:bodyPr/>
          <a:lstStyle>
            <a:lvl1pPr>
              <a:defRPr/>
            </a:lvl1pPr>
          </a:lstStyle>
          <a:p>
            <a:r>
              <a:rPr lang="en-US"/>
              <a:t>2/4/2017</a:t>
            </a:r>
            <a:endParaRPr lang="en-US" dirty="0"/>
          </a:p>
        </p:txBody>
      </p:sp>
      <p:sp>
        <p:nvSpPr>
          <p:cNvPr id="4" name="Slide Number Placeholder 3"/>
          <p:cNvSpPr>
            <a:spLocks noGrp="1"/>
          </p:cNvSpPr>
          <p:nvPr>
            <p:ph type="sldNum" sz="quarter" idx="11"/>
          </p:nvPr>
        </p:nvSpPr>
        <p:spPr/>
        <p:txBody>
          <a:bodyPr/>
          <a:lstStyle/>
          <a:p>
            <a:fld id="{49436FBA-CDD9-4BB8-95C6-7912BB225F70}" type="slidenum">
              <a:rPr lang="en-US" smtClean="0"/>
              <a:t>‹#›</a:t>
            </a:fld>
            <a:endParaRPr lang="en-US" dirty="0"/>
          </a:p>
        </p:txBody>
      </p:sp>
    </p:spTree>
    <p:extLst>
      <p:ext uri="{BB962C8B-B14F-4D97-AF65-F5344CB8AC3E}">
        <p14:creationId xmlns:p14="http://schemas.microsoft.com/office/powerpoint/2010/main" val="26428206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872" y="191193"/>
            <a:ext cx="10515600" cy="919227"/>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838200" y="1665287"/>
            <a:ext cx="10515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r>
              <a:rPr lang="en-US"/>
              <a:t>2/4/2017</a:t>
            </a:r>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D97D370B-29F5-404B-B399-2F5984C7CF7A}" type="slidenum">
              <a:rPr lang="en-US" smtClean="0"/>
              <a:t>‹#›</a:t>
            </a:fld>
            <a:endParaRPr lang="en-US" dirty="0"/>
          </a:p>
        </p:txBody>
      </p:sp>
    </p:spTree>
    <p:extLst>
      <p:ext uri="{BB962C8B-B14F-4D97-AF65-F5344CB8AC3E}">
        <p14:creationId xmlns:p14="http://schemas.microsoft.com/office/powerpoint/2010/main" val="5370236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0767" y="121865"/>
            <a:ext cx="9505319" cy="98064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7"/>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2/4/2017</a:t>
            </a:r>
            <a:endParaRPr lang="en-US" dirty="0"/>
          </a:p>
        </p:txBody>
      </p:sp>
      <p:sp>
        <p:nvSpPr>
          <p:cNvPr id="9" name="Slide Number Placeholder 8"/>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436FBA-CDD9-4BB8-95C6-7912BB225F70}" type="slidenum">
              <a:rPr lang="en-US" smtClean="0"/>
              <a:t>‹#›</a:t>
            </a:fld>
            <a:endParaRPr lang="en-US" dirty="0"/>
          </a:p>
        </p:txBody>
      </p:sp>
      <p:pic>
        <p:nvPicPr>
          <p:cNvPr id="7" name="Picture 6"/>
          <p:cNvPicPr>
            <a:picLocks noChangeAspect="1"/>
          </p:cNvPicPr>
          <p:nvPr userDrawn="1"/>
        </p:nvPicPr>
        <p:blipFill>
          <a:blip r:embed="rId5"/>
          <a:stretch>
            <a:fillRect/>
          </a:stretch>
        </p:blipFill>
        <p:spPr>
          <a:xfrm>
            <a:off x="290057" y="185738"/>
            <a:ext cx="609729" cy="1174292"/>
          </a:xfrm>
          <a:prstGeom prst="rect">
            <a:avLst/>
          </a:prstGeom>
        </p:spPr>
      </p:pic>
      <p:pic>
        <p:nvPicPr>
          <p:cNvPr id="10" name="Picture 9"/>
          <p:cNvPicPr>
            <a:picLocks noChangeAspect="1"/>
          </p:cNvPicPr>
          <p:nvPr userDrawn="1"/>
        </p:nvPicPr>
        <p:blipFill>
          <a:blip r:embed="rId6"/>
          <a:stretch>
            <a:fillRect/>
          </a:stretch>
        </p:blipFill>
        <p:spPr>
          <a:xfrm>
            <a:off x="10860343" y="185738"/>
            <a:ext cx="1063709" cy="1063709"/>
          </a:xfrm>
          <a:prstGeom prst="rect">
            <a:avLst/>
          </a:prstGeom>
        </p:spPr>
      </p:pic>
    </p:spTree>
    <p:extLst>
      <p:ext uri="{BB962C8B-B14F-4D97-AF65-F5344CB8AC3E}">
        <p14:creationId xmlns:p14="http://schemas.microsoft.com/office/powerpoint/2010/main" val="3182626614"/>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Lst>
  <p:hf hdr="0" ftr="0"/>
  <p:txStyles>
    <p:titleStyle>
      <a:lvl1pPr algn="ctr"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slide" Target="slide19.xml"/><Relationship Id="rId2" Type="http://schemas.openxmlformats.org/officeDocument/2006/relationships/slide" Target="slide16.xml"/><Relationship Id="rId1" Type="http://schemas.openxmlformats.org/officeDocument/2006/relationships/slideLayout" Target="../slideLayouts/slideLayout3.xml"/><Relationship Id="rId5" Type="http://schemas.openxmlformats.org/officeDocument/2006/relationships/slide" Target="slide21.xml"/><Relationship Id="rId4" Type="http://schemas.openxmlformats.org/officeDocument/2006/relationships/slide" Target="slide20.xml"/></Relationships>
</file>

<file path=ppt/slides/_rels/slide1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3.xml"/><Relationship Id="rId5" Type="http://schemas.openxmlformats.org/officeDocument/2006/relationships/slide" Target="slide7.xml"/><Relationship Id="rId4" Type="http://schemas.openxmlformats.org/officeDocument/2006/relationships/slide" Target="slide15.xml"/></Relationships>
</file>

<file path=ppt/slides/_rels/slide18.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10.emf"/><Relationship Id="rId1" Type="http://schemas.openxmlformats.org/officeDocument/2006/relationships/slideLayout" Target="../slideLayouts/slideLayout3.xml"/><Relationship Id="rId4" Type="http://schemas.openxmlformats.org/officeDocument/2006/relationships/slide" Target="slide7.xml"/></Relationships>
</file>

<file path=ppt/slides/_rels/slide19.xml.rels><?xml version="1.0" encoding="UTF-8" standalone="yes"?>
<Relationships xmlns="http://schemas.openxmlformats.org/package/2006/relationships"><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slide" Target="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slide" Target="slide2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slide" Target="slide1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9749" y="5156"/>
            <a:ext cx="10515600" cy="1325563"/>
          </a:xfrm>
        </p:spPr>
        <p:txBody>
          <a:bodyPr/>
          <a:lstStyle/>
          <a:p>
            <a:r>
              <a:rPr lang="en-US" dirty="0"/>
              <a:t>Initial CPTF Recommendation</a:t>
            </a:r>
          </a:p>
        </p:txBody>
      </p:sp>
      <p:sp>
        <p:nvSpPr>
          <p:cNvPr id="3" name="Content Placeholder 2"/>
          <p:cNvSpPr>
            <a:spLocks noGrp="1"/>
          </p:cNvSpPr>
          <p:nvPr>
            <p:ph idx="1"/>
          </p:nvPr>
        </p:nvSpPr>
        <p:spPr>
          <a:xfrm>
            <a:off x="1643554" y="2048226"/>
            <a:ext cx="9296400" cy="2994024"/>
          </a:xfrm>
        </p:spPr>
        <p:txBody>
          <a:bodyPr>
            <a:normAutofit lnSpcReduction="10000"/>
          </a:bodyPr>
          <a:lstStyle/>
          <a:p>
            <a:r>
              <a:rPr lang="en-US" dirty="0"/>
              <a:t>WPC should be very grateful to members who have maintained and repaired our campus over the past years.</a:t>
            </a:r>
          </a:p>
          <a:p>
            <a:r>
              <a:rPr lang="en-US" dirty="0"/>
              <a:t>Many members, including members of the Campus Management Team,  have dedicated many hours addressing the needs of our campus.</a:t>
            </a:r>
          </a:p>
          <a:p>
            <a:r>
              <a:rPr lang="en-US" dirty="0"/>
              <a:t>Session should acknowledge and thank them for their past work and continued support.</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a:t>
            </a:fld>
            <a:endParaRPr lang="en-US" dirty="0"/>
          </a:p>
        </p:txBody>
      </p:sp>
    </p:spTree>
    <p:extLst>
      <p:ext uri="{BB962C8B-B14F-4D97-AF65-F5344CB8AC3E}">
        <p14:creationId xmlns:p14="http://schemas.microsoft.com/office/powerpoint/2010/main" val="3007408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6738" y="128283"/>
            <a:ext cx="10515600" cy="963116"/>
          </a:xfrm>
        </p:spPr>
        <p:txBody>
          <a:bodyPr/>
          <a:lstStyle/>
          <a:p>
            <a:r>
              <a:rPr lang="en-US" dirty="0"/>
              <a:t>CPTF Recommendations to Session</a:t>
            </a:r>
          </a:p>
        </p:txBody>
      </p:sp>
      <p:sp>
        <p:nvSpPr>
          <p:cNvPr id="3" name="Content Placeholder 2"/>
          <p:cNvSpPr>
            <a:spLocks noGrp="1"/>
          </p:cNvSpPr>
          <p:nvPr>
            <p:ph idx="1"/>
          </p:nvPr>
        </p:nvSpPr>
        <p:spPr>
          <a:xfrm>
            <a:off x="1671925" y="1091399"/>
            <a:ext cx="9325225" cy="5264951"/>
          </a:xfrm>
        </p:spPr>
        <p:txBody>
          <a:bodyPr>
            <a:noAutofit/>
          </a:bodyPr>
          <a:lstStyle/>
          <a:p>
            <a:pPr marL="0" indent="0">
              <a:buNone/>
            </a:pPr>
            <a:r>
              <a:rPr lang="en-US" sz="1800" b="1" dirty="0"/>
              <a:t>Session should:</a:t>
            </a:r>
          </a:p>
          <a:p>
            <a:pPr lvl="1"/>
            <a:r>
              <a:rPr lang="en-US" sz="1800" dirty="0"/>
              <a:t>Run a capital campaign that focuses on raising money for:</a:t>
            </a:r>
          </a:p>
          <a:p>
            <a:pPr lvl="2"/>
            <a:r>
              <a:rPr lang="en-US" sz="1800" dirty="0"/>
              <a:t>Paying off the debt</a:t>
            </a:r>
          </a:p>
          <a:p>
            <a:pPr lvl="2"/>
            <a:r>
              <a:rPr lang="en-US" sz="1800" dirty="0"/>
              <a:t>Funding maintenance and improvement projects</a:t>
            </a:r>
          </a:p>
          <a:p>
            <a:pPr lvl="1"/>
            <a:r>
              <a:rPr lang="en-US" sz="1800" dirty="0"/>
              <a:t>Select a team with fundraising skills to run the </a:t>
            </a:r>
            <a:r>
              <a:rPr lang="en-US" sz="1800" dirty="0">
                <a:hlinkClick r:id="" action="ppaction://noaction"/>
              </a:rPr>
              <a:t>capital campaign</a:t>
            </a:r>
            <a:endParaRPr lang="en-US" sz="1800" dirty="0"/>
          </a:p>
          <a:p>
            <a:pPr lvl="1"/>
            <a:r>
              <a:rPr lang="en-US" sz="1800" dirty="0"/>
              <a:t>Make </a:t>
            </a:r>
            <a:r>
              <a:rPr lang="en-US" sz="1800" dirty="0">
                <a:hlinkClick r:id="" action="ppaction://noaction"/>
              </a:rPr>
              <a:t>campus management </a:t>
            </a:r>
            <a:r>
              <a:rPr lang="en-US" sz="1800" dirty="0"/>
              <a:t>a larger part of the annual budget</a:t>
            </a:r>
          </a:p>
          <a:p>
            <a:pPr lvl="1"/>
            <a:r>
              <a:rPr lang="en-US" sz="1800" dirty="0"/>
              <a:t>Make giving for capital projects part of the annual stewardship campaign </a:t>
            </a:r>
          </a:p>
          <a:p>
            <a:pPr lvl="1"/>
            <a:r>
              <a:rPr lang="en-US" sz="1800" dirty="0"/>
              <a:t>As capital money is available, choose projects from the “List of Projects” to implement</a:t>
            </a:r>
          </a:p>
          <a:p>
            <a:pPr lvl="1"/>
            <a:r>
              <a:rPr lang="en-US" sz="1800" dirty="0"/>
              <a:t>Use debt vehicles only in an emergency (i.e., if the money is not on hand - don’t do it)</a:t>
            </a:r>
          </a:p>
          <a:p>
            <a:pPr lvl="1">
              <a:spcBef>
                <a:spcPts val="600"/>
              </a:spcBef>
            </a:pPr>
            <a:r>
              <a:rPr lang="en-US" sz="1800" dirty="0"/>
              <a:t>Engage an architect for the church (such as Story Architects) to help with project specification and overall campus planning (at least for major renovations and projects and to help identify which projects can be assigned to our members to accomplish)</a:t>
            </a:r>
          </a:p>
          <a:p>
            <a:pPr lvl="1">
              <a:spcBef>
                <a:spcPts val="600"/>
              </a:spcBef>
            </a:pPr>
            <a:r>
              <a:rPr lang="en-US" sz="1800" dirty="0"/>
              <a:t>Make effective use of WPC membership for some projects</a:t>
            </a:r>
          </a:p>
          <a:p>
            <a:pPr lvl="1"/>
            <a:r>
              <a:rPr lang="en-US" sz="1800" dirty="0"/>
              <a:t>Not consider relocation</a:t>
            </a:r>
          </a:p>
          <a:p>
            <a:pPr lvl="1"/>
            <a:r>
              <a:rPr lang="en-US" sz="1800" dirty="0"/>
              <a:t>Not consider the demolition of any of the buildings</a:t>
            </a:r>
          </a:p>
          <a:p>
            <a:pPr lvl="1"/>
            <a:r>
              <a:rPr lang="en-US" sz="1800" dirty="0"/>
              <a:t>Make it a priority to increase usage of our campus</a:t>
            </a:r>
          </a:p>
          <a:p>
            <a:pPr lvl="1"/>
            <a:r>
              <a:rPr lang="en-US" sz="1800" dirty="0"/>
              <a:t>Decide to either repair, replace, or remove the organ</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10</a:t>
            </a:fld>
            <a:endParaRPr lang="en-US" dirty="0"/>
          </a:p>
        </p:txBody>
      </p:sp>
    </p:spTree>
    <p:extLst>
      <p:ext uri="{BB962C8B-B14F-4D97-AF65-F5344CB8AC3E}">
        <p14:creationId xmlns:p14="http://schemas.microsoft.com/office/powerpoint/2010/main" val="24597559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2631" y="214885"/>
            <a:ext cx="10515600" cy="941250"/>
          </a:xfrm>
        </p:spPr>
        <p:txBody>
          <a:bodyPr/>
          <a:lstStyle/>
          <a:p>
            <a:r>
              <a:rPr lang="en-US" dirty="0"/>
              <a:t>How Much is Available if</a:t>
            </a:r>
          </a:p>
        </p:txBody>
      </p:sp>
      <p:sp>
        <p:nvSpPr>
          <p:cNvPr id="7" name="TextBox 6"/>
          <p:cNvSpPr txBox="1"/>
          <p:nvPr/>
        </p:nvSpPr>
        <p:spPr>
          <a:xfrm>
            <a:off x="1112631" y="1457683"/>
            <a:ext cx="5201083" cy="3970318"/>
          </a:xfrm>
          <a:prstGeom prst="rect">
            <a:avLst/>
          </a:prstGeom>
          <a:noFill/>
        </p:spPr>
        <p:txBody>
          <a:bodyPr wrap="square" rtlCol="0">
            <a:spAutoFit/>
          </a:bodyPr>
          <a:lstStyle/>
          <a:p>
            <a:r>
              <a:rPr lang="en-US" dirty="0"/>
              <a:t>Session may elect to change the percentages or split the funds raised into different categories.  </a:t>
            </a:r>
          </a:p>
          <a:p>
            <a:endParaRPr lang="en-US" dirty="0"/>
          </a:p>
          <a:p>
            <a:r>
              <a:rPr lang="en-US" dirty="0"/>
              <a:t>This spreadsheet provides several examples of capital campaign totals.  Each campaign total assumes </a:t>
            </a:r>
            <a:r>
              <a:rPr lang="en-US" dirty="0">
                <a:solidFill>
                  <a:srgbClr val="FF0000"/>
                </a:solidFill>
              </a:rPr>
              <a:t>$376,200 </a:t>
            </a:r>
            <a:r>
              <a:rPr lang="en-US" dirty="0"/>
              <a:t>in debt.  In these examples the raised money would go to capital maintenance at 25% , and to capital improvement projects at 25%, and the balance to debt payment.  Once the debt is paid, 25% goes to improvement projects, and the balance goes to maintenance projects.  </a:t>
            </a:r>
          </a:p>
          <a:p>
            <a:endParaRPr lang="en-US" dirty="0"/>
          </a:p>
          <a:p>
            <a:r>
              <a:rPr lang="en-US" dirty="0"/>
              <a:t>Highlighted in green are the raised amounts that pay off the debt given the entered percentages.</a:t>
            </a:r>
          </a:p>
        </p:txBody>
      </p:sp>
      <p:sp>
        <p:nvSpPr>
          <p:cNvPr id="3" name="Date Placeholder 2"/>
          <p:cNvSpPr>
            <a:spLocks noGrp="1"/>
          </p:cNvSpPr>
          <p:nvPr>
            <p:ph type="dt" sz="half" idx="10"/>
          </p:nvPr>
        </p:nvSpPr>
        <p:spPr/>
        <p:txBody>
          <a:bodyPr/>
          <a:lstStyle/>
          <a:p>
            <a:r>
              <a:rPr lang="en-US"/>
              <a:t>2/4/2017</a:t>
            </a:r>
            <a:endParaRPr lang="en-US" dirty="0"/>
          </a:p>
        </p:txBody>
      </p:sp>
      <p:sp>
        <p:nvSpPr>
          <p:cNvPr id="4" name="Slide Number Placeholder 3"/>
          <p:cNvSpPr>
            <a:spLocks noGrp="1"/>
          </p:cNvSpPr>
          <p:nvPr>
            <p:ph type="sldNum" sz="quarter" idx="12"/>
          </p:nvPr>
        </p:nvSpPr>
        <p:spPr/>
        <p:txBody>
          <a:bodyPr/>
          <a:lstStyle/>
          <a:p>
            <a:fld id="{D97D370B-29F5-404B-B399-2F5984C7CF7A}" type="slidenum">
              <a:rPr lang="en-US" smtClean="0"/>
              <a:t>11</a:t>
            </a:fld>
            <a:endParaRPr lang="en-US" dirty="0"/>
          </a:p>
        </p:txBody>
      </p:sp>
      <p:graphicFrame>
        <p:nvGraphicFramePr>
          <p:cNvPr id="8" name="Object 7"/>
          <p:cNvGraphicFramePr>
            <a:graphicFrameLocks noChangeAspect="1"/>
          </p:cNvGraphicFramePr>
          <p:nvPr>
            <p:extLst>
              <p:ext uri="{D42A27DB-BD31-4B8C-83A1-F6EECF244321}">
                <p14:modId xmlns:p14="http://schemas.microsoft.com/office/powerpoint/2010/main" val="1049873257"/>
              </p:ext>
            </p:extLst>
          </p:nvPr>
        </p:nvGraphicFramePr>
        <p:xfrm>
          <a:off x="6619875" y="1492250"/>
          <a:ext cx="4286250" cy="3629025"/>
        </p:xfrm>
        <a:graphic>
          <a:graphicData uri="http://schemas.openxmlformats.org/presentationml/2006/ole">
            <mc:AlternateContent xmlns:mc="http://schemas.openxmlformats.org/markup-compatibility/2006">
              <mc:Choice xmlns:v="urn:schemas-microsoft-com:vml" Requires="v">
                <p:oleObj spid="_x0000_s1341" name="Worksheet" r:id="rId3" imgW="4286365" imgH="3628923" progId="Excel.Sheet.12">
                  <p:embed/>
                </p:oleObj>
              </mc:Choice>
              <mc:Fallback>
                <p:oleObj name="Worksheet" r:id="rId3" imgW="4286365" imgH="3628923" progId="Excel.Sheet.12">
                  <p:embed/>
                  <p:pic>
                    <p:nvPicPr>
                      <p:cNvPr id="0" name=""/>
                      <p:cNvPicPr/>
                      <p:nvPr/>
                    </p:nvPicPr>
                    <p:blipFill>
                      <a:blip r:embed="rId4"/>
                      <a:stretch>
                        <a:fillRect/>
                      </a:stretch>
                    </p:blipFill>
                    <p:spPr>
                      <a:xfrm>
                        <a:off x="6619875" y="1492250"/>
                        <a:ext cx="4286250" cy="3629025"/>
                      </a:xfrm>
                      <a:prstGeom prst="rect">
                        <a:avLst/>
                      </a:prstGeom>
                    </p:spPr>
                  </p:pic>
                </p:oleObj>
              </mc:Fallback>
            </mc:AlternateContent>
          </a:graphicData>
        </a:graphic>
      </p:graphicFrame>
      <p:sp>
        <p:nvSpPr>
          <p:cNvPr id="9" name="Rectangle 8"/>
          <p:cNvSpPr/>
          <p:nvPr/>
        </p:nvSpPr>
        <p:spPr>
          <a:xfrm>
            <a:off x="6619875" y="5169617"/>
            <a:ext cx="4107215" cy="577081"/>
          </a:xfrm>
          <a:prstGeom prst="rect">
            <a:avLst/>
          </a:prstGeom>
        </p:spPr>
        <p:txBody>
          <a:bodyPr wrap="none">
            <a:spAutoFit/>
          </a:bodyPr>
          <a:lstStyle/>
          <a:p>
            <a:r>
              <a:rPr lang="en-US" sz="1050" dirty="0"/>
              <a:t>The spread sheet is embedded, double clicking will allow changes. </a:t>
            </a:r>
          </a:p>
          <a:p>
            <a:r>
              <a:rPr lang="en-US" sz="1050" dirty="0"/>
              <a:t>Only the three numbers highlighted light yellow should be changed.</a:t>
            </a:r>
          </a:p>
          <a:p>
            <a:r>
              <a:rPr lang="en-US" sz="1050" dirty="0"/>
              <a:t>Changes in the yellow cells will automatically change the green shading.</a:t>
            </a:r>
          </a:p>
        </p:txBody>
      </p:sp>
    </p:spTree>
    <p:extLst>
      <p:ext uri="{BB962C8B-B14F-4D97-AF65-F5344CB8AC3E}">
        <p14:creationId xmlns:p14="http://schemas.microsoft.com/office/powerpoint/2010/main" val="3721230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8743" y="156375"/>
            <a:ext cx="10515600" cy="919227"/>
          </a:xfrm>
        </p:spPr>
        <p:txBody>
          <a:bodyPr>
            <a:normAutofit/>
          </a:bodyPr>
          <a:lstStyle/>
          <a:p>
            <a:r>
              <a:rPr lang="en-US" dirty="0"/>
              <a:t>Make Effective use of WPC Membership</a:t>
            </a:r>
          </a:p>
        </p:txBody>
      </p:sp>
      <p:sp>
        <p:nvSpPr>
          <p:cNvPr id="3" name="Content Placeholder 2"/>
          <p:cNvSpPr>
            <a:spLocks noGrp="1"/>
          </p:cNvSpPr>
          <p:nvPr>
            <p:ph idx="1"/>
          </p:nvPr>
        </p:nvSpPr>
        <p:spPr>
          <a:xfrm>
            <a:off x="1600776" y="1583506"/>
            <a:ext cx="8778409" cy="4620216"/>
          </a:xfrm>
        </p:spPr>
        <p:txBody>
          <a:bodyPr>
            <a:noAutofit/>
          </a:bodyPr>
          <a:lstStyle/>
          <a:p>
            <a:pPr marL="0" indent="0">
              <a:buNone/>
            </a:pPr>
            <a:r>
              <a:rPr lang="en-US" sz="1800" dirty="0"/>
              <a:t>The CPTF and WPC Members identified many projects that are maintenance related and within the capability of volunteer non-professionals.  We believe our Campus Management Team could lead our volunteers to execute some projects with the following considerations.</a:t>
            </a:r>
          </a:p>
          <a:p>
            <a:pPr lvl="1"/>
            <a:r>
              <a:rPr lang="en-US" sz="1800" dirty="0"/>
              <a:t>Hands on project work, in service to WPC’s mission, generates a sense of community</a:t>
            </a:r>
          </a:p>
          <a:p>
            <a:pPr lvl="1"/>
            <a:r>
              <a:rPr lang="en-US" sz="1800" dirty="0"/>
              <a:t>Of the projects identified in the CPTF process, generate a list of projects that would fit for WPC volunteers</a:t>
            </a:r>
          </a:p>
          <a:p>
            <a:pPr lvl="1"/>
            <a:r>
              <a:rPr lang="en-US" sz="1800" dirty="0"/>
              <a:t>Publish a project list and request volunteers specifically for individual projects and stress that working a specific project does not immediately place you on a committee</a:t>
            </a:r>
          </a:p>
          <a:p>
            <a:pPr lvl="1"/>
            <a:r>
              <a:rPr lang="en-US" sz="1800" dirty="0"/>
              <a:t>Review projects with a professional to ensure we are not having volunteers perform work that would ultimately lead to failure or greater damage at a later date.</a:t>
            </a:r>
          </a:p>
          <a:p>
            <a:pPr lvl="1"/>
            <a:r>
              <a:rPr lang="en-US" sz="1800" dirty="0"/>
              <a:t>Suggest a rally or meeting of the handy folks of the Church to include an effort to inventory who are we, what can we do, how to get others involved.</a:t>
            </a:r>
          </a:p>
          <a:p>
            <a:pPr lvl="1"/>
            <a:r>
              <a:rPr lang="en-US" sz="1800" dirty="0"/>
              <a:t>As we “do it ourselves”, focus on safety and prevention by listing hazards and ensuring the prevention is in place</a:t>
            </a:r>
          </a:p>
          <a:p>
            <a:pPr lvl="1"/>
            <a:r>
              <a:rPr lang="en-US" sz="1800" dirty="0"/>
              <a:t>Set a steering team of older, middle and younger folks to ensure that the communications and the projects are fit for “us”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12</a:t>
            </a:fld>
            <a:endParaRPr lang="en-US" dirty="0"/>
          </a:p>
        </p:txBody>
      </p:sp>
      <p:sp>
        <p:nvSpPr>
          <p:cNvPr id="6" name="Rectangle 5"/>
          <p:cNvSpPr/>
          <p:nvPr/>
        </p:nvSpPr>
        <p:spPr>
          <a:xfrm>
            <a:off x="3151933" y="966620"/>
            <a:ext cx="5676093" cy="523220"/>
          </a:xfrm>
          <a:prstGeom prst="rect">
            <a:avLst/>
          </a:prstGeom>
        </p:spPr>
        <p:txBody>
          <a:bodyPr wrap="square">
            <a:spAutoFit/>
          </a:bodyPr>
          <a:lstStyle/>
          <a:p>
            <a:r>
              <a:rPr lang="en-US" sz="2800" b="1" dirty="0">
                <a:solidFill>
                  <a:prstClr val="black"/>
                </a:solidFill>
                <a:latin typeface="Calibri Light"/>
                <a:ea typeface="+mj-ea"/>
                <a:cs typeface="+mj-cs"/>
              </a:rPr>
              <a:t>What Projects can we do Ourselves?</a:t>
            </a:r>
            <a:endParaRPr lang="en-US" sz="1100" b="1" dirty="0"/>
          </a:p>
        </p:txBody>
      </p:sp>
    </p:spTree>
    <p:extLst>
      <p:ext uri="{BB962C8B-B14F-4D97-AF65-F5344CB8AC3E}">
        <p14:creationId xmlns:p14="http://schemas.microsoft.com/office/powerpoint/2010/main" val="20912349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7417" y="293686"/>
            <a:ext cx="10312400" cy="1325563"/>
          </a:xfrm>
        </p:spPr>
        <p:txBody>
          <a:bodyPr>
            <a:normAutofit fontScale="90000"/>
          </a:bodyPr>
          <a:lstStyle/>
          <a:p>
            <a:br>
              <a:rPr lang="en-US" dirty="0"/>
            </a:br>
            <a:r>
              <a:rPr lang="en-US" sz="4000" b="1" dirty="0"/>
              <a:t>It can be Done!</a:t>
            </a:r>
            <a:br>
              <a:rPr lang="en-US" sz="3600" dirty="0"/>
            </a:br>
            <a:r>
              <a:rPr lang="en-US" sz="3600" dirty="0" err="1"/>
              <a:t>Joash</a:t>
            </a:r>
            <a:r>
              <a:rPr lang="en-US" sz="3600" dirty="0"/>
              <a:t> Repairs the Temple</a:t>
            </a:r>
            <a:br>
              <a:rPr lang="en-US" sz="3600" dirty="0"/>
            </a:br>
            <a:r>
              <a:rPr lang="en-US" sz="2200" dirty="0"/>
              <a:t>2 Chronicles 24 NRSV</a:t>
            </a:r>
            <a:br>
              <a:rPr lang="en-US" dirty="0"/>
            </a:br>
            <a:endParaRPr lang="en-US" dirty="0"/>
          </a:p>
        </p:txBody>
      </p:sp>
      <p:sp>
        <p:nvSpPr>
          <p:cNvPr id="3" name="Content Placeholder 2"/>
          <p:cNvSpPr>
            <a:spLocks noGrp="1"/>
          </p:cNvSpPr>
          <p:nvPr>
            <p:ph idx="1"/>
          </p:nvPr>
        </p:nvSpPr>
        <p:spPr>
          <a:xfrm>
            <a:off x="838200" y="1812130"/>
            <a:ext cx="10515600" cy="4351338"/>
          </a:xfrm>
        </p:spPr>
        <p:txBody>
          <a:bodyPr>
            <a:normAutofit/>
          </a:bodyPr>
          <a:lstStyle/>
          <a:p>
            <a:r>
              <a:rPr lang="en-US" sz="2000" b="1" baseline="30000" dirty="0"/>
              <a:t>4 </a:t>
            </a:r>
            <a:r>
              <a:rPr lang="en-US" sz="2000" dirty="0"/>
              <a:t>Some time afterward </a:t>
            </a:r>
            <a:r>
              <a:rPr lang="en-US" sz="2000" dirty="0" err="1"/>
              <a:t>Joash</a:t>
            </a:r>
            <a:r>
              <a:rPr lang="en-US" sz="2000" dirty="0"/>
              <a:t> decided to restore the house of the </a:t>
            </a:r>
            <a:r>
              <a:rPr lang="en-US" sz="2000" cap="small" dirty="0"/>
              <a:t>Lord</a:t>
            </a:r>
            <a:r>
              <a:rPr lang="en-US" sz="2000" dirty="0"/>
              <a:t>. </a:t>
            </a:r>
            <a:br>
              <a:rPr lang="en-US" sz="2000" dirty="0"/>
            </a:br>
            <a:endParaRPr lang="en-US" sz="2000" dirty="0"/>
          </a:p>
          <a:p>
            <a:r>
              <a:rPr lang="en-US" sz="2000" b="1" baseline="30000" dirty="0"/>
              <a:t>8 </a:t>
            </a:r>
            <a:r>
              <a:rPr lang="en-US" sz="2000" dirty="0"/>
              <a:t>So the king gave command, and they made a chest, and set it outside the gate of the house of the </a:t>
            </a:r>
            <a:r>
              <a:rPr lang="en-US" sz="2000" cap="small" dirty="0"/>
              <a:t>Lord</a:t>
            </a:r>
            <a:r>
              <a:rPr lang="en-US" sz="2000" dirty="0"/>
              <a:t>. </a:t>
            </a:r>
            <a:r>
              <a:rPr lang="en-US" sz="2000" b="1" baseline="30000" dirty="0"/>
              <a:t>9 </a:t>
            </a:r>
            <a:r>
              <a:rPr lang="en-US" sz="2000" dirty="0"/>
              <a:t>A proclamation was made throughout Judah and Jerusalem to bring in for the </a:t>
            </a:r>
            <a:r>
              <a:rPr lang="en-US" sz="2000" cap="small" dirty="0"/>
              <a:t>Lord</a:t>
            </a:r>
            <a:r>
              <a:rPr lang="en-US" sz="2000" dirty="0"/>
              <a:t> the tax that Moses the servant of God laid on Israel in the wilderness. </a:t>
            </a:r>
            <a:r>
              <a:rPr lang="en-US" sz="2000" b="1" baseline="30000" dirty="0"/>
              <a:t>10 </a:t>
            </a:r>
            <a:r>
              <a:rPr lang="en-US" sz="2000" dirty="0"/>
              <a:t>All the leaders and </a:t>
            </a:r>
            <a:r>
              <a:rPr lang="en-US" sz="2000" b="1" dirty="0"/>
              <a:t>all the people rejoiced </a:t>
            </a:r>
            <a:r>
              <a:rPr lang="en-US" sz="2000" dirty="0"/>
              <a:t>and brought their tax and dropped it into the chest until it was full. </a:t>
            </a:r>
            <a:r>
              <a:rPr lang="en-US" sz="2000" b="1" baseline="30000" dirty="0"/>
              <a:t>11 </a:t>
            </a:r>
            <a:r>
              <a:rPr lang="en-US" sz="2000" dirty="0"/>
              <a:t>Whenever the chest was brought to the king’s officers by the Levites, when they saw that there was a large amount of money in it, the king’s secretary and the officer of the chief priest would come and empty the chest and take it and return it to its place. So they did day after day, and collected money in abundance.</a:t>
            </a:r>
            <a:r>
              <a:rPr lang="en-US" sz="2000" b="1" baseline="30000" dirty="0"/>
              <a:t>12 </a:t>
            </a:r>
            <a:r>
              <a:rPr lang="en-US" sz="2000" dirty="0"/>
              <a:t>The king and </a:t>
            </a:r>
            <a:r>
              <a:rPr lang="en-US" sz="2000" dirty="0" err="1"/>
              <a:t>Jehoiada</a:t>
            </a:r>
            <a:r>
              <a:rPr lang="en-US" sz="2000" dirty="0"/>
              <a:t> gave it to those who had charge of the work of the house of the </a:t>
            </a:r>
            <a:r>
              <a:rPr lang="en-US" sz="2000" cap="small" dirty="0"/>
              <a:t>Lord</a:t>
            </a:r>
            <a:r>
              <a:rPr lang="en-US" sz="2000" dirty="0"/>
              <a:t>, and they hired masons and carpenters to restore the house of the </a:t>
            </a:r>
            <a:r>
              <a:rPr lang="en-US" sz="2000" cap="small" dirty="0"/>
              <a:t>Lord</a:t>
            </a:r>
            <a:r>
              <a:rPr lang="en-US" sz="2000" dirty="0"/>
              <a:t>, and also workers in iron and bronze to repair the house of the </a:t>
            </a:r>
            <a:r>
              <a:rPr lang="en-US" sz="2000" cap="small" dirty="0"/>
              <a:t>Lord</a:t>
            </a:r>
            <a:r>
              <a:rPr lang="en-US" sz="2000" dirty="0"/>
              <a:t>.  </a:t>
            </a:r>
            <a:r>
              <a:rPr lang="en-US" sz="2000" b="1" baseline="30000" dirty="0"/>
              <a:t>13</a:t>
            </a:r>
            <a:r>
              <a:rPr lang="en-US" sz="2000" dirty="0"/>
              <a:t> So those who were engaged in the work labored, and the repairing went forward at their hands, and </a:t>
            </a:r>
            <a:r>
              <a:rPr lang="en-US" sz="2000" b="1" dirty="0"/>
              <a:t>they restored the house of God to its proper condition and strengthened it</a:t>
            </a:r>
            <a:r>
              <a:rPr lang="en-US" sz="2000" dirty="0"/>
              <a:t>.</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13</a:t>
            </a:fld>
            <a:endParaRPr lang="en-US" dirty="0"/>
          </a:p>
        </p:txBody>
      </p:sp>
    </p:spTree>
    <p:extLst>
      <p:ext uri="{BB962C8B-B14F-4D97-AF65-F5344CB8AC3E}">
        <p14:creationId xmlns:p14="http://schemas.microsoft.com/office/powerpoint/2010/main" val="3839037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the CPTF Delivered</a:t>
            </a:r>
          </a:p>
        </p:txBody>
      </p:sp>
      <p:sp>
        <p:nvSpPr>
          <p:cNvPr id="3" name="Content Placeholder 2"/>
          <p:cNvSpPr>
            <a:spLocks noGrp="1"/>
          </p:cNvSpPr>
          <p:nvPr>
            <p:ph idx="1"/>
          </p:nvPr>
        </p:nvSpPr>
        <p:spPr>
          <a:xfrm>
            <a:off x="1117872" y="1652035"/>
            <a:ext cx="9339470" cy="4351338"/>
          </a:xfrm>
        </p:spPr>
        <p:txBody>
          <a:bodyPr>
            <a:normAutofit/>
          </a:bodyPr>
          <a:lstStyle/>
          <a:p>
            <a:pPr lvl="1"/>
            <a:r>
              <a:rPr lang="en-US" dirty="0"/>
              <a:t>CPTF Report to Session including backup information (these slides)</a:t>
            </a:r>
          </a:p>
          <a:p>
            <a:pPr lvl="1"/>
            <a:r>
              <a:rPr lang="en-US" dirty="0"/>
              <a:t>“List of Projects” including Project Descriptions</a:t>
            </a:r>
          </a:p>
          <a:p>
            <a:pPr lvl="1"/>
            <a:r>
              <a:rPr lang="en-US" dirty="0"/>
              <a:t>Commercial Building Inspector Reports (three)</a:t>
            </a:r>
          </a:p>
          <a:p>
            <a:pPr lvl="1"/>
            <a:r>
              <a:rPr lang="en-US" dirty="0"/>
              <a:t>Commercial Plumbing Inspector Report</a:t>
            </a:r>
          </a:p>
          <a:p>
            <a:pPr lvl="1"/>
            <a:r>
              <a:rPr lang="en-US" dirty="0"/>
              <a:t>The real estate Market Analysis Proposal</a:t>
            </a:r>
          </a:p>
          <a:p>
            <a:pPr lvl="1"/>
            <a:r>
              <a:rPr lang="en-US" dirty="0"/>
              <a:t>Miscellaneous attachments</a:t>
            </a:r>
          </a:p>
          <a:p>
            <a:pPr lvl="2"/>
            <a:r>
              <a:rPr lang="en-US" dirty="0"/>
              <a:t>Story Architects brochure</a:t>
            </a:r>
          </a:p>
          <a:p>
            <a:pPr lvl="2"/>
            <a:r>
              <a:rPr lang="en-US" dirty="0"/>
              <a:t>Are we Ready for a Capital Campaign?  (Horizons Stewardship)</a:t>
            </a:r>
          </a:p>
          <a:p>
            <a:pPr lvl="2"/>
            <a:r>
              <a:rPr lang="en-US" dirty="0"/>
              <a:t>Essentials of Fundraising for Churches  (ECCU  Investing in Ministry)</a:t>
            </a:r>
          </a:p>
          <a:p>
            <a:pPr lvl="2"/>
            <a:r>
              <a:rPr lang="en-US" dirty="0"/>
              <a:t>Various project proposals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14</a:t>
            </a:fld>
            <a:endParaRPr lang="en-US" dirty="0"/>
          </a:p>
        </p:txBody>
      </p:sp>
    </p:spTree>
    <p:extLst>
      <p:ext uri="{BB962C8B-B14F-4D97-AF65-F5344CB8AC3E}">
        <p14:creationId xmlns:p14="http://schemas.microsoft.com/office/powerpoint/2010/main" val="35134747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580" y="199256"/>
            <a:ext cx="10515600" cy="919227"/>
          </a:xfrm>
        </p:spPr>
        <p:txBody>
          <a:bodyPr/>
          <a:lstStyle/>
          <a:p>
            <a:r>
              <a:rPr lang="en-US" dirty="0"/>
              <a:t>Additional Details</a:t>
            </a:r>
          </a:p>
        </p:txBody>
      </p:sp>
      <p:sp>
        <p:nvSpPr>
          <p:cNvPr id="3" name="Content Placeholder 2"/>
          <p:cNvSpPr>
            <a:spLocks noGrp="1"/>
          </p:cNvSpPr>
          <p:nvPr>
            <p:ph idx="1"/>
          </p:nvPr>
        </p:nvSpPr>
        <p:spPr>
          <a:xfrm>
            <a:off x="3168095" y="2090739"/>
            <a:ext cx="6406570" cy="3590926"/>
          </a:xfrm>
        </p:spPr>
        <p:txBody>
          <a:bodyPr>
            <a:normAutofit fontScale="92500" lnSpcReduction="20000"/>
          </a:bodyPr>
          <a:lstStyle/>
          <a:p>
            <a:pPr lvl="1"/>
            <a:r>
              <a:rPr lang="en-US" dirty="0">
                <a:hlinkClick r:id="rId2" action="ppaction://hlinksldjump"/>
              </a:rPr>
              <a:t>Campus Description</a:t>
            </a:r>
            <a:endParaRPr lang="en-US" dirty="0"/>
          </a:p>
          <a:p>
            <a:pPr lvl="1"/>
            <a:r>
              <a:rPr lang="en-US" dirty="0">
                <a:hlinkClick r:id="" action="ppaction://noaction"/>
              </a:rPr>
              <a:t>Campus Buildings Status</a:t>
            </a:r>
            <a:endParaRPr lang="en-US" dirty="0"/>
          </a:p>
          <a:p>
            <a:pPr lvl="1"/>
            <a:r>
              <a:rPr lang="en-US" dirty="0">
                <a:hlinkClick r:id="rId3" action="ppaction://hlinksldjump"/>
              </a:rPr>
              <a:t>Campus Real Estate Value</a:t>
            </a:r>
            <a:endParaRPr lang="en-US" dirty="0"/>
          </a:p>
          <a:p>
            <a:pPr lvl="1"/>
            <a:r>
              <a:rPr lang="en-US" dirty="0">
                <a:hlinkClick r:id="rId4" action="ppaction://hlinksldjump"/>
              </a:rPr>
              <a:t>WPC Debt Status as of January 2017</a:t>
            </a:r>
            <a:endParaRPr lang="en-US" dirty="0"/>
          </a:p>
          <a:p>
            <a:pPr lvl="1"/>
            <a:r>
              <a:rPr lang="en-US" dirty="0">
                <a:hlinkClick r:id="" action="ppaction://noaction"/>
              </a:rPr>
              <a:t>Suggested Best Practice for the CM Budget</a:t>
            </a:r>
            <a:endParaRPr lang="en-US" dirty="0"/>
          </a:p>
          <a:p>
            <a:pPr lvl="1"/>
            <a:r>
              <a:rPr lang="en-US" dirty="0">
                <a:hlinkClick r:id="rId5" action="ppaction://hlinksldjump"/>
              </a:rPr>
              <a:t>Lorrie Foreman Assessment</a:t>
            </a:r>
            <a:endParaRPr lang="en-US" dirty="0"/>
          </a:p>
          <a:p>
            <a:pPr lvl="1"/>
            <a:r>
              <a:rPr lang="en-US" dirty="0">
                <a:hlinkClick r:id="" action="ppaction://noaction"/>
              </a:rPr>
              <a:t>Early Campus History</a:t>
            </a:r>
            <a:r>
              <a:rPr lang="en-US" dirty="0"/>
              <a:t> (1893 to 1990)</a:t>
            </a:r>
          </a:p>
          <a:p>
            <a:pPr lvl="1"/>
            <a:r>
              <a:rPr lang="en-US" dirty="0">
                <a:hlinkClick r:id="" action="ppaction://noaction"/>
              </a:rPr>
              <a:t>City of Webster</a:t>
            </a:r>
            <a:endParaRPr lang="en-US" dirty="0"/>
          </a:p>
          <a:p>
            <a:pPr lvl="1"/>
            <a:r>
              <a:rPr lang="en-US" dirty="0">
                <a:hlinkClick r:id="" action="ppaction://noaction"/>
              </a:rPr>
              <a:t>Where do our members live</a:t>
            </a:r>
            <a:endParaRPr lang="en-US" dirty="0"/>
          </a:p>
          <a:p>
            <a:pPr lvl="1"/>
            <a:r>
              <a:rPr lang="en-US" dirty="0">
                <a:hlinkClick r:id="" action="ppaction://noaction"/>
              </a:rPr>
              <a:t>Summary of 2000 Master Plan</a:t>
            </a:r>
            <a:endParaRPr lang="en-US" dirty="0"/>
          </a:p>
          <a:p>
            <a:pPr lvl="1"/>
            <a:r>
              <a:rPr lang="en-US" dirty="0">
                <a:hlinkClick r:id="" action="ppaction://noaction"/>
              </a:rPr>
              <a:t>Capital Campaign Considerations</a:t>
            </a:r>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15</a:t>
            </a:fld>
            <a:endParaRPr lang="en-US" dirty="0"/>
          </a:p>
        </p:txBody>
      </p:sp>
      <p:sp>
        <p:nvSpPr>
          <p:cNvPr id="6" name="Rectangle 5"/>
          <p:cNvSpPr/>
          <p:nvPr/>
        </p:nvSpPr>
        <p:spPr>
          <a:xfrm>
            <a:off x="2791229" y="1416054"/>
            <a:ext cx="5760167" cy="480131"/>
          </a:xfrm>
          <a:prstGeom prst="rect">
            <a:avLst/>
          </a:prstGeom>
        </p:spPr>
        <p:txBody>
          <a:bodyPr wrap="none">
            <a:spAutoFit/>
          </a:bodyPr>
          <a:lstStyle/>
          <a:p>
            <a:pPr lvl="0">
              <a:lnSpc>
                <a:spcPct val="90000"/>
              </a:lnSpc>
              <a:spcBef>
                <a:spcPts val="1000"/>
              </a:spcBef>
            </a:pPr>
            <a:r>
              <a:rPr lang="en-US" sz="2800" dirty="0">
                <a:solidFill>
                  <a:prstClr val="black"/>
                </a:solidFill>
              </a:rPr>
              <a:t>The following slides cover these topics</a:t>
            </a:r>
          </a:p>
        </p:txBody>
      </p:sp>
      <p:sp>
        <p:nvSpPr>
          <p:cNvPr id="7" name="TextBox 6"/>
          <p:cNvSpPr txBox="1"/>
          <p:nvPr/>
        </p:nvSpPr>
        <p:spPr>
          <a:xfrm>
            <a:off x="2209800" y="5876219"/>
            <a:ext cx="7529111" cy="276999"/>
          </a:xfrm>
          <a:prstGeom prst="rect">
            <a:avLst/>
          </a:prstGeom>
          <a:noFill/>
        </p:spPr>
        <p:txBody>
          <a:bodyPr wrap="square" rtlCol="0">
            <a:spAutoFit/>
          </a:bodyPr>
          <a:lstStyle/>
          <a:p>
            <a:r>
              <a:rPr lang="en-US" sz="1200" dirty="0"/>
              <a:t>The topic titles are hyperlinked to the appropriate slide with a return hyperlink to this page at the button or each slide</a:t>
            </a:r>
          </a:p>
        </p:txBody>
      </p:sp>
    </p:spTree>
    <p:extLst>
      <p:ext uri="{BB962C8B-B14F-4D97-AF65-F5344CB8AC3E}">
        <p14:creationId xmlns:p14="http://schemas.microsoft.com/office/powerpoint/2010/main" val="6888101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1770" y="13252"/>
            <a:ext cx="10515600" cy="1325563"/>
          </a:xfrm>
        </p:spPr>
        <p:txBody>
          <a:bodyPr>
            <a:normAutofit/>
          </a:bodyPr>
          <a:lstStyle/>
          <a:p>
            <a:r>
              <a:rPr lang="en-US" dirty="0"/>
              <a:t>2016 Campus Description</a:t>
            </a:r>
          </a:p>
        </p:txBody>
      </p:sp>
      <p:sp>
        <p:nvSpPr>
          <p:cNvPr id="3" name="Content Placeholder 2"/>
          <p:cNvSpPr>
            <a:spLocks noGrp="1"/>
          </p:cNvSpPr>
          <p:nvPr>
            <p:ph idx="1"/>
          </p:nvPr>
        </p:nvSpPr>
        <p:spPr>
          <a:xfrm>
            <a:off x="838200" y="1172542"/>
            <a:ext cx="10515600" cy="3965575"/>
          </a:xfrm>
        </p:spPr>
        <p:txBody>
          <a:bodyPr>
            <a:normAutofit fontScale="70000" lnSpcReduction="20000"/>
          </a:bodyPr>
          <a:lstStyle/>
          <a:p>
            <a:r>
              <a:rPr lang="en-US" dirty="0"/>
              <a:t>WPC is located approximately 20 miles south of downtown Houston on NASA Road 1, one block southwest of Highway 3 and .8 miles northeast of I 45 in the City of Webster</a:t>
            </a:r>
          </a:p>
          <a:p>
            <a:r>
              <a:rPr lang="en-US" dirty="0"/>
              <a:t>Church campus consist of </a:t>
            </a:r>
            <a:r>
              <a:rPr lang="en-US" b="1" dirty="0"/>
              <a:t>3.4 Acres</a:t>
            </a:r>
            <a:r>
              <a:rPr lang="en-US" dirty="0"/>
              <a:t> in two parts:  </a:t>
            </a:r>
          </a:p>
          <a:p>
            <a:pPr lvl="1"/>
            <a:r>
              <a:rPr lang="en-US" dirty="0"/>
              <a:t>~</a:t>
            </a:r>
            <a:r>
              <a:rPr lang="en-US" b="1" dirty="0"/>
              <a:t>2.3 acres</a:t>
            </a:r>
            <a:r>
              <a:rPr lang="en-US" dirty="0"/>
              <a:t> off NASA Road 1 (Bordered by NASA Road 1, Austin St., Houston St., and Moody St.) </a:t>
            </a:r>
          </a:p>
          <a:p>
            <a:pPr lvl="1"/>
            <a:r>
              <a:rPr lang="en-US" dirty="0"/>
              <a:t>~</a:t>
            </a:r>
            <a:r>
              <a:rPr lang="en-US" b="1" dirty="0"/>
              <a:t>1.1 Acres</a:t>
            </a:r>
            <a:r>
              <a:rPr lang="en-US" dirty="0"/>
              <a:t> on the south side of Moody St.  </a:t>
            </a:r>
          </a:p>
          <a:p>
            <a:r>
              <a:rPr lang="en-US" dirty="0"/>
              <a:t>Parking: </a:t>
            </a:r>
          </a:p>
          <a:p>
            <a:pPr lvl="1"/>
            <a:r>
              <a:rPr lang="en-US" dirty="0"/>
              <a:t>Head-in parking along Houston St. provides 14 spaces and 2 accessible spaces</a:t>
            </a:r>
          </a:p>
          <a:p>
            <a:pPr lvl="1"/>
            <a:r>
              <a:rPr lang="en-US" dirty="0"/>
              <a:t>Parallel parking on Austin St. provides 3 spaces</a:t>
            </a:r>
          </a:p>
          <a:p>
            <a:pPr lvl="1"/>
            <a:r>
              <a:rPr lang="en-US" dirty="0"/>
              <a:t>Drop-off Parking on Moody St. provides 1 space and 9 accessible spaces</a:t>
            </a:r>
          </a:p>
          <a:p>
            <a:pPr lvl="1"/>
            <a:r>
              <a:rPr lang="en-US" dirty="0"/>
              <a:t>Main Parking Lot south of Moody St. provides 139 spaces</a:t>
            </a:r>
          </a:p>
          <a:p>
            <a:pPr lvl="1"/>
            <a:r>
              <a:rPr lang="en-US" dirty="0"/>
              <a:t>Total site parking: 157 spaces and 11 accessible spaces</a:t>
            </a:r>
          </a:p>
          <a:p>
            <a:r>
              <a:rPr lang="en-US" dirty="0"/>
              <a:t>Of the </a:t>
            </a:r>
            <a:r>
              <a:rPr lang="en-US" b="1" dirty="0"/>
              <a:t>2.3 acres</a:t>
            </a:r>
            <a:r>
              <a:rPr lang="en-US" dirty="0"/>
              <a:t>, about 0.6 acres along Austin St. is undeveloped, and some space is available along Moody St. for Fellowship Hall expansion</a:t>
            </a:r>
          </a:p>
          <a:p>
            <a:r>
              <a:rPr lang="en-US" dirty="0"/>
              <a:t>The structures are:</a:t>
            </a:r>
          </a:p>
          <a:p>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725831138"/>
              </p:ext>
            </p:extLst>
          </p:nvPr>
        </p:nvGraphicFramePr>
        <p:xfrm>
          <a:off x="3271807" y="4768948"/>
          <a:ext cx="6248058" cy="1589144"/>
        </p:xfrm>
        <a:graphic>
          <a:graphicData uri="http://schemas.openxmlformats.org/drawingml/2006/table">
            <a:tbl>
              <a:tblPr firstRow="1" firstCol="1" bandRow="1"/>
              <a:tblGrid>
                <a:gridCol w="1675990">
                  <a:extLst>
                    <a:ext uri="{9D8B030D-6E8A-4147-A177-3AD203B41FA5}">
                      <a16:colId xmlns:a16="http://schemas.microsoft.com/office/drawing/2014/main" val="1979003217"/>
                    </a:ext>
                  </a:extLst>
                </a:gridCol>
                <a:gridCol w="1005067">
                  <a:extLst>
                    <a:ext uri="{9D8B030D-6E8A-4147-A177-3AD203B41FA5}">
                      <a16:colId xmlns:a16="http://schemas.microsoft.com/office/drawing/2014/main" val="1434100850"/>
                    </a:ext>
                  </a:extLst>
                </a:gridCol>
                <a:gridCol w="772357">
                  <a:extLst>
                    <a:ext uri="{9D8B030D-6E8A-4147-A177-3AD203B41FA5}">
                      <a16:colId xmlns:a16="http://schemas.microsoft.com/office/drawing/2014/main" val="2409648053"/>
                    </a:ext>
                  </a:extLst>
                </a:gridCol>
                <a:gridCol w="2794644">
                  <a:extLst>
                    <a:ext uri="{9D8B030D-6E8A-4147-A177-3AD203B41FA5}">
                      <a16:colId xmlns:a16="http://schemas.microsoft.com/office/drawing/2014/main" val="1539888662"/>
                    </a:ext>
                  </a:extLst>
                </a:gridCol>
              </a:tblGrid>
              <a:tr h="359654">
                <a:tc>
                  <a:txBody>
                    <a:bodyPr/>
                    <a:lstStyle/>
                    <a:p>
                      <a:pPr marL="0" marR="0" algn="ctr">
                        <a:spcBef>
                          <a:spcPts val="0"/>
                        </a:spcBef>
                        <a:spcAft>
                          <a:spcPts val="0"/>
                        </a:spcAft>
                      </a:pPr>
                      <a:r>
                        <a:rPr lang="en-US" sz="1200" dirty="0"/>
                        <a:t>Campus Phases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Size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Year Dedicated</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1200" dirty="0"/>
                        <a:t>Notes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034736760"/>
                  </a:ext>
                </a:extLst>
              </a:tr>
              <a:tr h="235736">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14,500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705886"/>
                  </a:ext>
                </a:extLst>
              </a:tr>
              <a:tr h="266210">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Fellowship Hall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6,200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 from 1983 through 2004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302301"/>
                  </a:ext>
                </a:extLst>
              </a:tr>
              <a:tr h="23085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Bouton Hall &amp; Kitchen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2,700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1974</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4043203"/>
                  </a:ext>
                </a:extLst>
              </a:tr>
              <a:tr h="243896">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Education Building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9,100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1966</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2 Story CE Building and Bassett Parlor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1742909"/>
                  </a:ext>
                </a:extLst>
              </a:tr>
              <a:tr h="24669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Administrative Wing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6,500 sq. ft.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1960</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cs typeface="Times New Roman" panose="02020603050405020304" pitchFamily="18" charset="0"/>
                        </a:rPr>
                        <a:t>Sanctuary from 1960 through 1983</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2580095"/>
                  </a:ext>
                </a:extLst>
              </a:tr>
            </a:tbl>
          </a:graphicData>
        </a:graphic>
      </p:graphicFrame>
      <p:sp>
        <p:nvSpPr>
          <p:cNvPr id="4" name="Date Placeholder 3"/>
          <p:cNvSpPr>
            <a:spLocks noGrp="1"/>
          </p:cNvSpPr>
          <p:nvPr>
            <p:ph type="dt" sz="half" idx="10"/>
          </p:nvPr>
        </p:nvSpPr>
        <p:spPr/>
        <p:txBody>
          <a:bodyPr/>
          <a:lstStyle/>
          <a:p>
            <a:r>
              <a:rPr lang="en-US"/>
              <a:t>2/4/2017</a:t>
            </a:r>
            <a:endParaRPr lang="en-US" dirty="0"/>
          </a:p>
        </p:txBody>
      </p:sp>
      <p:sp>
        <p:nvSpPr>
          <p:cNvPr id="6" name="Slide Number Placeholder 5"/>
          <p:cNvSpPr>
            <a:spLocks noGrp="1"/>
          </p:cNvSpPr>
          <p:nvPr>
            <p:ph type="sldNum" sz="quarter" idx="12"/>
          </p:nvPr>
        </p:nvSpPr>
        <p:spPr/>
        <p:txBody>
          <a:bodyPr/>
          <a:lstStyle/>
          <a:p>
            <a:fld id="{D97D370B-29F5-404B-B399-2F5984C7CF7A}" type="slidenum">
              <a:rPr lang="en-US" smtClean="0"/>
              <a:t>16</a:t>
            </a:fld>
            <a:endParaRPr lang="en-US" dirty="0"/>
          </a:p>
        </p:txBody>
      </p:sp>
      <p:sp>
        <p:nvSpPr>
          <p:cNvPr id="7" name="TextBox 6"/>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8" name="Rectangle 7"/>
          <p:cNvSpPr/>
          <p:nvPr/>
        </p:nvSpPr>
        <p:spPr>
          <a:xfrm>
            <a:off x="10278738" y="5916734"/>
            <a:ext cx="1140056" cy="215444"/>
          </a:xfrm>
          <a:prstGeom prst="rect">
            <a:avLst/>
          </a:prstGeom>
        </p:spPr>
        <p:txBody>
          <a:bodyPr wrap="none">
            <a:spAutoFit/>
          </a:bodyPr>
          <a:lstStyle/>
          <a:p>
            <a:r>
              <a:rPr lang="en-US" sz="800" dirty="0">
                <a:solidFill>
                  <a:srgbClr val="222222"/>
                </a:solidFill>
                <a:hlinkClick r:id="rId3" action="ppaction://hlinksldjump"/>
              </a:rPr>
              <a:t>Return to presentation</a:t>
            </a:r>
            <a:endParaRPr lang="en-US" sz="800" dirty="0"/>
          </a:p>
        </p:txBody>
      </p:sp>
    </p:spTree>
    <p:extLst>
      <p:ext uri="{BB962C8B-B14F-4D97-AF65-F5344CB8AC3E}">
        <p14:creationId xmlns:p14="http://schemas.microsoft.com/office/powerpoint/2010/main" val="16633711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6215" y="32483"/>
            <a:ext cx="9064848" cy="1325563"/>
          </a:xfrm>
        </p:spPr>
        <p:txBody>
          <a:bodyPr/>
          <a:lstStyle/>
          <a:p>
            <a:r>
              <a:rPr lang="en-US" dirty="0"/>
              <a:t>2016 Campus Overhead View and Map</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826154" y="1147919"/>
            <a:ext cx="5045046" cy="5390993"/>
          </a:xfrm>
        </p:spPr>
      </p:pic>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17</a:t>
            </a:fld>
            <a:endParaRPr lang="en-US" dirty="0"/>
          </a:p>
        </p:txBody>
      </p:sp>
      <p:pic>
        <p:nvPicPr>
          <p:cNvPr id="7"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99676" y="1779452"/>
            <a:ext cx="4970738" cy="4127927"/>
          </a:xfrm>
          <a:prstGeom prst="rect">
            <a:avLst/>
          </a:prstGeom>
        </p:spPr>
      </p:pic>
      <p:sp>
        <p:nvSpPr>
          <p:cNvPr id="8" name="TextBox 7"/>
          <p:cNvSpPr txBox="1"/>
          <p:nvPr/>
        </p:nvSpPr>
        <p:spPr>
          <a:xfrm>
            <a:off x="10719413" y="6248628"/>
            <a:ext cx="1573037" cy="215444"/>
          </a:xfrm>
          <a:prstGeom prst="rect">
            <a:avLst/>
          </a:prstGeom>
          <a:noFill/>
        </p:spPr>
        <p:txBody>
          <a:bodyPr wrap="square" rtlCol="0">
            <a:spAutoFit/>
          </a:bodyPr>
          <a:lstStyle/>
          <a:p>
            <a:r>
              <a:rPr lang="en-US" sz="800" dirty="0">
                <a:hlinkClick r:id="rId4" action="ppaction://hlinksldjump"/>
              </a:rPr>
              <a:t>Return to Additional Details</a:t>
            </a:r>
            <a:endParaRPr lang="en-US" sz="800" dirty="0"/>
          </a:p>
        </p:txBody>
      </p:sp>
      <p:sp>
        <p:nvSpPr>
          <p:cNvPr id="9" name="Rectangle 8"/>
          <p:cNvSpPr/>
          <p:nvPr/>
        </p:nvSpPr>
        <p:spPr>
          <a:xfrm>
            <a:off x="10719413" y="5958343"/>
            <a:ext cx="1140056" cy="215444"/>
          </a:xfrm>
          <a:prstGeom prst="rect">
            <a:avLst/>
          </a:prstGeom>
        </p:spPr>
        <p:txBody>
          <a:bodyPr wrap="none">
            <a:spAutoFit/>
          </a:bodyPr>
          <a:lstStyle/>
          <a:p>
            <a:r>
              <a:rPr lang="en-US" sz="800" dirty="0">
                <a:solidFill>
                  <a:srgbClr val="222222"/>
                </a:solidFill>
                <a:hlinkClick r:id="rId5" action="ppaction://hlinksldjump"/>
              </a:rPr>
              <a:t>Return to presentation</a:t>
            </a:r>
            <a:endParaRPr lang="en-US" sz="800" dirty="0"/>
          </a:p>
        </p:txBody>
      </p:sp>
    </p:spTree>
    <p:extLst>
      <p:ext uri="{BB962C8B-B14F-4D97-AF65-F5344CB8AC3E}">
        <p14:creationId xmlns:p14="http://schemas.microsoft.com/office/powerpoint/2010/main" val="3310921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City of Webster Campus Plat Map</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18</a:t>
            </a:fld>
            <a:endParaRPr lang="en-US" dirty="0"/>
          </a:p>
        </p:txBody>
      </p:sp>
      <p:pic>
        <p:nvPicPr>
          <p:cNvPr id="7" name="Picture 6"/>
          <p:cNvPicPr>
            <a:picLocks noChangeAspect="1"/>
          </p:cNvPicPr>
          <p:nvPr/>
        </p:nvPicPr>
        <p:blipFill>
          <a:blip r:embed="rId2"/>
          <a:stretch>
            <a:fillRect/>
          </a:stretch>
        </p:blipFill>
        <p:spPr>
          <a:xfrm>
            <a:off x="1798587" y="953171"/>
            <a:ext cx="8360173" cy="5560429"/>
          </a:xfrm>
          <a:prstGeom prst="rect">
            <a:avLst/>
          </a:prstGeom>
          <a:ln w="12700">
            <a:solidFill>
              <a:schemeClr val="tx1"/>
            </a:solidFill>
          </a:ln>
        </p:spPr>
      </p:pic>
      <p:sp>
        <p:nvSpPr>
          <p:cNvPr id="9" name="TextBox 8"/>
          <p:cNvSpPr txBox="1"/>
          <p:nvPr/>
        </p:nvSpPr>
        <p:spPr>
          <a:xfrm>
            <a:off x="10719413" y="6248628"/>
            <a:ext cx="1573037" cy="215444"/>
          </a:xfrm>
          <a:prstGeom prst="rect">
            <a:avLst/>
          </a:prstGeom>
          <a:noFill/>
        </p:spPr>
        <p:txBody>
          <a:bodyPr wrap="square" rtlCol="0">
            <a:spAutoFit/>
          </a:bodyPr>
          <a:lstStyle/>
          <a:p>
            <a:r>
              <a:rPr lang="en-US" sz="800" dirty="0">
                <a:hlinkClick r:id="rId3" action="ppaction://hlinksldjump"/>
              </a:rPr>
              <a:t>Return to Additional Details</a:t>
            </a:r>
            <a:endParaRPr lang="en-US" sz="800" dirty="0"/>
          </a:p>
        </p:txBody>
      </p:sp>
      <p:sp>
        <p:nvSpPr>
          <p:cNvPr id="8" name="Rectangle 7"/>
          <p:cNvSpPr/>
          <p:nvPr/>
        </p:nvSpPr>
        <p:spPr>
          <a:xfrm>
            <a:off x="10719413" y="5991225"/>
            <a:ext cx="1140056" cy="215444"/>
          </a:xfrm>
          <a:prstGeom prst="rect">
            <a:avLst/>
          </a:prstGeom>
        </p:spPr>
        <p:txBody>
          <a:bodyPr wrap="none">
            <a:spAutoFit/>
          </a:bodyPr>
          <a:lstStyle/>
          <a:p>
            <a:r>
              <a:rPr lang="en-US" sz="800" dirty="0">
                <a:solidFill>
                  <a:srgbClr val="222222"/>
                </a:solidFill>
                <a:hlinkClick r:id="rId4" action="ppaction://hlinksldjump"/>
              </a:rPr>
              <a:t>Return to presentation</a:t>
            </a:r>
            <a:endParaRPr lang="en-US" sz="800" dirty="0"/>
          </a:p>
        </p:txBody>
      </p:sp>
    </p:spTree>
    <p:extLst>
      <p:ext uri="{BB962C8B-B14F-4D97-AF65-F5344CB8AC3E}">
        <p14:creationId xmlns:p14="http://schemas.microsoft.com/office/powerpoint/2010/main" val="3810107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10515600" cy="1325563"/>
          </a:xfrm>
        </p:spPr>
        <p:txBody>
          <a:bodyPr/>
          <a:lstStyle/>
          <a:p>
            <a:r>
              <a:rPr lang="en-US" dirty="0"/>
              <a:t>Campus 2016 Real Estate Value</a:t>
            </a:r>
          </a:p>
        </p:txBody>
      </p:sp>
      <p:sp>
        <p:nvSpPr>
          <p:cNvPr id="3" name="Content Placeholder 2"/>
          <p:cNvSpPr>
            <a:spLocks noGrp="1"/>
          </p:cNvSpPr>
          <p:nvPr>
            <p:ph idx="1"/>
          </p:nvPr>
        </p:nvSpPr>
        <p:spPr>
          <a:xfrm>
            <a:off x="2705101" y="1906279"/>
            <a:ext cx="6372638" cy="3439316"/>
          </a:xfrm>
        </p:spPr>
        <p:txBody>
          <a:bodyPr>
            <a:normAutofit fontScale="62500" lnSpcReduction="20000"/>
          </a:bodyPr>
          <a:lstStyle/>
          <a:p>
            <a:pPr marL="0" indent="0" algn="ctr">
              <a:buNone/>
            </a:pPr>
            <a:r>
              <a:rPr lang="en-US" sz="5000" b="1" i="1" dirty="0"/>
              <a:t>Real Estate Market Analysis Proposal</a:t>
            </a:r>
          </a:p>
          <a:p>
            <a:pPr marL="0" indent="0" algn="ctr">
              <a:buNone/>
            </a:pPr>
            <a:r>
              <a:rPr lang="en-US" sz="5000" dirty="0"/>
              <a:t>Current value of WPC property</a:t>
            </a:r>
          </a:p>
          <a:p>
            <a:pPr marL="0" indent="0" algn="ctr">
              <a:buNone/>
            </a:pPr>
            <a:r>
              <a:rPr lang="en-US" sz="5000" dirty="0"/>
              <a:t> $2,900,000 to $3,200,000</a:t>
            </a:r>
          </a:p>
          <a:p>
            <a:pPr marL="0" indent="0" algn="ctr">
              <a:buNone/>
            </a:pPr>
            <a:endParaRPr lang="en-US" sz="5000" dirty="0"/>
          </a:p>
          <a:p>
            <a:pPr marL="0" indent="0" algn="ctr">
              <a:buNone/>
            </a:pPr>
            <a:endParaRPr lang="en-US" sz="5000" dirty="0"/>
          </a:p>
          <a:p>
            <a:pPr marL="0" indent="0">
              <a:buNone/>
            </a:pPr>
            <a:r>
              <a:rPr lang="en-US" sz="3800" dirty="0"/>
              <a:t>Rick Wade</a:t>
            </a:r>
          </a:p>
          <a:p>
            <a:pPr marL="0" indent="0">
              <a:buNone/>
            </a:pPr>
            <a:r>
              <a:rPr lang="en-US" sz="3800" dirty="0"/>
              <a:t>Commercial Real Estate Broker</a:t>
            </a:r>
          </a:p>
          <a:p>
            <a:pPr marL="0" indent="0">
              <a:buNone/>
            </a:pPr>
            <a:r>
              <a:rPr lang="en-US" sz="3800" dirty="0"/>
              <a:t>REMAX Space Center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19</a:t>
            </a:fld>
            <a:endParaRPr lang="en-US" dirty="0"/>
          </a:p>
        </p:txBody>
      </p:sp>
      <p:sp>
        <p:nvSpPr>
          <p:cNvPr id="6" name="TextBox 5"/>
          <p:cNvSpPr txBox="1"/>
          <p:nvPr/>
        </p:nvSpPr>
        <p:spPr>
          <a:xfrm>
            <a:off x="10300772" y="6152070"/>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Tree>
    <p:extLst>
      <p:ext uri="{BB962C8B-B14F-4D97-AF65-F5344CB8AC3E}">
        <p14:creationId xmlns:p14="http://schemas.microsoft.com/office/powerpoint/2010/main" val="5682515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Responsibility as Inheritors of WPC</a:t>
            </a:r>
          </a:p>
        </p:txBody>
      </p:sp>
      <p:sp>
        <p:nvSpPr>
          <p:cNvPr id="3" name="Content Placeholder 2"/>
          <p:cNvSpPr>
            <a:spLocks noGrp="1"/>
          </p:cNvSpPr>
          <p:nvPr>
            <p:ph idx="1"/>
          </p:nvPr>
        </p:nvSpPr>
        <p:spPr/>
        <p:txBody>
          <a:bodyPr>
            <a:normAutofit fontScale="85000" lnSpcReduction="20000"/>
          </a:bodyPr>
          <a:lstStyle/>
          <a:p>
            <a:pPr marL="0" indent="0">
              <a:buNone/>
            </a:pPr>
            <a:r>
              <a:rPr lang="en-US" dirty="0"/>
              <a:t>1 Corinthians 3:5-11</a:t>
            </a:r>
          </a:p>
          <a:p>
            <a:pPr marL="0" indent="0">
              <a:buNone/>
            </a:pPr>
            <a:r>
              <a:rPr lang="en-US" dirty="0"/>
              <a:t>3:5 What then is Apollos? What is Paul? Servants through whom you came to believe, as the Lord assigned to each. </a:t>
            </a:r>
            <a:br>
              <a:rPr lang="en-US" dirty="0"/>
            </a:br>
            <a:r>
              <a:rPr lang="en-US" dirty="0"/>
              <a:t>3:6 I planted, Apollos watered, but God gave the growth. </a:t>
            </a:r>
            <a:br>
              <a:rPr lang="en-US" dirty="0"/>
            </a:br>
            <a:r>
              <a:rPr lang="en-US" dirty="0"/>
              <a:t>3:7 So neither the one who plants nor the one who waters is anything, but only God who gives the growth. </a:t>
            </a:r>
            <a:br>
              <a:rPr lang="en-US" dirty="0"/>
            </a:br>
            <a:r>
              <a:rPr lang="en-US" dirty="0"/>
              <a:t>3:8 The one who plants and the one who waters have a common purpose, and each will receive wages according to the labor of each. </a:t>
            </a:r>
            <a:br>
              <a:rPr lang="en-US" dirty="0"/>
            </a:br>
            <a:r>
              <a:rPr lang="en-US" dirty="0"/>
              <a:t>3:9 For we are God's servants, working together; you are God's field, God's building. </a:t>
            </a:r>
            <a:br>
              <a:rPr lang="en-US" dirty="0"/>
            </a:br>
            <a:r>
              <a:rPr lang="en-US" dirty="0"/>
              <a:t>3:10 According to the grace of God given to me, like a skilled master builder I laid a foundation, and someone else is building on it. </a:t>
            </a:r>
            <a:r>
              <a:rPr lang="en-US" b="1" dirty="0"/>
              <a:t>Each builder must choose with care how to build on it. </a:t>
            </a:r>
            <a:br>
              <a:rPr lang="en-US" dirty="0"/>
            </a:br>
            <a:r>
              <a:rPr lang="en-US" dirty="0"/>
              <a:t>3:11 For no one can lay any foundation other than the one that has been laid; that foundation is Jesus Christ.</a:t>
            </a:r>
          </a:p>
          <a:p>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a:t>
            </a:fld>
            <a:endParaRPr lang="en-US" dirty="0"/>
          </a:p>
        </p:txBody>
      </p:sp>
    </p:spTree>
    <p:extLst>
      <p:ext uri="{BB962C8B-B14F-4D97-AF65-F5344CB8AC3E}">
        <p14:creationId xmlns:p14="http://schemas.microsoft.com/office/powerpoint/2010/main" val="25765831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1246" y="191218"/>
            <a:ext cx="10515600" cy="919227"/>
          </a:xfrm>
        </p:spPr>
        <p:txBody>
          <a:bodyPr>
            <a:normAutofit/>
          </a:bodyPr>
          <a:lstStyle/>
          <a:p>
            <a:r>
              <a:rPr lang="en-US" dirty="0"/>
              <a:t>Current Debt as of January 1, 2017</a:t>
            </a:r>
          </a:p>
        </p:txBody>
      </p:sp>
      <p:sp>
        <p:nvSpPr>
          <p:cNvPr id="3" name="Content Placeholder 2"/>
          <p:cNvSpPr>
            <a:spLocks noGrp="1"/>
          </p:cNvSpPr>
          <p:nvPr>
            <p:ph idx="1"/>
          </p:nvPr>
        </p:nvSpPr>
        <p:spPr>
          <a:xfrm>
            <a:off x="1021080" y="1605762"/>
            <a:ext cx="10515600" cy="3787775"/>
          </a:xfrm>
        </p:spPr>
        <p:txBody>
          <a:bodyPr>
            <a:normAutofit lnSpcReduction="10000"/>
          </a:bodyPr>
          <a:lstStyle/>
          <a:p>
            <a:pPr lvl="0"/>
            <a:r>
              <a:rPr lang="en-US" dirty="0"/>
              <a:t>Current (1/1/2017) building loan: ~</a:t>
            </a:r>
            <a:r>
              <a:rPr lang="en-US" dirty="0">
                <a:solidFill>
                  <a:srgbClr val="FF0000"/>
                </a:solidFill>
              </a:rPr>
              <a:t>$360,100</a:t>
            </a:r>
            <a:r>
              <a:rPr lang="en-US" dirty="0"/>
              <a:t>.  A $25,000 payment will be made in January.  The final payment of the current loan is due on August 12, 2020, with a balloon payment of $365,334.59.  Any remaining balance will be refinanced at rates at that time.  Current projections have this debt paid off by June, 2025.</a:t>
            </a:r>
          </a:p>
          <a:p>
            <a:pPr lvl="0"/>
            <a:r>
              <a:rPr lang="en-US" dirty="0"/>
              <a:t>Current (1/1/2017) roof repair loans: ~</a:t>
            </a:r>
            <a:r>
              <a:rPr lang="en-US" dirty="0">
                <a:solidFill>
                  <a:srgbClr val="FF0000"/>
                </a:solidFill>
              </a:rPr>
              <a:t>$16,100</a:t>
            </a:r>
            <a:r>
              <a:rPr lang="en-US" dirty="0"/>
              <a:t>.  (Originally in 2015 WPC browed $43.1K: $21K from </a:t>
            </a:r>
            <a:r>
              <a:rPr lang="en-US" dirty="0" err="1"/>
              <a:t>Amegy</a:t>
            </a:r>
            <a:r>
              <a:rPr lang="en-US" dirty="0"/>
              <a:t> Bank, $15K from Presbytery, and $7.1K from WPC Endowment.)</a:t>
            </a:r>
          </a:p>
          <a:p>
            <a:pPr lvl="0"/>
            <a:r>
              <a:rPr lang="en-US" dirty="0"/>
              <a:t>Total debt as of January 1, 2017, is </a:t>
            </a:r>
            <a:r>
              <a:rPr lang="en-US" dirty="0">
                <a:solidFill>
                  <a:srgbClr val="FF0000"/>
                </a:solidFill>
              </a:rPr>
              <a:t>$376,200</a:t>
            </a:r>
            <a:r>
              <a:rPr lang="en-US" dirty="0"/>
              <a:t>.</a:t>
            </a:r>
          </a:p>
          <a:p>
            <a:endParaRPr lang="en-US" dirty="0">
              <a:effectLst/>
            </a:endParaRP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20</a:t>
            </a:fld>
            <a:endParaRPr lang="en-US" dirty="0"/>
          </a:p>
        </p:txBody>
      </p:sp>
      <p:sp>
        <p:nvSpPr>
          <p:cNvPr id="8" name="TextBox 7"/>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6" name="Rectangle 5"/>
          <p:cNvSpPr/>
          <p:nvPr/>
        </p:nvSpPr>
        <p:spPr>
          <a:xfrm>
            <a:off x="10278738" y="5888854"/>
            <a:ext cx="1140056" cy="215444"/>
          </a:xfrm>
          <a:prstGeom prst="rect">
            <a:avLst/>
          </a:prstGeom>
        </p:spPr>
        <p:txBody>
          <a:bodyPr wrap="none">
            <a:spAutoFit/>
          </a:bodyPr>
          <a:lstStyle/>
          <a:p>
            <a:r>
              <a:rPr lang="en-US" sz="800" dirty="0">
                <a:solidFill>
                  <a:srgbClr val="222222"/>
                </a:solidFill>
                <a:hlinkClick r:id="rId3" action="ppaction://hlinksldjump"/>
              </a:rPr>
              <a:t>Return to presentation</a:t>
            </a:r>
            <a:endParaRPr lang="en-US" sz="800" dirty="0"/>
          </a:p>
        </p:txBody>
      </p:sp>
    </p:spTree>
    <p:extLst>
      <p:ext uri="{BB962C8B-B14F-4D97-AF65-F5344CB8AC3E}">
        <p14:creationId xmlns:p14="http://schemas.microsoft.com/office/powerpoint/2010/main" val="3829035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6646" y="392602"/>
            <a:ext cx="10515600" cy="919227"/>
          </a:xfrm>
        </p:spPr>
        <p:txBody>
          <a:bodyPr>
            <a:normAutofit fontScale="90000"/>
          </a:bodyPr>
          <a:lstStyle/>
          <a:p>
            <a:r>
              <a:rPr lang="en-US" dirty="0"/>
              <a:t>Lorrie Foreman </a:t>
            </a:r>
            <a:br>
              <a:rPr lang="en-US" dirty="0"/>
            </a:br>
            <a:r>
              <a:rPr lang="en-US" dirty="0"/>
              <a:t>Assessment of WPC Campus</a:t>
            </a:r>
          </a:p>
        </p:txBody>
      </p:sp>
      <p:sp>
        <p:nvSpPr>
          <p:cNvPr id="3" name="Content Placeholder 2"/>
          <p:cNvSpPr>
            <a:spLocks noGrp="1"/>
          </p:cNvSpPr>
          <p:nvPr>
            <p:ph idx="1"/>
          </p:nvPr>
        </p:nvSpPr>
        <p:spPr>
          <a:xfrm>
            <a:off x="898385" y="1658420"/>
            <a:ext cx="10515600" cy="4351338"/>
          </a:xfrm>
        </p:spPr>
        <p:txBody>
          <a:bodyPr>
            <a:normAutofit lnSpcReduction="10000"/>
          </a:bodyPr>
          <a:lstStyle/>
          <a:p>
            <a:pPr marL="0" indent="0">
              <a:buNone/>
            </a:pPr>
            <a:r>
              <a:rPr lang="en-US" dirty="0"/>
              <a:t>Lorrie Foreman, CEO of </a:t>
            </a:r>
            <a:r>
              <a:rPr lang="en-US" dirty="0" err="1"/>
              <a:t>Venturi</a:t>
            </a:r>
            <a:r>
              <a:rPr lang="en-US" dirty="0"/>
              <a:t> Outcomes and a general contractor specializing in nonprofit projects, provided the following assessment:</a:t>
            </a:r>
          </a:p>
          <a:p>
            <a:r>
              <a:rPr lang="en-US" dirty="0"/>
              <a:t>You have a wonderful campus, the bones are sound, but it needs maintenance and upkeep</a:t>
            </a:r>
          </a:p>
          <a:p>
            <a:r>
              <a:rPr lang="en-US" dirty="0"/>
              <a:t>The kitchen is a real asset</a:t>
            </a:r>
          </a:p>
          <a:p>
            <a:r>
              <a:rPr lang="en-US" dirty="0"/>
              <a:t>Her top three improvement suggestions are:</a:t>
            </a:r>
          </a:p>
          <a:p>
            <a:pPr marL="971550" lvl="1" indent="-514350">
              <a:buFont typeface="+mj-lt"/>
              <a:buAutoNum type="arabicPeriod"/>
            </a:pPr>
            <a:r>
              <a:rPr lang="en-US" dirty="0"/>
              <a:t>Update the first floor of the CE Building  </a:t>
            </a:r>
          </a:p>
          <a:p>
            <a:pPr marL="971550" lvl="1" indent="-514350">
              <a:buFont typeface="+mj-lt"/>
              <a:buAutoNum type="arabicPeriod"/>
            </a:pPr>
            <a:r>
              <a:rPr lang="en-US" dirty="0"/>
              <a:t>Install a covered walk way between the Sanctuary and the CE Building </a:t>
            </a:r>
          </a:p>
          <a:p>
            <a:pPr marL="971550" lvl="1" indent="-514350">
              <a:buFont typeface="+mj-lt"/>
              <a:buAutoNum type="arabicPeriod"/>
            </a:pPr>
            <a:r>
              <a:rPr lang="en-US" dirty="0"/>
              <a:t>Add attractive landscaping on the south side of the drop off area</a:t>
            </a:r>
          </a:p>
          <a:p>
            <a:pPr marL="971550" lvl="1" indent="-514350">
              <a:buFont typeface="+mj-lt"/>
              <a:buAutoNum type="arabicPeriod"/>
            </a:pPr>
            <a:endParaRPr lang="en-US" dirty="0"/>
          </a:p>
          <a:p>
            <a:pPr marL="0" indent="0">
              <a:buNone/>
            </a:pPr>
            <a:r>
              <a:rPr lang="en-US" sz="1500" dirty="0"/>
              <a:t>Sound recording of the conversation with Lorrie Foreman are available in the Church Office.</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21</a:t>
            </a:fld>
            <a:endParaRPr lang="en-US" dirty="0"/>
          </a:p>
        </p:txBody>
      </p:sp>
      <p:sp>
        <p:nvSpPr>
          <p:cNvPr id="6" name="TextBox 5"/>
          <p:cNvSpPr txBox="1"/>
          <p:nvPr/>
        </p:nvSpPr>
        <p:spPr>
          <a:xfrm>
            <a:off x="10278738" y="6136542"/>
            <a:ext cx="1573037" cy="215444"/>
          </a:xfrm>
          <a:prstGeom prst="rect">
            <a:avLst/>
          </a:prstGeom>
          <a:noFill/>
        </p:spPr>
        <p:txBody>
          <a:bodyPr wrap="square" rtlCol="0">
            <a:spAutoFit/>
          </a:bodyPr>
          <a:lstStyle/>
          <a:p>
            <a:r>
              <a:rPr lang="en-US" sz="800" dirty="0">
                <a:hlinkClick r:id="rId2" action="ppaction://hlinksldjump"/>
              </a:rPr>
              <a:t>Return to Additional Details</a:t>
            </a:r>
            <a:endParaRPr lang="en-US" sz="800" dirty="0"/>
          </a:p>
        </p:txBody>
      </p:sp>
      <p:sp>
        <p:nvSpPr>
          <p:cNvPr id="7" name="Rectangle 6"/>
          <p:cNvSpPr/>
          <p:nvPr/>
        </p:nvSpPr>
        <p:spPr>
          <a:xfrm>
            <a:off x="10278738" y="5958230"/>
            <a:ext cx="1135247" cy="215444"/>
          </a:xfrm>
          <a:prstGeom prst="rect">
            <a:avLst/>
          </a:prstGeom>
        </p:spPr>
        <p:txBody>
          <a:bodyPr wrap="none">
            <a:spAutoFit/>
          </a:bodyPr>
          <a:lstStyle/>
          <a:p>
            <a:r>
              <a:rPr lang="en-US" sz="800" dirty="0">
                <a:solidFill>
                  <a:srgbClr val="222222"/>
                </a:solidFill>
                <a:hlinkClick r:id="rId3" action="ppaction://hlinksldjump"/>
              </a:rPr>
              <a:t>Return to What we did</a:t>
            </a:r>
            <a:endParaRPr lang="en-US" sz="800" dirty="0"/>
          </a:p>
        </p:txBody>
      </p:sp>
    </p:spTree>
    <p:extLst>
      <p:ext uri="{BB962C8B-B14F-4D97-AF65-F5344CB8AC3E}">
        <p14:creationId xmlns:p14="http://schemas.microsoft.com/office/powerpoint/2010/main" val="1276896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3" y="157561"/>
            <a:ext cx="9931400" cy="840189"/>
          </a:xfrm>
        </p:spPr>
        <p:txBody>
          <a:bodyPr/>
          <a:lstStyle/>
          <a:p>
            <a:r>
              <a:rPr lang="en-US" dirty="0"/>
              <a:t>CPTF Charter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3</a:t>
            </a:fld>
            <a:endParaRPr lang="en-US" dirty="0"/>
          </a:p>
        </p:txBody>
      </p:sp>
      <p:sp>
        <p:nvSpPr>
          <p:cNvPr id="8" name="TextBox 7"/>
          <p:cNvSpPr txBox="1"/>
          <p:nvPr/>
        </p:nvSpPr>
        <p:spPr>
          <a:xfrm>
            <a:off x="4331279" y="259086"/>
            <a:ext cx="6747538" cy="1477328"/>
          </a:xfrm>
          <a:prstGeom prst="rect">
            <a:avLst/>
          </a:prstGeom>
          <a:noFill/>
        </p:spPr>
        <p:txBody>
          <a:bodyPr wrap="square" rtlCol="0">
            <a:spAutoFit/>
          </a:bodyPr>
          <a:lstStyle/>
          <a:p>
            <a:r>
              <a:rPr lang="en-US" baseline="30000" dirty="0"/>
              <a:t>8 </a:t>
            </a:r>
            <a:r>
              <a:rPr lang="en-US" dirty="0"/>
              <a:t>For once you were darkness, but now in the Lord you are light. Live as children of light— </a:t>
            </a:r>
            <a:r>
              <a:rPr lang="en-US" baseline="30000" dirty="0"/>
              <a:t>9 </a:t>
            </a:r>
            <a:r>
              <a:rPr lang="en-US" dirty="0"/>
              <a:t>for the fruit of the light is found in all that is good and right and true.     Ephesians 5: 8-9 NRSV</a:t>
            </a:r>
          </a:p>
          <a:p>
            <a:endParaRPr lang="en-US" dirty="0"/>
          </a:p>
          <a:p>
            <a:r>
              <a:rPr lang="en-US" dirty="0"/>
              <a:t>The CPTF is to shine the light of the Lord on the WPC Campus </a:t>
            </a:r>
          </a:p>
        </p:txBody>
      </p:sp>
      <p:pic>
        <p:nvPicPr>
          <p:cNvPr id="3" name="Picture 2"/>
          <p:cNvPicPr>
            <a:picLocks noChangeAspect="1"/>
          </p:cNvPicPr>
          <p:nvPr/>
        </p:nvPicPr>
        <p:blipFill>
          <a:blip r:embed="rId2"/>
          <a:stretch>
            <a:fillRect/>
          </a:stretch>
        </p:blipFill>
        <p:spPr>
          <a:xfrm>
            <a:off x="3771766" y="2032233"/>
            <a:ext cx="7582034" cy="4235217"/>
          </a:xfrm>
          <a:prstGeom prst="rect">
            <a:avLst/>
          </a:prstGeom>
        </p:spPr>
      </p:pic>
      <p:pic>
        <p:nvPicPr>
          <p:cNvPr id="10" name="Picture 9"/>
          <p:cNvPicPr>
            <a:picLocks noChangeAspect="1"/>
          </p:cNvPicPr>
          <p:nvPr/>
        </p:nvPicPr>
        <p:blipFill>
          <a:blip r:embed="rId3"/>
          <a:stretch>
            <a:fillRect/>
          </a:stretch>
        </p:blipFill>
        <p:spPr>
          <a:xfrm rot="214907">
            <a:off x="672490" y="1244552"/>
            <a:ext cx="3074620" cy="1988083"/>
          </a:xfrm>
          <a:prstGeom prst="rect">
            <a:avLst/>
          </a:prstGeom>
        </p:spPr>
      </p:pic>
    </p:spTree>
    <p:extLst>
      <p:ext uri="{BB962C8B-B14F-4D97-AF65-F5344CB8AC3E}">
        <p14:creationId xmlns:p14="http://schemas.microsoft.com/office/powerpoint/2010/main" val="8443221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6982" y="0"/>
            <a:ext cx="10515600" cy="1325563"/>
          </a:xfrm>
        </p:spPr>
        <p:txBody>
          <a:bodyPr/>
          <a:lstStyle/>
          <a:p>
            <a:r>
              <a:rPr lang="en-US" dirty="0"/>
              <a:t>CPTF MEMBERS</a:t>
            </a:r>
          </a:p>
        </p:txBody>
      </p:sp>
      <p:sp>
        <p:nvSpPr>
          <p:cNvPr id="3" name="Content Placeholder 2"/>
          <p:cNvSpPr>
            <a:spLocks noGrp="1"/>
          </p:cNvSpPr>
          <p:nvPr>
            <p:ph idx="1"/>
          </p:nvPr>
        </p:nvSpPr>
        <p:spPr>
          <a:xfrm>
            <a:off x="2209800" y="1986780"/>
            <a:ext cx="7108135" cy="3708352"/>
          </a:xfrm>
        </p:spPr>
        <p:txBody>
          <a:bodyPr/>
          <a:lstStyle/>
          <a:p>
            <a:pPr marL="0" indent="0">
              <a:buNone/>
            </a:pPr>
            <a:r>
              <a:rPr lang="en-US" dirty="0"/>
              <a:t>Karla Bradley               	Coco Motley   </a:t>
            </a:r>
          </a:p>
          <a:p>
            <a:pPr marL="0" indent="0">
              <a:buNone/>
            </a:pPr>
            <a:r>
              <a:rPr lang="en-US" dirty="0"/>
              <a:t>Courtenay Clifford      	Joe Schwarz</a:t>
            </a:r>
          </a:p>
          <a:p>
            <a:pPr marL="0" indent="0">
              <a:buNone/>
            </a:pPr>
            <a:r>
              <a:rPr lang="en-US" dirty="0"/>
              <a:t>Kathy Dixon                 	Reese Terry</a:t>
            </a:r>
          </a:p>
          <a:p>
            <a:pPr marL="0" indent="0">
              <a:buNone/>
            </a:pPr>
            <a:r>
              <a:rPr lang="en-US" dirty="0"/>
              <a:t>James </a:t>
            </a:r>
            <a:r>
              <a:rPr lang="en-US" dirty="0" err="1"/>
              <a:t>Kinzler</a:t>
            </a:r>
            <a:r>
              <a:rPr lang="en-US" dirty="0"/>
              <a:t>             	Dennis </a:t>
            </a:r>
            <a:r>
              <a:rPr lang="en-US" dirty="0" err="1"/>
              <a:t>Waehner</a:t>
            </a:r>
            <a:endParaRPr lang="en-US" dirty="0"/>
          </a:p>
          <a:p>
            <a:pPr marL="0" indent="0">
              <a:buNone/>
            </a:pPr>
            <a:r>
              <a:rPr lang="en-US" dirty="0"/>
              <a:t>Al Manson</a:t>
            </a:r>
          </a:p>
          <a:p>
            <a:pPr marL="0" indent="0">
              <a:buNone/>
            </a:pPr>
            <a:r>
              <a:rPr lang="en-US" dirty="0"/>
              <a:t>Scott McNeill (CM representative until 1 Nov)</a:t>
            </a:r>
          </a:p>
          <a:p>
            <a:pPr marL="0" indent="0">
              <a:buNone/>
            </a:pPr>
            <a:r>
              <a:rPr lang="en-US" dirty="0"/>
              <a:t>Ken Thompson (CM representative after 1 Nov)</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4</a:t>
            </a:fld>
            <a:endParaRPr lang="en-US" dirty="0"/>
          </a:p>
        </p:txBody>
      </p:sp>
      <p:pic>
        <p:nvPicPr>
          <p:cNvPr id="6" name="Picture 5" descr="Detective Silhouette by centroacademic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2509" y="1903945"/>
            <a:ext cx="2670073" cy="2670073"/>
          </a:xfrm>
          <a:prstGeom prst="rect">
            <a:avLst/>
          </a:prstGeom>
        </p:spPr>
      </p:pic>
    </p:spTree>
    <p:extLst>
      <p:ext uri="{BB962C8B-B14F-4D97-AF65-F5344CB8AC3E}">
        <p14:creationId xmlns:p14="http://schemas.microsoft.com/office/powerpoint/2010/main" val="42819686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24779" y="0"/>
            <a:ext cx="10515600" cy="1325563"/>
          </a:xfrm>
        </p:spPr>
        <p:txBody>
          <a:bodyPr/>
          <a:lstStyle/>
          <a:p>
            <a:r>
              <a:rPr lang="en-US" dirty="0"/>
              <a:t>CPTF To Do List</a:t>
            </a:r>
          </a:p>
        </p:txBody>
      </p:sp>
      <p:sp>
        <p:nvSpPr>
          <p:cNvPr id="3" name="Content Placeholder 2"/>
          <p:cNvSpPr>
            <a:spLocks noGrp="1"/>
          </p:cNvSpPr>
          <p:nvPr>
            <p:ph idx="1"/>
          </p:nvPr>
        </p:nvSpPr>
        <p:spPr>
          <a:xfrm>
            <a:off x="838200" y="1498600"/>
            <a:ext cx="10515600" cy="4678363"/>
          </a:xfrm>
        </p:spPr>
        <p:txBody>
          <a:bodyPr>
            <a:normAutofit fontScale="92500" lnSpcReduction="10000"/>
          </a:bodyPr>
          <a:lstStyle/>
          <a:p>
            <a:r>
              <a:rPr lang="en-US" dirty="0"/>
              <a:t>Identify capital issues (for example roof repair, deteriorating organ and others) threating the financial stability of WPC </a:t>
            </a:r>
          </a:p>
          <a:p>
            <a:pPr lvl="1"/>
            <a:r>
              <a:rPr lang="en-US" dirty="0"/>
              <a:t>Consider the church debt</a:t>
            </a:r>
          </a:p>
          <a:p>
            <a:pPr lvl="1"/>
            <a:r>
              <a:rPr lang="en-US" dirty="0"/>
              <a:t>Consider the overall health of the campus facilities (maintenance projects require capital)</a:t>
            </a:r>
          </a:p>
          <a:p>
            <a:pPr lvl="1"/>
            <a:r>
              <a:rPr lang="en-US" dirty="0"/>
              <a:t>Address current and future needs and how to meet those needs</a:t>
            </a:r>
          </a:p>
          <a:p>
            <a:pPr lvl="1"/>
            <a:r>
              <a:rPr lang="en-US" dirty="0"/>
              <a:t>Review the Comprehensive Long-Range Master Plan, July 2000, Bay Architects</a:t>
            </a:r>
          </a:p>
          <a:p>
            <a:pPr lvl="1"/>
            <a:r>
              <a:rPr lang="en-US" dirty="0"/>
              <a:t>Consider relocating to better serve the needs of congregation and to better fulfill our vision</a:t>
            </a:r>
          </a:p>
          <a:p>
            <a:r>
              <a:rPr lang="en-US" dirty="0"/>
              <a:t>Develop options of what should be done, the associated cost, and proposals for paying for them</a:t>
            </a:r>
          </a:p>
          <a:p>
            <a:r>
              <a:rPr lang="en-US" dirty="0"/>
              <a:t>Report to the Session who has the responsibility to decide what to do and to present it to the congregation for their approval</a:t>
            </a:r>
          </a:p>
          <a:p>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5</a:t>
            </a:fld>
            <a:endParaRPr lang="en-US" dirty="0"/>
          </a:p>
        </p:txBody>
      </p:sp>
    </p:spTree>
    <p:extLst>
      <p:ext uri="{BB962C8B-B14F-4D97-AF65-F5344CB8AC3E}">
        <p14:creationId xmlns:p14="http://schemas.microsoft.com/office/powerpoint/2010/main" val="80564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992" y="185530"/>
            <a:ext cx="10515600" cy="1007166"/>
          </a:xfrm>
        </p:spPr>
        <p:txBody>
          <a:bodyPr/>
          <a:lstStyle/>
          <a:p>
            <a:r>
              <a:rPr lang="en-US" dirty="0"/>
              <a:t>What the CPTF Did</a:t>
            </a:r>
          </a:p>
        </p:txBody>
      </p:sp>
      <p:sp>
        <p:nvSpPr>
          <p:cNvPr id="3" name="Content Placeholder 2"/>
          <p:cNvSpPr>
            <a:spLocks noGrp="1"/>
          </p:cNvSpPr>
          <p:nvPr>
            <p:ph idx="1"/>
          </p:nvPr>
        </p:nvSpPr>
        <p:spPr>
          <a:xfrm>
            <a:off x="1638300" y="1046922"/>
            <a:ext cx="9418983" cy="5245514"/>
          </a:xfrm>
        </p:spPr>
        <p:txBody>
          <a:bodyPr>
            <a:normAutofit fontScale="70000" lnSpcReduction="20000"/>
          </a:bodyPr>
          <a:lstStyle/>
          <a:p>
            <a:r>
              <a:rPr lang="en-US" dirty="0"/>
              <a:t>Met over 20 times and started every meeting with a devotion and prayer</a:t>
            </a:r>
          </a:p>
          <a:p>
            <a:r>
              <a:rPr lang="en-US" dirty="0"/>
              <a:t>Brainstormed projects to improve the welcoming environment of our campus</a:t>
            </a:r>
          </a:p>
          <a:p>
            <a:r>
              <a:rPr lang="en-US" dirty="0"/>
              <a:t>Sought Congregation’s input on needed campus changes</a:t>
            </a:r>
          </a:p>
          <a:p>
            <a:r>
              <a:rPr lang="en-US" dirty="0"/>
              <a:t>Had conversations with experts:</a:t>
            </a:r>
          </a:p>
          <a:p>
            <a:pPr lvl="1"/>
            <a:r>
              <a:rPr lang="en-US" dirty="0"/>
              <a:t>City of Webster Planners</a:t>
            </a:r>
          </a:p>
          <a:p>
            <a:pPr lvl="1"/>
            <a:r>
              <a:rPr lang="en-US" dirty="0">
                <a:hlinkClick r:id="rId2" action="ppaction://hlinksldjump"/>
              </a:rPr>
              <a:t>Lorrie Foreman</a:t>
            </a:r>
            <a:r>
              <a:rPr lang="en-US" dirty="0"/>
              <a:t>, CEO of </a:t>
            </a:r>
            <a:r>
              <a:rPr lang="en-US" dirty="0" err="1"/>
              <a:t>Venturi</a:t>
            </a:r>
            <a:r>
              <a:rPr lang="en-US" dirty="0"/>
              <a:t> Outcomes and General Contractor and Project Manager</a:t>
            </a:r>
          </a:p>
          <a:p>
            <a:pPr lvl="1"/>
            <a:r>
              <a:rPr lang="en-US" dirty="0"/>
              <a:t>Rick Wade, Commercial Real Estate Broker</a:t>
            </a:r>
          </a:p>
          <a:p>
            <a:pPr lvl="1"/>
            <a:r>
              <a:rPr lang="en-US" dirty="0"/>
              <a:t>Kevin Story, Story Architects</a:t>
            </a:r>
          </a:p>
          <a:p>
            <a:pPr lvl="1"/>
            <a:r>
              <a:rPr lang="en-US" dirty="0"/>
              <a:t>Several contractors to obtain project estimates</a:t>
            </a:r>
          </a:p>
          <a:p>
            <a:pPr lvl="1"/>
            <a:r>
              <a:rPr lang="en-US" dirty="0"/>
              <a:t>Local PC (USA) churches that ran a capital campaign</a:t>
            </a:r>
          </a:p>
          <a:p>
            <a:r>
              <a:rPr lang="en-US" dirty="0"/>
              <a:t>Reviewed the following</a:t>
            </a:r>
          </a:p>
          <a:p>
            <a:pPr lvl="1"/>
            <a:r>
              <a:rPr lang="en-US" dirty="0">
                <a:hlinkClick r:id="" action="ppaction://noaction"/>
              </a:rPr>
              <a:t>Early History </a:t>
            </a:r>
            <a:r>
              <a:rPr lang="en-US" dirty="0"/>
              <a:t>of the campus, "Little White Church on NASA Road One“  (1993) </a:t>
            </a:r>
          </a:p>
          <a:p>
            <a:pPr lvl="1"/>
            <a:r>
              <a:rPr lang="en-US" dirty="0"/>
              <a:t>Comprehensive Long-Range Master Plan from Bay Architects (2000)</a:t>
            </a:r>
          </a:p>
          <a:p>
            <a:pPr lvl="1"/>
            <a:r>
              <a:rPr lang="en-US" b="1" dirty="0"/>
              <a:t>Final Report of the WPC Membership Coordinating Team (March 19, 2015)</a:t>
            </a:r>
          </a:p>
          <a:p>
            <a:pPr lvl="1"/>
            <a:r>
              <a:rPr lang="en-US" dirty="0"/>
              <a:t>Community Demographics from Presbyterian Church (USA)</a:t>
            </a:r>
          </a:p>
          <a:p>
            <a:pPr lvl="1"/>
            <a:r>
              <a:rPr lang="en-US" dirty="0"/>
              <a:t>Facility Energy Assessment and Recommendations (February 3, 2016)</a:t>
            </a:r>
          </a:p>
          <a:p>
            <a:r>
              <a:rPr lang="en-US" dirty="0"/>
              <a:t>Received Reports from a Commercial Building Inspector and a Plumbing Inspector</a:t>
            </a:r>
          </a:p>
          <a:p>
            <a:r>
              <a:rPr lang="en-US" dirty="0"/>
              <a:t>Developed a list of projects including descriptions, costs, and benefits</a:t>
            </a:r>
          </a:p>
          <a:p>
            <a:pPr lvl="1"/>
            <a:endParaRPr lang="en-US" dirty="0"/>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6</a:t>
            </a:fld>
            <a:endParaRPr lang="en-US" dirty="0"/>
          </a:p>
        </p:txBody>
      </p:sp>
    </p:spTree>
    <p:extLst>
      <p:ext uri="{BB962C8B-B14F-4D97-AF65-F5344CB8AC3E}">
        <p14:creationId xmlns:p14="http://schemas.microsoft.com/office/powerpoint/2010/main" val="21180389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2627" y="279400"/>
            <a:ext cx="9565636" cy="708177"/>
          </a:xfrm>
        </p:spPr>
        <p:txBody>
          <a:bodyPr/>
          <a:lstStyle/>
          <a:p>
            <a:r>
              <a:rPr lang="en-US" dirty="0"/>
              <a:t>Overall Findings</a:t>
            </a:r>
          </a:p>
        </p:txBody>
      </p:sp>
      <p:sp>
        <p:nvSpPr>
          <p:cNvPr id="3" name="Content Placeholder 2"/>
          <p:cNvSpPr>
            <a:spLocks noGrp="1"/>
          </p:cNvSpPr>
          <p:nvPr>
            <p:ph idx="1"/>
          </p:nvPr>
        </p:nvSpPr>
        <p:spPr>
          <a:xfrm>
            <a:off x="1600200" y="987577"/>
            <a:ext cx="10134599" cy="5870424"/>
          </a:xfrm>
        </p:spPr>
        <p:txBody>
          <a:bodyPr>
            <a:noAutofit/>
          </a:bodyPr>
          <a:lstStyle/>
          <a:p>
            <a:pPr lvl="0"/>
            <a:r>
              <a:rPr lang="en-US" sz="1350" b="1" dirty="0"/>
              <a:t>Overall</a:t>
            </a:r>
          </a:p>
          <a:p>
            <a:pPr lvl="1"/>
            <a:r>
              <a:rPr lang="en-US" sz="1350" dirty="0"/>
              <a:t>The congregation has a lot of faith in this church and is passionate about its future</a:t>
            </a:r>
          </a:p>
          <a:p>
            <a:pPr lvl="1"/>
            <a:r>
              <a:rPr lang="en-US" sz="1350" dirty="0"/>
              <a:t>WPC is in a good </a:t>
            </a:r>
            <a:r>
              <a:rPr lang="en-US" sz="1350" dirty="0">
                <a:hlinkClick r:id="" action="ppaction://noaction"/>
              </a:rPr>
              <a:t>location</a:t>
            </a:r>
            <a:r>
              <a:rPr lang="en-US" sz="1350" dirty="0"/>
              <a:t> in the center of the City of Webster</a:t>
            </a:r>
          </a:p>
          <a:p>
            <a:pPr lvl="1"/>
            <a:r>
              <a:rPr lang="en-US" sz="1350" dirty="0"/>
              <a:t>WPC has a wonderful </a:t>
            </a:r>
            <a:r>
              <a:rPr lang="en-US" sz="1350" dirty="0">
                <a:hlinkClick r:id="rId2" action="ppaction://hlinksldjump"/>
              </a:rPr>
              <a:t>campus</a:t>
            </a:r>
            <a:r>
              <a:rPr lang="en-US" sz="1350" dirty="0"/>
              <a:t> with sound buildings </a:t>
            </a:r>
          </a:p>
          <a:p>
            <a:pPr lvl="1"/>
            <a:r>
              <a:rPr lang="en-US" sz="1350" dirty="0"/>
              <a:t>There is room for expansion on this campus</a:t>
            </a:r>
          </a:p>
          <a:p>
            <a:pPr lvl="1"/>
            <a:r>
              <a:rPr lang="en-US" sz="1350" dirty="0"/>
              <a:t>Current </a:t>
            </a:r>
            <a:r>
              <a:rPr lang="en-US" sz="1350" dirty="0">
                <a:hlinkClick r:id="rId3" action="ppaction://hlinksldjump"/>
              </a:rPr>
              <a:t>debt</a:t>
            </a:r>
            <a:r>
              <a:rPr lang="en-US" sz="1350" dirty="0"/>
              <a:t> is about </a:t>
            </a:r>
            <a:r>
              <a:rPr lang="en-US" sz="1350" dirty="0">
                <a:solidFill>
                  <a:srgbClr val="FF0000"/>
                </a:solidFill>
              </a:rPr>
              <a:t>$376,200.00</a:t>
            </a:r>
          </a:p>
          <a:p>
            <a:pPr lvl="0"/>
            <a:r>
              <a:rPr lang="en-US" sz="1350" b="1" dirty="0"/>
              <a:t>Relocation</a:t>
            </a:r>
          </a:p>
          <a:p>
            <a:pPr lvl="1"/>
            <a:r>
              <a:rPr lang="en-US" sz="1350" dirty="0"/>
              <a:t>WPC is a destination church and moving won't change that</a:t>
            </a:r>
          </a:p>
          <a:p>
            <a:pPr lvl="1"/>
            <a:r>
              <a:rPr lang="en-US" sz="1350" dirty="0"/>
              <a:t>It makes no sense to move because WPC would have to pay off current debt and incur new debt</a:t>
            </a:r>
          </a:p>
          <a:p>
            <a:pPr lvl="1"/>
            <a:r>
              <a:rPr lang="en-US" sz="1350" dirty="0"/>
              <a:t>If WPC acquired another property, WPC would have similar problems, including a debt </a:t>
            </a:r>
          </a:p>
          <a:p>
            <a:pPr lvl="0"/>
            <a:r>
              <a:rPr lang="en-US" sz="1350" b="1" dirty="0"/>
              <a:t>Campus usage</a:t>
            </a:r>
          </a:p>
          <a:p>
            <a:pPr lvl="1"/>
            <a:r>
              <a:rPr lang="en-US" sz="1350" dirty="0"/>
              <a:t>There is more room  in our buildings than WPC needs, but there is no viable way to scale back</a:t>
            </a:r>
          </a:p>
          <a:p>
            <a:pPr lvl="1"/>
            <a:r>
              <a:rPr lang="en-US" sz="1350" dirty="0"/>
              <a:t>Demolition of any building would require a new building for the functions lost</a:t>
            </a:r>
          </a:p>
          <a:p>
            <a:pPr lvl="1"/>
            <a:r>
              <a:rPr lang="en-US" sz="1350" dirty="0"/>
              <a:t>The </a:t>
            </a:r>
            <a:r>
              <a:rPr lang="en-US" sz="1350" dirty="0">
                <a:hlinkClick r:id="" action="ppaction://noaction"/>
              </a:rPr>
              <a:t>2002 Master Plan</a:t>
            </a:r>
            <a:r>
              <a:rPr lang="en-US" sz="1350" dirty="0"/>
              <a:t>, of which most Part 1A and some of Part 1B are completed, is no longer applicable</a:t>
            </a:r>
          </a:p>
          <a:p>
            <a:pPr lvl="0"/>
            <a:r>
              <a:rPr lang="en-US" sz="1350" b="1" dirty="0"/>
              <a:t>Condition of Buildings </a:t>
            </a:r>
          </a:p>
          <a:p>
            <a:pPr lvl="1"/>
            <a:r>
              <a:rPr lang="en-US" sz="1350" dirty="0"/>
              <a:t>Maintenance has been low priority for years, to come back in line will be over </a:t>
            </a:r>
            <a:r>
              <a:rPr lang="en-US" sz="1350" dirty="0">
                <a:solidFill>
                  <a:srgbClr val="FF0000"/>
                </a:solidFill>
              </a:rPr>
              <a:t>$170,000 </a:t>
            </a:r>
            <a:r>
              <a:rPr lang="en-US" sz="1350" dirty="0"/>
              <a:t>for back-maintenance (</a:t>
            </a:r>
            <a:r>
              <a:rPr lang="en-US" sz="1350" dirty="0">
                <a:solidFill>
                  <a:srgbClr val="FF0000"/>
                </a:solidFill>
              </a:rPr>
              <a:t>some not estimated</a:t>
            </a:r>
            <a:r>
              <a:rPr lang="en-US" sz="1350" dirty="0"/>
              <a:t>)</a:t>
            </a:r>
          </a:p>
          <a:p>
            <a:pPr lvl="1"/>
            <a:r>
              <a:rPr lang="en-US" sz="1350" dirty="0"/>
              <a:t>In addition there are many maintenance projects that should be planned for the next 2 to 3 years that will be at least </a:t>
            </a:r>
            <a:r>
              <a:rPr lang="en-US" sz="1350" dirty="0">
                <a:solidFill>
                  <a:srgbClr val="FF0000"/>
                </a:solidFill>
              </a:rPr>
              <a:t>$100,000</a:t>
            </a:r>
          </a:p>
          <a:p>
            <a:pPr lvl="1"/>
            <a:r>
              <a:rPr lang="en-US" sz="1350" b="1" dirty="0"/>
              <a:t>All buildings have water leak problems </a:t>
            </a:r>
          </a:p>
          <a:p>
            <a:pPr lvl="1"/>
            <a:r>
              <a:rPr lang="en-US" sz="1350" u="sng" dirty="0"/>
              <a:t>These are commercial buildings and should be maintained by professionals </a:t>
            </a:r>
            <a:r>
              <a:rPr lang="en-US" sz="1350" dirty="0"/>
              <a:t>under the direction (albeit temporarily) of an architect</a:t>
            </a:r>
          </a:p>
          <a:p>
            <a:pPr lvl="0"/>
            <a:r>
              <a:rPr lang="en-US" sz="1350" b="1" dirty="0"/>
              <a:t>Sanctuary Organ</a:t>
            </a:r>
          </a:p>
          <a:p>
            <a:pPr lvl="1"/>
            <a:r>
              <a:rPr lang="en-US" sz="1350" dirty="0"/>
              <a:t>Organ needs significant maintenance and repair</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7</a:t>
            </a:fld>
            <a:endParaRPr lang="en-US" dirty="0"/>
          </a:p>
        </p:txBody>
      </p:sp>
    </p:spTree>
    <p:extLst>
      <p:ext uri="{BB962C8B-B14F-4D97-AF65-F5344CB8AC3E}">
        <p14:creationId xmlns:p14="http://schemas.microsoft.com/office/powerpoint/2010/main" val="2736384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1708" y="264582"/>
            <a:ext cx="10515600" cy="785372"/>
          </a:xfrm>
        </p:spPr>
        <p:txBody>
          <a:bodyPr/>
          <a:lstStyle/>
          <a:p>
            <a:r>
              <a:rPr lang="en-US" dirty="0"/>
              <a:t>WPC Building Water Leaks</a:t>
            </a:r>
          </a:p>
        </p:txBody>
      </p:sp>
      <p:sp>
        <p:nvSpPr>
          <p:cNvPr id="3" name="Content Placeholder 2"/>
          <p:cNvSpPr>
            <a:spLocks noGrp="1"/>
          </p:cNvSpPr>
          <p:nvPr>
            <p:ph idx="1"/>
          </p:nvPr>
        </p:nvSpPr>
        <p:spPr>
          <a:xfrm>
            <a:off x="2128356" y="1267355"/>
            <a:ext cx="8279842" cy="5406544"/>
          </a:xfrm>
        </p:spPr>
        <p:txBody>
          <a:bodyPr>
            <a:noAutofit/>
          </a:bodyPr>
          <a:lstStyle/>
          <a:p>
            <a:r>
              <a:rPr lang="en-US" sz="1600" b="1" dirty="0"/>
              <a:t>Sanctuary</a:t>
            </a:r>
          </a:p>
          <a:p>
            <a:pPr marL="971550" lvl="1" indent="-514350">
              <a:buFont typeface="+mj-lt"/>
              <a:buAutoNum type="arabicPeriod"/>
            </a:pPr>
            <a:r>
              <a:rPr lang="en-US" sz="1600" dirty="0"/>
              <a:t>Leak on southwest side floods Pray Grounds (root cause unknown)</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Damaged gutters</a:t>
            </a:r>
          </a:p>
          <a:p>
            <a:pPr marL="971550" lvl="1" indent="-514350">
              <a:buFont typeface="+mj-lt"/>
              <a:buAutoNum type="arabicPeriod"/>
            </a:pPr>
            <a:r>
              <a:rPr lang="en-US" sz="1600" dirty="0"/>
              <a:t>Leak in narthex over entry to Sanctuary (recently repaired but still appears to leak)</a:t>
            </a:r>
          </a:p>
          <a:p>
            <a:r>
              <a:rPr lang="en-US" sz="1600" b="1" dirty="0"/>
              <a:t>Fellowship Hal</a:t>
            </a:r>
            <a:r>
              <a:rPr lang="en-US" sz="1600" dirty="0"/>
              <a:t>l</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Old roof that needs replacement now</a:t>
            </a:r>
          </a:p>
          <a:p>
            <a:pPr marL="971550" lvl="1" indent="-514350">
              <a:buFont typeface="+mj-lt"/>
              <a:buAutoNum type="arabicPeriod"/>
            </a:pPr>
            <a:r>
              <a:rPr lang="en-US" sz="1600" dirty="0"/>
              <a:t>Damaged window frames </a:t>
            </a:r>
          </a:p>
          <a:p>
            <a:r>
              <a:rPr lang="en-US" sz="1600" b="1" dirty="0"/>
              <a:t>Admin / CE building</a:t>
            </a:r>
          </a:p>
          <a:p>
            <a:pPr marL="971550" lvl="1" indent="-514350">
              <a:buFont typeface="+mj-lt"/>
              <a:buAutoNum type="arabicPeriod"/>
            </a:pPr>
            <a:r>
              <a:rPr lang="en-US" sz="1600" dirty="0"/>
              <a:t>Stucco exterior wall with micro cracks</a:t>
            </a:r>
          </a:p>
          <a:p>
            <a:pPr marL="971550" lvl="1" indent="-514350">
              <a:buFont typeface="+mj-lt"/>
              <a:buAutoNum type="arabicPeriod"/>
            </a:pPr>
            <a:r>
              <a:rPr lang="en-US" sz="1600" dirty="0"/>
              <a:t>Recently repaired roof may still have problems</a:t>
            </a:r>
          </a:p>
          <a:p>
            <a:pPr marL="971550" lvl="1" indent="-514350">
              <a:buFont typeface="+mj-lt"/>
              <a:buAutoNum type="arabicPeriod"/>
            </a:pPr>
            <a:r>
              <a:rPr lang="en-US" sz="1600" dirty="0"/>
              <a:t>Water stains of the ceiling tiles in Admin Building (Meeting Room, Bouton Hall, Pastor Office) (root cause unknown)</a:t>
            </a:r>
          </a:p>
          <a:p>
            <a:pPr marL="971550" lvl="1" indent="-514350">
              <a:buFont typeface="+mj-lt"/>
              <a:buAutoNum type="arabicPeriod"/>
            </a:pPr>
            <a:r>
              <a:rPr lang="en-US" sz="1600" dirty="0"/>
              <a:t>Old iron drainage pipes (inside the structure)</a:t>
            </a:r>
          </a:p>
          <a:p>
            <a:pPr marL="971550" lvl="1" indent="-514350">
              <a:buFont typeface="+mj-lt"/>
              <a:buAutoNum type="arabicPeriod"/>
            </a:pPr>
            <a:r>
              <a:rPr lang="en-US" sz="1600" dirty="0"/>
              <a:t>Damaged stained glass window frames </a:t>
            </a:r>
          </a:p>
          <a:p>
            <a:pPr marL="971550" lvl="1" indent="-514350">
              <a:buFont typeface="+mj-lt"/>
              <a:buAutoNum type="arabicPeriod"/>
            </a:pPr>
            <a:r>
              <a:rPr lang="en-US" sz="1600" dirty="0"/>
              <a:t>Damaged windows on NASA 1 side of CE building</a:t>
            </a:r>
          </a:p>
          <a:p>
            <a:pPr marL="971550" lvl="1" indent="-514350">
              <a:buFont typeface="+mj-lt"/>
              <a:buAutoNum type="arabicPeriod"/>
            </a:pPr>
            <a:r>
              <a:rPr lang="en-US" sz="1600" dirty="0"/>
              <a:t>Leaking windows in Helen's office and in the Bookkeeper office</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8</a:t>
            </a:fld>
            <a:endParaRPr lang="en-US" dirty="0"/>
          </a:p>
        </p:txBody>
      </p:sp>
      <p:sp>
        <p:nvSpPr>
          <p:cNvPr id="6" name="TextBox 5"/>
          <p:cNvSpPr txBox="1"/>
          <p:nvPr/>
        </p:nvSpPr>
        <p:spPr>
          <a:xfrm>
            <a:off x="1152938" y="893439"/>
            <a:ext cx="10373139" cy="400110"/>
          </a:xfrm>
          <a:prstGeom prst="rect">
            <a:avLst/>
          </a:prstGeom>
          <a:noFill/>
        </p:spPr>
        <p:txBody>
          <a:bodyPr wrap="square" rtlCol="0">
            <a:spAutoFit/>
          </a:bodyPr>
          <a:lstStyle/>
          <a:p>
            <a:r>
              <a:rPr lang="en-US" sz="2000" b="1" dirty="0"/>
              <a:t>These water leaks should be the top priority for repair; delay will result in increased cost.</a:t>
            </a:r>
          </a:p>
        </p:txBody>
      </p:sp>
    </p:spTree>
    <p:extLst>
      <p:ext uri="{BB962C8B-B14F-4D97-AF65-F5344CB8AC3E}">
        <p14:creationId xmlns:p14="http://schemas.microsoft.com/office/powerpoint/2010/main" val="3108238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7994" y="142169"/>
            <a:ext cx="10515600" cy="919227"/>
          </a:xfrm>
        </p:spPr>
        <p:txBody>
          <a:bodyPr/>
          <a:lstStyle/>
          <a:p>
            <a:r>
              <a:rPr lang="en-US" dirty="0"/>
              <a:t>CPTF “List of Projects”</a:t>
            </a:r>
          </a:p>
        </p:txBody>
      </p:sp>
      <p:sp>
        <p:nvSpPr>
          <p:cNvPr id="4" name="Date Placeholder 3"/>
          <p:cNvSpPr>
            <a:spLocks noGrp="1"/>
          </p:cNvSpPr>
          <p:nvPr>
            <p:ph type="dt" sz="half" idx="10"/>
          </p:nvPr>
        </p:nvSpPr>
        <p:spPr/>
        <p:txBody>
          <a:bodyPr/>
          <a:lstStyle/>
          <a:p>
            <a:r>
              <a:rPr lang="en-US"/>
              <a:t>2/4/2017</a:t>
            </a:r>
            <a:endParaRPr lang="en-US" dirty="0"/>
          </a:p>
        </p:txBody>
      </p:sp>
      <p:sp>
        <p:nvSpPr>
          <p:cNvPr id="5" name="Slide Number Placeholder 4"/>
          <p:cNvSpPr>
            <a:spLocks noGrp="1"/>
          </p:cNvSpPr>
          <p:nvPr>
            <p:ph type="sldNum" sz="quarter" idx="12"/>
          </p:nvPr>
        </p:nvSpPr>
        <p:spPr/>
        <p:txBody>
          <a:bodyPr/>
          <a:lstStyle/>
          <a:p>
            <a:fld id="{D97D370B-29F5-404B-B399-2F5984C7CF7A}" type="slidenum">
              <a:rPr lang="en-US" smtClean="0"/>
              <a:t>9</a:t>
            </a:fld>
            <a:endParaRPr lang="en-US" dirty="0"/>
          </a:p>
        </p:txBody>
      </p:sp>
      <p:sp>
        <p:nvSpPr>
          <p:cNvPr id="6" name="Content Placeholder 5"/>
          <p:cNvSpPr txBox="1">
            <a:spLocks noGrp="1"/>
          </p:cNvSpPr>
          <p:nvPr>
            <p:ph idx="1"/>
          </p:nvPr>
        </p:nvSpPr>
        <p:spPr>
          <a:xfrm>
            <a:off x="1087994" y="1061396"/>
            <a:ext cx="10265806" cy="5054717"/>
          </a:xfrm>
          <a:prstGeom prst="rect">
            <a:avLst/>
          </a:prstGeom>
          <a:noFill/>
        </p:spPr>
        <p:txBody>
          <a:bodyPr wrap="square" rtlCol="0">
            <a:spAutoFit/>
          </a:bodyPr>
          <a:lstStyle/>
          <a:p>
            <a:r>
              <a:rPr lang="en-US" sz="2000" dirty="0"/>
              <a:t>The “List of Projects” include the maintenance and improvement projects that were identified by the CPTF as a part of our effort to identify capital projects that improve the viability of facilities and welcoming of our campus.</a:t>
            </a:r>
          </a:p>
          <a:p>
            <a:r>
              <a:rPr lang="en-US" sz="2000" dirty="0"/>
              <a:t>It was not within the scope of the CPTF responsibilities to place priority on or eliminate any potential projects.  However, we expect that some listed projects will never be implemented.</a:t>
            </a:r>
          </a:p>
          <a:p>
            <a:r>
              <a:rPr lang="en-US" sz="2000" dirty="0"/>
              <a:t>The criteria for the project order in the “List of Projects” are: 1) ones that threaten escalating damage to our buildings (such as water damage) and ones identified by the inspectors as “</a:t>
            </a:r>
            <a:r>
              <a:rPr lang="en-US" sz="2000" b="1" dirty="0"/>
              <a:t>Maintenance Projects NOW</a:t>
            </a:r>
            <a:r>
              <a:rPr lang="en-US" sz="2000" dirty="0"/>
              <a:t>”;  2) “</a:t>
            </a:r>
            <a:r>
              <a:rPr lang="en-US" sz="2000" b="1" dirty="0"/>
              <a:t>Maintenance Projects 1 to 3 Years</a:t>
            </a:r>
            <a:r>
              <a:rPr lang="en-US" sz="2000" dirty="0"/>
              <a:t>”, and then 3) building improvements and other projects.</a:t>
            </a:r>
          </a:p>
          <a:p>
            <a:r>
              <a:rPr lang="en-US" sz="2000" dirty="0"/>
              <a:t>The cost estimates in the “List of Projects” are rough order of magnitude estimates and the actual cost may vary after the project is fully specified.</a:t>
            </a:r>
          </a:p>
          <a:p>
            <a:r>
              <a:rPr lang="en-US" sz="2000" b="1" dirty="0"/>
              <a:t>CPTF Recommendations </a:t>
            </a:r>
            <a:r>
              <a:rPr lang="en-US" sz="2000" dirty="0"/>
              <a:t>for management of the “List of Projects” </a:t>
            </a:r>
          </a:p>
          <a:p>
            <a:pPr lvl="1"/>
            <a:r>
              <a:rPr lang="en-US" sz="1800" dirty="0"/>
              <a:t>Campus Management Committee should be responsible for the examination of </a:t>
            </a:r>
            <a:r>
              <a:rPr lang="en-US" sz="1800" b="1" dirty="0">
                <a:solidFill>
                  <a:srgbClr val="FF0000"/>
                </a:solidFill>
              </a:rPr>
              <a:t>all</a:t>
            </a:r>
            <a:r>
              <a:rPr lang="en-US" sz="1800" dirty="0"/>
              <a:t> projects and addressing the ones that over time become important</a:t>
            </a:r>
          </a:p>
          <a:p>
            <a:pPr lvl="1"/>
            <a:r>
              <a:rPr lang="en-US" sz="1800" dirty="0"/>
              <a:t>Campus Management Committee should review the project priorities annually and repeat the building inspection and project list generation processes at least every 5 years.</a:t>
            </a:r>
          </a:p>
        </p:txBody>
      </p:sp>
    </p:spTree>
    <p:extLst>
      <p:ext uri="{BB962C8B-B14F-4D97-AF65-F5344CB8AC3E}">
        <p14:creationId xmlns:p14="http://schemas.microsoft.com/office/powerpoint/2010/main" val="27676860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5502</TotalTime>
  <Words>2049</Words>
  <Application>Microsoft Office PowerPoint</Application>
  <PresentationFormat>Widescreen</PresentationFormat>
  <Paragraphs>273</Paragraphs>
  <Slides>21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27" baseType="lpstr">
      <vt:lpstr>Arial</vt:lpstr>
      <vt:lpstr>Calibri</vt:lpstr>
      <vt:lpstr>Calibri Light</vt:lpstr>
      <vt:lpstr>Times New Roman</vt:lpstr>
      <vt:lpstr>Office Theme</vt:lpstr>
      <vt:lpstr>Worksheet</vt:lpstr>
      <vt:lpstr>Initial CPTF Recommendation</vt:lpstr>
      <vt:lpstr>Our Responsibility as Inheritors of WPC</vt:lpstr>
      <vt:lpstr>CPTF Charter</vt:lpstr>
      <vt:lpstr>CPTF MEMBERS</vt:lpstr>
      <vt:lpstr>CPTF To Do List</vt:lpstr>
      <vt:lpstr>What the CPTF Did</vt:lpstr>
      <vt:lpstr>Overall Findings</vt:lpstr>
      <vt:lpstr>WPC Building Water Leaks</vt:lpstr>
      <vt:lpstr>CPTF “List of Projects”</vt:lpstr>
      <vt:lpstr>CPTF Recommendations to Session</vt:lpstr>
      <vt:lpstr>How Much is Available if</vt:lpstr>
      <vt:lpstr>Make Effective use of WPC Membership</vt:lpstr>
      <vt:lpstr> It can be Done! Joash Repairs the Temple 2 Chronicles 24 NRSV </vt:lpstr>
      <vt:lpstr>What the CPTF Delivered</vt:lpstr>
      <vt:lpstr>Additional Details</vt:lpstr>
      <vt:lpstr>2016 Campus Description</vt:lpstr>
      <vt:lpstr>2016 Campus Overhead View and Map</vt:lpstr>
      <vt:lpstr>City of Webster Campus Plat Map</vt:lpstr>
      <vt:lpstr>Campus 2016 Real Estate Value</vt:lpstr>
      <vt:lpstr>Current Debt as of January 1, 2017</vt:lpstr>
      <vt:lpstr>Lorrie Foreman  Assessment of WPC Campus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CAPATAL PLANNING TASK FORCE REPORT</dc:title>
  <dc:creator>Courtenay B Clifford</dc:creator>
  <cp:lastModifiedBy>user</cp:lastModifiedBy>
  <cp:revision>439</cp:revision>
  <cp:lastPrinted>2016-11-27T15:17:00Z</cp:lastPrinted>
  <dcterms:created xsi:type="dcterms:W3CDTF">2016-11-06T21:58:27Z</dcterms:created>
  <dcterms:modified xsi:type="dcterms:W3CDTF">2017-04-30T23:34:43Z</dcterms:modified>
</cp:coreProperties>
</file>