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256" r:id="rId2"/>
    <p:sldId id="292" r:id="rId3"/>
    <p:sldId id="305" r:id="rId4"/>
    <p:sldId id="277" r:id="rId5"/>
    <p:sldId id="257" r:id="rId6"/>
    <p:sldId id="258" r:id="rId7"/>
    <p:sldId id="259" r:id="rId8"/>
    <p:sldId id="270" r:id="rId9"/>
    <p:sldId id="296" r:id="rId10"/>
    <p:sldId id="297" r:id="rId11"/>
    <p:sldId id="263" r:id="rId12"/>
    <p:sldId id="276" r:id="rId13"/>
    <p:sldId id="301" r:id="rId14"/>
    <p:sldId id="280" r:id="rId15"/>
    <p:sldId id="286" r:id="rId16"/>
    <p:sldId id="264" r:id="rId17"/>
    <p:sldId id="262" r:id="rId18"/>
    <p:sldId id="278" r:id="rId19"/>
    <p:sldId id="304" r:id="rId20"/>
    <p:sldId id="281" r:id="rId21"/>
    <p:sldId id="260" r:id="rId22"/>
    <p:sldId id="299" r:id="rId23"/>
    <p:sldId id="302" r:id="rId24"/>
    <p:sldId id="271" r:id="rId25"/>
    <p:sldId id="293" r:id="rId26"/>
    <p:sldId id="272" r:id="rId27"/>
    <p:sldId id="273" r:id="rId28"/>
    <p:sldId id="294" r:id="rId29"/>
    <p:sldId id="295" r:id="rId30"/>
    <p:sldId id="303" r:id="rId31"/>
    <p:sldId id="274" r:id="rId32"/>
    <p:sldId id="275" r:id="rId33"/>
    <p:sldId id="285" r:id="rId34"/>
    <p:sldId id="284" r:id="rId35"/>
    <p:sldId id="283" r:id="rId36"/>
    <p:sldId id="306" r:id="rId37"/>
    <p:sldId id="267" r:id="rId38"/>
    <p:sldId id="265" r:id="rId39"/>
    <p:sldId id="266" r:id="rId40"/>
    <p:sldId id="268" r:id="rId41"/>
    <p:sldId id="269" r:id="rId42"/>
    <p:sldId id="288" r:id="rId43"/>
    <p:sldId id="287" r:id="rId44"/>
    <p:sldId id="290" r:id="rId45"/>
    <p:sldId id="289" r:id="rId46"/>
    <p:sldId id="291" r:id="rId4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C87AE8A-34E8-4CBA-B224-BF250E19D87F}">
          <p14:sldIdLst>
            <p14:sldId id="256"/>
            <p14:sldId id="292"/>
            <p14:sldId id="305"/>
            <p14:sldId id="277"/>
            <p14:sldId id="257"/>
            <p14:sldId id="258"/>
            <p14:sldId id="259"/>
            <p14:sldId id="270"/>
            <p14:sldId id="296"/>
            <p14:sldId id="297"/>
            <p14:sldId id="263"/>
            <p14:sldId id="276"/>
            <p14:sldId id="301"/>
            <p14:sldId id="280"/>
            <p14:sldId id="286"/>
            <p14:sldId id="264"/>
            <p14:sldId id="262"/>
            <p14:sldId id="278"/>
            <p14:sldId id="304"/>
            <p14:sldId id="281"/>
            <p14:sldId id="260"/>
            <p14:sldId id="299"/>
            <p14:sldId id="302"/>
            <p14:sldId id="271"/>
            <p14:sldId id="293"/>
            <p14:sldId id="272"/>
            <p14:sldId id="273"/>
            <p14:sldId id="294"/>
            <p14:sldId id="295"/>
            <p14:sldId id="303"/>
            <p14:sldId id="274"/>
            <p14:sldId id="275"/>
            <p14:sldId id="285"/>
            <p14:sldId id="284"/>
            <p14:sldId id="283"/>
            <p14:sldId id="306"/>
            <p14:sldId id="267"/>
            <p14:sldId id="265"/>
            <p14:sldId id="266"/>
            <p14:sldId id="268"/>
            <p14:sldId id="269"/>
            <p14:sldId id="288"/>
            <p14:sldId id="287"/>
            <p14:sldId id="290"/>
            <p14:sldId id="289"/>
            <p14:sldId id="2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3D91"/>
    <a:srgbClr val="FFFFFF"/>
    <a:srgbClr val="F2F8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14" autoAdjust="0"/>
    <p:restoredTop sz="96370" autoAdjust="0"/>
  </p:normalViewPr>
  <p:slideViewPr>
    <p:cSldViewPr snapToGrid="0">
      <p:cViewPr varScale="1">
        <p:scale>
          <a:sx n="61" d="100"/>
          <a:sy n="61" d="100"/>
        </p:scale>
        <p:origin x="942" y="72"/>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56" d="100"/>
          <a:sy n="56" d="100"/>
        </p:scale>
        <p:origin x="3030" y="12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632FB5A1-C557-4C0C-9D3D-20CCEB4D76F4}" type="datetimeFigureOut">
              <a:rPr lang="en-US" smtClean="0"/>
              <a:t>1/21/2017</a:t>
            </a:fld>
            <a:endParaRPr lang="en-US" dirty="0"/>
          </a:p>
        </p:txBody>
      </p:sp>
      <p:sp>
        <p:nvSpPr>
          <p:cNvPr id="4" name="Footer Placeholder 3"/>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E9ACD69C-FBCF-48B1-A9B7-393E25AC8F74}" type="slidenum">
              <a:rPr lang="en-US" smtClean="0"/>
              <a:t>‹#›</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188" y="469900"/>
            <a:ext cx="735971" cy="1406175"/>
          </a:xfrm>
          <a:prstGeom prst="rect">
            <a:avLst/>
          </a:prstGeom>
        </p:spPr>
      </p:pic>
    </p:spTree>
    <p:extLst>
      <p:ext uri="{BB962C8B-B14F-4D97-AF65-F5344CB8AC3E}">
        <p14:creationId xmlns:p14="http://schemas.microsoft.com/office/powerpoint/2010/main" val="3440248689"/>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9E0693F2-CC7F-4274-A329-C20DAE098C6C}" type="datetimeFigureOut">
              <a:rPr lang="en-US" smtClean="0"/>
              <a:t>1/21/2017</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2A15007D-4F72-46AA-8462-707A7A7CBD5D}" type="slidenum">
              <a:rPr lang="en-US" smtClean="0"/>
              <a:t>‹#›</a:t>
            </a:fld>
            <a:endParaRPr lang="en-US" dirty="0"/>
          </a:p>
        </p:txBody>
      </p:sp>
    </p:spTree>
    <p:extLst>
      <p:ext uri="{BB962C8B-B14F-4D97-AF65-F5344CB8AC3E}">
        <p14:creationId xmlns:p14="http://schemas.microsoft.com/office/powerpoint/2010/main" val="1033097898"/>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2A15007D-4F72-46AA-8462-707A7A7CBD5D}" type="slidenum">
              <a:rPr lang="en-US" smtClean="0"/>
              <a:t>1</a:t>
            </a:fld>
            <a:endParaRPr lang="en-US" dirty="0"/>
          </a:p>
        </p:txBody>
      </p:sp>
    </p:spTree>
    <p:extLst>
      <p:ext uri="{BB962C8B-B14F-4D97-AF65-F5344CB8AC3E}">
        <p14:creationId xmlns:p14="http://schemas.microsoft.com/office/powerpoint/2010/main" val="2163111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003367"/>
            <a:ext cx="9144000" cy="335731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Date Placeholder 1"/>
          <p:cNvSpPr>
            <a:spLocks noGrp="1"/>
          </p:cNvSpPr>
          <p:nvPr>
            <p:ph type="dt" sz="half" idx="10"/>
          </p:nvPr>
        </p:nvSpPr>
        <p:spPr>
          <a:xfrm>
            <a:off x="875779" y="6356350"/>
            <a:ext cx="2743200" cy="365125"/>
          </a:xfrm>
        </p:spPr>
        <p:txBody>
          <a:bodyPr/>
          <a:lstStyle>
            <a:lvl1pPr>
              <a:defRPr/>
            </a:lvl1pPr>
          </a:lstStyle>
          <a:p>
            <a:r>
              <a:rPr lang="en-US"/>
              <a:t>2/4/2017</a:t>
            </a:r>
            <a:endParaRPr lang="en-US" dirty="0"/>
          </a:p>
        </p:txBody>
      </p:sp>
      <p:sp>
        <p:nvSpPr>
          <p:cNvPr id="8" name="Slide Number Placeholder 7"/>
          <p:cNvSpPr>
            <a:spLocks noGrp="1"/>
          </p:cNvSpPr>
          <p:nvPr>
            <p:ph type="sldNum" sz="quarter" idx="11"/>
          </p:nvPr>
        </p:nvSpPr>
        <p:spPr/>
        <p:txBody>
          <a:bodyPr/>
          <a:lstStyle/>
          <a:p>
            <a:fld id="{49436FBA-CDD9-4BB8-95C6-7912BB225F70}" type="slidenum">
              <a:rPr lang="en-US" smtClean="0"/>
              <a:t>‹#›</a:t>
            </a:fld>
            <a:endParaRPr lang="en-US" dirty="0"/>
          </a:p>
        </p:txBody>
      </p:sp>
      <p:sp>
        <p:nvSpPr>
          <p:cNvPr id="9" name="Title 8"/>
          <p:cNvSpPr>
            <a:spLocks noGrp="1"/>
          </p:cNvSpPr>
          <p:nvPr>
            <p:ph type="title"/>
          </p:nvPr>
        </p:nvSpPr>
        <p:spPr>
          <a:xfrm>
            <a:off x="1077013" y="212942"/>
            <a:ext cx="9687969" cy="906477"/>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90041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89539" y="150312"/>
            <a:ext cx="10515600" cy="1056789"/>
          </a:xfrm>
        </p:spPr>
        <p:txBody>
          <a:bodyPr/>
          <a:lstStyle>
            <a:lvl1pPr algn="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r>
              <a:rPr lang="en-US"/>
              <a:t>2/4/2017</a:t>
            </a:r>
            <a:endParaRPr lang="en-US" dirty="0"/>
          </a:p>
        </p:txBody>
      </p:sp>
      <p:sp>
        <p:nvSpPr>
          <p:cNvPr id="4" name="Slide Number Placeholder 3"/>
          <p:cNvSpPr>
            <a:spLocks noGrp="1"/>
          </p:cNvSpPr>
          <p:nvPr>
            <p:ph type="sldNum" sz="quarter" idx="11"/>
          </p:nvPr>
        </p:nvSpPr>
        <p:spPr/>
        <p:txBody>
          <a:bodyPr/>
          <a:lstStyle/>
          <a:p>
            <a:fld id="{49436FBA-CDD9-4BB8-95C6-7912BB225F70}" type="slidenum">
              <a:rPr lang="en-US" smtClean="0"/>
              <a:t>‹#›</a:t>
            </a:fld>
            <a:endParaRPr lang="en-US" dirty="0"/>
          </a:p>
        </p:txBody>
      </p:sp>
    </p:spTree>
    <p:extLst>
      <p:ext uri="{BB962C8B-B14F-4D97-AF65-F5344CB8AC3E}">
        <p14:creationId xmlns:p14="http://schemas.microsoft.com/office/powerpoint/2010/main" val="2642820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872" y="191193"/>
            <a:ext cx="10515600" cy="919227"/>
          </a:xfrm>
        </p:spPr>
        <p:txBody>
          <a:bodyPr/>
          <a:lstStyle>
            <a:lvl1pPr algn="l">
              <a:defRPr/>
            </a:lvl1pPr>
          </a:lstStyle>
          <a:p>
            <a:r>
              <a:rPr lang="en-US" dirty="0"/>
              <a:t>Click to edit Master title style</a:t>
            </a:r>
          </a:p>
        </p:txBody>
      </p:sp>
      <p:sp>
        <p:nvSpPr>
          <p:cNvPr id="3" name="Content Placeholder 2"/>
          <p:cNvSpPr>
            <a:spLocks noGrp="1"/>
          </p:cNvSpPr>
          <p:nvPr>
            <p:ph idx="1"/>
          </p:nvPr>
        </p:nvSpPr>
        <p:spPr>
          <a:xfrm>
            <a:off x="838200" y="1665287"/>
            <a:ext cx="10515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US"/>
              <a:t>2/4/2017</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7D370B-29F5-404B-B399-2F5984C7CF7A}" type="slidenum">
              <a:rPr lang="en-US" smtClean="0"/>
              <a:t>‹#›</a:t>
            </a:fld>
            <a:endParaRPr lang="en-US" dirty="0"/>
          </a:p>
        </p:txBody>
      </p:sp>
    </p:spTree>
    <p:extLst>
      <p:ext uri="{BB962C8B-B14F-4D97-AF65-F5344CB8AC3E}">
        <p14:creationId xmlns:p14="http://schemas.microsoft.com/office/powerpoint/2010/main" val="5370236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80767" y="121865"/>
            <a:ext cx="9505319" cy="98064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2/4/2017</a:t>
            </a:r>
            <a:endParaRPr lang="en-US" dirty="0"/>
          </a:p>
        </p:txBody>
      </p:sp>
      <p:sp>
        <p:nvSpPr>
          <p:cNvPr id="9" name="Slide Number Placeholder 8"/>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436FBA-CDD9-4BB8-95C6-7912BB225F70}" type="slidenum">
              <a:rPr lang="en-US" smtClean="0"/>
              <a:t>‹#›</a:t>
            </a:fld>
            <a:endParaRPr lang="en-US" dirty="0"/>
          </a:p>
        </p:txBody>
      </p:sp>
      <p:pic>
        <p:nvPicPr>
          <p:cNvPr id="7" name="Picture 6"/>
          <p:cNvPicPr>
            <a:picLocks noChangeAspect="1"/>
          </p:cNvPicPr>
          <p:nvPr userDrawn="1"/>
        </p:nvPicPr>
        <p:blipFill>
          <a:blip r:embed="rId5"/>
          <a:stretch>
            <a:fillRect/>
          </a:stretch>
        </p:blipFill>
        <p:spPr>
          <a:xfrm>
            <a:off x="290057" y="185738"/>
            <a:ext cx="609729" cy="1174292"/>
          </a:xfrm>
          <a:prstGeom prst="rect">
            <a:avLst/>
          </a:prstGeom>
        </p:spPr>
      </p:pic>
      <p:pic>
        <p:nvPicPr>
          <p:cNvPr id="10" name="Picture 9"/>
          <p:cNvPicPr>
            <a:picLocks noChangeAspect="1"/>
          </p:cNvPicPr>
          <p:nvPr userDrawn="1"/>
        </p:nvPicPr>
        <p:blipFill>
          <a:blip r:embed="rId6"/>
          <a:stretch>
            <a:fillRect/>
          </a:stretch>
        </p:blipFill>
        <p:spPr>
          <a:xfrm>
            <a:off x="10860343" y="185738"/>
            <a:ext cx="1063709" cy="1063709"/>
          </a:xfrm>
          <a:prstGeom prst="rect">
            <a:avLst/>
          </a:prstGeom>
        </p:spPr>
      </p:pic>
    </p:spTree>
    <p:extLst>
      <p:ext uri="{BB962C8B-B14F-4D97-AF65-F5344CB8AC3E}">
        <p14:creationId xmlns:p14="http://schemas.microsoft.com/office/powerpoint/2010/main" val="318262661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Lst>
  <p:hf hdr="0" ftr="0"/>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slide" Target="slide23.xml"/><Relationship Id="rId7" Type="http://schemas.openxmlformats.org/officeDocument/2006/relationships/slide" Target="slide22.xml"/><Relationship Id="rId2" Type="http://schemas.openxmlformats.org/officeDocument/2006/relationships/slide" Target="slide17.xml"/><Relationship Id="rId1" Type="http://schemas.openxmlformats.org/officeDocument/2006/relationships/slideLayout" Target="../slideLayouts/slideLayout3.xml"/><Relationship Id="rId6" Type="http://schemas.openxmlformats.org/officeDocument/2006/relationships/slide" Target="slide29.xml"/><Relationship Id="rId11" Type="http://schemas.openxmlformats.org/officeDocument/2006/relationships/slide" Target="slide42.xml"/><Relationship Id="rId5" Type="http://schemas.openxmlformats.org/officeDocument/2006/relationships/slide" Target="slide21.xml"/><Relationship Id="rId10" Type="http://schemas.openxmlformats.org/officeDocument/2006/relationships/slide" Target="slide37.xml"/><Relationship Id="rId4" Type="http://schemas.openxmlformats.org/officeDocument/2006/relationships/slide" Target="slide20.xml"/><Relationship Id="rId9" Type="http://schemas.openxmlformats.org/officeDocument/2006/relationships/slide" Target="slide33.xml"/></Relationships>
</file>

<file path=ppt/slides/_rels/slide1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3.xml"/><Relationship Id="rId5" Type="http://schemas.openxmlformats.org/officeDocument/2006/relationships/slide" Target="slide8.xml"/><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10.emf"/><Relationship Id="rId1" Type="http://schemas.openxmlformats.org/officeDocument/2006/relationships/slideLayout" Target="../slideLayouts/slideLayout3.xml"/><Relationship Id="rId4" Type="http://schemas.openxmlformats.org/officeDocument/2006/relationships/slide" Target="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www.churchadminpro.com/DocumentsRTF2/Cost%20Projections%20GSF%20Index%20Model.xls" TargetMode="External"/><Relationship Id="rId2" Type="http://schemas.openxmlformats.org/officeDocument/2006/relationships/hyperlink" Target="http://churchadminpro.com/" TargetMode="External"/><Relationship Id="rId1" Type="http://schemas.openxmlformats.org/officeDocument/2006/relationships/slideLayout" Target="../slideLayouts/slideLayout3.xml"/><Relationship Id="rId5" Type="http://schemas.openxmlformats.org/officeDocument/2006/relationships/slide" Target="slide11.xml"/><Relationship Id="rId4" Type="http://schemas.openxmlformats.org/officeDocument/2006/relationships/slide" Target="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slide" Target="slide11.xml"/><Relationship Id="rId5" Type="http://schemas.openxmlformats.org/officeDocument/2006/relationships/image" Target="../media/image11.emf"/><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slide" Target="slide7.xml"/><Relationship Id="rId4" Type="http://schemas.openxmlformats.org/officeDocument/2006/relationships/slide" Target="slide16.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slide" Target="slide7.xml"/><Relationship Id="rId4" Type="http://schemas.openxmlformats.org/officeDocument/2006/relationships/slide" Target="slide16.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3.xml"/><Relationship Id="rId5" Type="http://schemas.openxmlformats.org/officeDocument/2006/relationships/slide" Target="slide8.xml"/><Relationship Id="rId4" Type="http://schemas.openxmlformats.org/officeDocument/2006/relationships/slide" Target="slide16.xml"/></Relationships>
</file>

<file path=ppt/slides/_rels/slide34.xml.rels><?xml version="1.0" encoding="UTF-8" standalone="yes"?>
<Relationships xmlns="http://schemas.openxmlformats.org/package/2006/relationships"><Relationship Id="rId8" Type="http://schemas.openxmlformats.org/officeDocument/2006/relationships/hyperlink" Target="https://en.wikipedia.org/wiki/Asian_(U.S._Census)" TargetMode="External"/><Relationship Id="rId13" Type="http://schemas.openxmlformats.org/officeDocument/2006/relationships/hyperlink" Target="https://en.wikipedia.org/wiki/Marriage" TargetMode="External"/><Relationship Id="rId3" Type="http://schemas.openxmlformats.org/officeDocument/2006/relationships/hyperlink" Target="https://en.wikipedia.org/wiki/Webster,_Texas#cite_note-GR2-1" TargetMode="External"/><Relationship Id="rId7" Type="http://schemas.openxmlformats.org/officeDocument/2006/relationships/hyperlink" Target="https://en.wikipedia.org/wiki/Native_American_(U.S._Census)" TargetMode="External"/><Relationship Id="rId12" Type="http://schemas.openxmlformats.org/officeDocument/2006/relationships/hyperlink" Target="https://en.wikipedia.org/wiki/Latino_(U.S._Census)" TargetMode="External"/><Relationship Id="rId17" Type="http://schemas.openxmlformats.org/officeDocument/2006/relationships/slide" Target="slide8.xml"/><Relationship Id="rId2" Type="http://schemas.openxmlformats.org/officeDocument/2006/relationships/hyperlink" Target="https://en.wikipedia.org/wiki/Census" TargetMode="External"/><Relationship Id="rId16" Type="http://schemas.openxmlformats.org/officeDocument/2006/relationships/slide" Target="slide16.xml"/><Relationship Id="rId1" Type="http://schemas.openxmlformats.org/officeDocument/2006/relationships/slideLayout" Target="../slideLayouts/slideLayout3.xml"/><Relationship Id="rId6" Type="http://schemas.openxmlformats.org/officeDocument/2006/relationships/hyperlink" Target="https://en.wikipedia.org/wiki/African_American_(U.S._Census)" TargetMode="External"/><Relationship Id="rId11" Type="http://schemas.openxmlformats.org/officeDocument/2006/relationships/hyperlink" Target="https://en.wikipedia.org/wiki/Hispanic_(U.S._Census)" TargetMode="External"/><Relationship Id="rId5" Type="http://schemas.openxmlformats.org/officeDocument/2006/relationships/hyperlink" Target="https://en.wikipedia.org/wiki/White_(U.S._Census)" TargetMode="External"/><Relationship Id="rId15" Type="http://schemas.openxmlformats.org/officeDocument/2006/relationships/hyperlink" Target="https://en.wikipedia.org/wiki/Poverty_line" TargetMode="External"/><Relationship Id="rId10" Type="http://schemas.openxmlformats.org/officeDocument/2006/relationships/hyperlink" Target="https://en.wikipedia.org/wiki/Race_(United_States_Census)" TargetMode="External"/><Relationship Id="rId4" Type="http://schemas.openxmlformats.org/officeDocument/2006/relationships/hyperlink" Target="https://en.wikipedia.org/wiki/Population_density" TargetMode="External"/><Relationship Id="rId9" Type="http://schemas.openxmlformats.org/officeDocument/2006/relationships/hyperlink" Target="https://en.wikipedia.org/wiki/Pacific_Islander_(U.S._Census)" TargetMode="External"/><Relationship Id="rId14" Type="http://schemas.openxmlformats.org/officeDocument/2006/relationships/hyperlink" Target="https://en.wikipedia.org/wiki/Per_capita_income" TargetMode="External"/></Relationships>
</file>

<file path=ppt/slides/_rels/slide3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19.emf"/><Relationship Id="rId1" Type="http://schemas.openxmlformats.org/officeDocument/2006/relationships/slideLayout" Target="../slideLayouts/slideLayout3.xml"/><Relationship Id="rId4" Type="http://schemas.openxmlformats.org/officeDocument/2006/relationships/slide" Target="slide8.xml"/></Relationships>
</file>

<file path=ppt/slides/_rels/slide3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slide" Target="slide16.xml"/></Relationships>
</file>

<file path=ppt/slides/_rels/slide3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www.cargillassociates.com/" TargetMode="External"/><Relationship Id="rId7" Type="http://schemas.openxmlformats.org/officeDocument/2006/relationships/slide" Target="slide11.xml"/><Relationship Id="rId2" Type="http://schemas.openxmlformats.org/officeDocument/2006/relationships/hyperlink" Target="http://grandlakespc.org/" TargetMode="External"/><Relationship Id="rId1" Type="http://schemas.openxmlformats.org/officeDocument/2006/relationships/slideLayout" Target="../slideLayouts/slideLayout3.xml"/><Relationship Id="rId6" Type="http://schemas.openxmlformats.org/officeDocument/2006/relationships/slide" Target="slide16.xml"/><Relationship Id="rId5" Type="http://schemas.openxmlformats.org/officeDocument/2006/relationships/hyperlink" Target="http://www.horizonsstewardship.com/" TargetMode="External"/><Relationship Id="rId4" Type="http://schemas.openxmlformats.org/officeDocument/2006/relationships/hyperlink" Target="https://generis.com/" TargetMode="External"/></Relationships>
</file>

<file path=ppt/slides/_rels/slide45.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hyperlink" Target="http://www.fpctomball.org/" TargetMode="External"/><Relationship Id="rId7" Type="http://schemas.openxmlformats.org/officeDocument/2006/relationships/slide" Target="slide16.xml"/><Relationship Id="rId2" Type="http://schemas.openxmlformats.org/officeDocument/2006/relationships/hyperlink" Target="mailto:RobertRush832@gmail.com" TargetMode="External"/><Relationship Id="rId1" Type="http://schemas.openxmlformats.org/officeDocument/2006/relationships/slideLayout" Target="../slideLayouts/slideLayout3.xml"/><Relationship Id="rId6" Type="http://schemas.openxmlformats.org/officeDocument/2006/relationships/hyperlink" Target="http://www.covenantpresbyterian.org/" TargetMode="External"/><Relationship Id="rId5" Type="http://schemas.openxmlformats.org/officeDocument/2006/relationships/hyperlink" Target="mailto:jonathan@covenantpresbyterian.org" TargetMode="External"/><Relationship Id="rId4" Type="http://schemas.openxmlformats.org/officeDocument/2006/relationships/hyperlink" Target="http://www.cargillassociates.com/" TargetMode="External"/></Relationships>
</file>

<file path=ppt/slides/_rels/slide46.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hyperlink" Target="https://generis.com/" TargetMode="External"/><Relationship Id="rId1" Type="http://schemas.openxmlformats.org/officeDocument/2006/relationships/slideLayout" Target="../slideLayouts/slideLayout3.xml"/><Relationship Id="rId4" Type="http://schemas.openxmlformats.org/officeDocument/2006/relationships/slide" Target="slide1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2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slide" Target="slide33.xml"/><Relationship Id="rId1" Type="http://schemas.openxmlformats.org/officeDocument/2006/relationships/slideLayout" Target="../slideLayouts/slideLayout3.xml"/><Relationship Id="rId5" Type="http://schemas.openxmlformats.org/officeDocument/2006/relationships/slide" Target="slide37.xml"/><Relationship Id="rId4" Type="http://schemas.openxmlformats.org/officeDocument/2006/relationships/slide" Target="slide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92500" lnSpcReduction="10000"/>
          </a:bodyPr>
          <a:lstStyle/>
          <a:p>
            <a:r>
              <a:rPr lang="en-US" sz="2800" dirty="0"/>
              <a:t> Delivered on February 1, 2017, to the Session of </a:t>
            </a:r>
          </a:p>
          <a:p>
            <a:r>
              <a:rPr lang="en-US" sz="2800" dirty="0"/>
              <a:t>Webster Presbyterian Church</a:t>
            </a:r>
          </a:p>
          <a:p>
            <a:endParaRPr lang="en-US" dirty="0"/>
          </a:p>
          <a:p>
            <a:endParaRPr lang="en-US" dirty="0"/>
          </a:p>
          <a:p>
            <a:pPr marL="91440">
              <a:spcBef>
                <a:spcPts val="0"/>
              </a:spcBef>
              <a:spcAft>
                <a:spcPts val="600"/>
              </a:spcAft>
            </a:pPr>
            <a:r>
              <a:rPr lang="en-US" b="1" dirty="0">
                <a:latin typeface="Calibri" panose="020F0502020204030204" pitchFamily="34" charset="0"/>
                <a:ea typeface="Calibri" panose="020F0502020204030204" pitchFamily="34" charset="0"/>
                <a:cs typeface="Times New Roman" panose="02020603050405020304" pitchFamily="18" charset="0"/>
              </a:rPr>
              <a:t>God is calling Webster Presbyterian Church to be a place of worship in the Greater Bay Area that welcomes all God ’s children and serves Christ as active disciples to create a more loving, affirming, and just world through openness to spiritual inquiry, civility of discourse, scientific ideas, and artistic expression.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1"/>
          </p:nvPr>
        </p:nvSpPr>
        <p:spPr/>
        <p:txBody>
          <a:bodyPr/>
          <a:lstStyle/>
          <a:p>
            <a:fld id="{D97D370B-29F5-404B-B399-2F5984C7CF7A}" type="slidenum">
              <a:rPr lang="en-US" smtClean="0"/>
              <a:t>1</a:t>
            </a:fld>
            <a:endParaRPr lang="en-US" dirty="0"/>
          </a:p>
        </p:txBody>
      </p:sp>
      <p:sp>
        <p:nvSpPr>
          <p:cNvPr id="2" name="Title 1"/>
          <p:cNvSpPr>
            <a:spLocks noGrp="1"/>
          </p:cNvSpPr>
          <p:nvPr>
            <p:ph type="title"/>
          </p:nvPr>
        </p:nvSpPr>
        <p:spPr>
          <a:xfrm>
            <a:off x="1077013" y="145818"/>
            <a:ext cx="9687969" cy="906477"/>
          </a:xfrm>
        </p:spPr>
        <p:txBody>
          <a:bodyPr>
            <a:normAutofit/>
          </a:bodyPr>
          <a:lstStyle/>
          <a:p>
            <a:pPr algn="ctr"/>
            <a:r>
              <a:rPr lang="en-US" dirty="0"/>
              <a:t>CAPITAL PLANNING TASK FORCE REPORT</a:t>
            </a:r>
          </a:p>
        </p:txBody>
      </p:sp>
    </p:spTree>
    <p:extLst>
      <p:ext uri="{BB962C8B-B14F-4D97-AF65-F5344CB8AC3E}">
        <p14:creationId xmlns:p14="http://schemas.microsoft.com/office/powerpoint/2010/main" val="2368383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994" y="142169"/>
            <a:ext cx="10515600" cy="919227"/>
          </a:xfrm>
        </p:spPr>
        <p:txBody>
          <a:bodyPr/>
          <a:lstStyle/>
          <a:p>
            <a:r>
              <a:rPr lang="en-US" dirty="0"/>
              <a:t>CPTF “List of Projects”</a:t>
            </a:r>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10</a:t>
            </a:fld>
            <a:endParaRPr lang="en-US" dirty="0"/>
          </a:p>
        </p:txBody>
      </p:sp>
      <p:sp>
        <p:nvSpPr>
          <p:cNvPr id="6" name="Content Placeholder 5"/>
          <p:cNvSpPr txBox="1">
            <a:spLocks noGrp="1"/>
          </p:cNvSpPr>
          <p:nvPr>
            <p:ph idx="1"/>
          </p:nvPr>
        </p:nvSpPr>
        <p:spPr>
          <a:xfrm>
            <a:off x="1087994" y="1061396"/>
            <a:ext cx="10265806" cy="5054717"/>
          </a:xfrm>
          <a:prstGeom prst="rect">
            <a:avLst/>
          </a:prstGeom>
          <a:noFill/>
        </p:spPr>
        <p:txBody>
          <a:bodyPr wrap="square" rtlCol="0">
            <a:spAutoFit/>
          </a:bodyPr>
          <a:lstStyle/>
          <a:p>
            <a:r>
              <a:rPr lang="en-US" sz="2000" dirty="0"/>
              <a:t>The “List of Projects” include the maintenance and improvement projects that were identified by the CPTF as a part of our effort to identify capital projects that improve the viability of facilities and welcoming of our campus.</a:t>
            </a:r>
          </a:p>
          <a:p>
            <a:r>
              <a:rPr lang="en-US" sz="2000" dirty="0"/>
              <a:t>It was not within the scope of the CPTF responsibilities to place priority on or eliminate any potential projects.  However, we expect that some listed projects will never be implemented.</a:t>
            </a:r>
          </a:p>
          <a:p>
            <a:r>
              <a:rPr lang="en-US" sz="2000" dirty="0"/>
              <a:t>The criteria for the project order in the “List of Projects” are: 1) ones that threaten escalating damage to our buildings (such as water damage) and ones identified by the inspectors as “</a:t>
            </a:r>
            <a:r>
              <a:rPr lang="en-US" sz="2000" b="1" dirty="0"/>
              <a:t>Maintenance Projects NOW</a:t>
            </a:r>
            <a:r>
              <a:rPr lang="en-US" sz="2000" dirty="0"/>
              <a:t>”;  2) “</a:t>
            </a:r>
            <a:r>
              <a:rPr lang="en-US" sz="2000" b="1" dirty="0"/>
              <a:t>Maintenance Projects 1 to 3 Years</a:t>
            </a:r>
            <a:r>
              <a:rPr lang="en-US" sz="2000" dirty="0"/>
              <a:t>”, and then 3) building improvements and other projects.</a:t>
            </a:r>
          </a:p>
          <a:p>
            <a:r>
              <a:rPr lang="en-US" sz="2000" dirty="0"/>
              <a:t>The cost estimates in the “List of Projects” are rough order of magnitude estimates and the actual cost may vary after the project is fully specified.</a:t>
            </a:r>
          </a:p>
          <a:p>
            <a:r>
              <a:rPr lang="en-US" sz="2000" b="1" dirty="0"/>
              <a:t>CPTF Recommendations </a:t>
            </a:r>
            <a:r>
              <a:rPr lang="en-US" sz="2000" dirty="0"/>
              <a:t>for management of the “List of Projects” </a:t>
            </a:r>
          </a:p>
          <a:p>
            <a:pPr lvl="1"/>
            <a:r>
              <a:rPr lang="en-US" sz="1800" dirty="0"/>
              <a:t>Campus Management Committee should be responsible for the examination of </a:t>
            </a:r>
            <a:r>
              <a:rPr lang="en-US" sz="1800" b="1" dirty="0">
                <a:solidFill>
                  <a:srgbClr val="FF0000"/>
                </a:solidFill>
              </a:rPr>
              <a:t>all</a:t>
            </a:r>
            <a:r>
              <a:rPr lang="en-US" sz="1800" dirty="0"/>
              <a:t> projects and addressing the ones that over time become important</a:t>
            </a:r>
          </a:p>
          <a:p>
            <a:pPr lvl="1"/>
            <a:r>
              <a:rPr lang="en-US" sz="1800" dirty="0"/>
              <a:t>Campus Management Committee should review the project priorities annually and repeat the building inspection and project list generation processes at least every 5 years.</a:t>
            </a:r>
          </a:p>
        </p:txBody>
      </p:sp>
    </p:spTree>
    <p:extLst>
      <p:ext uri="{BB962C8B-B14F-4D97-AF65-F5344CB8AC3E}">
        <p14:creationId xmlns:p14="http://schemas.microsoft.com/office/powerpoint/2010/main" val="2767686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6738" y="128283"/>
            <a:ext cx="10515600" cy="963116"/>
          </a:xfrm>
        </p:spPr>
        <p:txBody>
          <a:bodyPr/>
          <a:lstStyle/>
          <a:p>
            <a:r>
              <a:rPr lang="en-US" dirty="0"/>
              <a:t>CPTF Recommendations to Session</a:t>
            </a:r>
          </a:p>
        </p:txBody>
      </p:sp>
      <p:sp>
        <p:nvSpPr>
          <p:cNvPr id="3" name="Content Placeholder 2"/>
          <p:cNvSpPr>
            <a:spLocks noGrp="1"/>
          </p:cNvSpPr>
          <p:nvPr>
            <p:ph idx="1"/>
          </p:nvPr>
        </p:nvSpPr>
        <p:spPr>
          <a:xfrm>
            <a:off x="1671925" y="1091399"/>
            <a:ext cx="9325225" cy="5264951"/>
          </a:xfrm>
        </p:spPr>
        <p:txBody>
          <a:bodyPr>
            <a:noAutofit/>
          </a:bodyPr>
          <a:lstStyle/>
          <a:p>
            <a:pPr marL="0" indent="0">
              <a:buNone/>
            </a:pPr>
            <a:r>
              <a:rPr lang="en-US" sz="1800" b="1" dirty="0"/>
              <a:t>Session should:</a:t>
            </a:r>
          </a:p>
          <a:p>
            <a:pPr lvl="1"/>
            <a:r>
              <a:rPr lang="en-US" sz="1800" dirty="0"/>
              <a:t>Run a capital campaign that focuses on raising money for:</a:t>
            </a:r>
          </a:p>
          <a:p>
            <a:pPr lvl="2"/>
            <a:r>
              <a:rPr lang="en-US" sz="1800" dirty="0"/>
              <a:t>Paying off the debt</a:t>
            </a:r>
          </a:p>
          <a:p>
            <a:pPr lvl="2"/>
            <a:r>
              <a:rPr lang="en-US" sz="1800" dirty="0"/>
              <a:t>Funding maintenance and improvement projects</a:t>
            </a:r>
          </a:p>
          <a:p>
            <a:pPr lvl="1"/>
            <a:r>
              <a:rPr lang="en-US" sz="1800" dirty="0"/>
              <a:t>Select a team with fundraising skills to run the </a:t>
            </a:r>
            <a:r>
              <a:rPr lang="en-US" sz="1800" dirty="0">
                <a:hlinkClick r:id="rId2" action="ppaction://hlinksldjump"/>
              </a:rPr>
              <a:t>capital campaign</a:t>
            </a:r>
            <a:endParaRPr lang="en-US" sz="1800" dirty="0"/>
          </a:p>
          <a:p>
            <a:pPr lvl="1"/>
            <a:r>
              <a:rPr lang="en-US" sz="1800" dirty="0"/>
              <a:t>Make </a:t>
            </a:r>
            <a:r>
              <a:rPr lang="en-US" sz="1800" dirty="0">
                <a:hlinkClick r:id="rId3" action="ppaction://hlinksldjump"/>
              </a:rPr>
              <a:t>campus management </a:t>
            </a:r>
            <a:r>
              <a:rPr lang="en-US" sz="1800" dirty="0"/>
              <a:t>a larger part of the annual budget</a:t>
            </a:r>
          </a:p>
          <a:p>
            <a:pPr lvl="1"/>
            <a:r>
              <a:rPr lang="en-US" sz="1800" dirty="0"/>
              <a:t>Make giving for capital projects part of the annual stewardship campaign </a:t>
            </a:r>
          </a:p>
          <a:p>
            <a:pPr lvl="1"/>
            <a:r>
              <a:rPr lang="en-US" sz="1800" dirty="0"/>
              <a:t>As capital money is available, choose projects from the “List of Projects” to implement</a:t>
            </a:r>
          </a:p>
          <a:p>
            <a:pPr lvl="1"/>
            <a:r>
              <a:rPr lang="en-US" sz="1800" dirty="0"/>
              <a:t>Use debt vehicles only in an emergency (i.e., if the money is not on hand - don’t do it)</a:t>
            </a:r>
          </a:p>
          <a:p>
            <a:pPr lvl="1">
              <a:spcBef>
                <a:spcPts val="600"/>
              </a:spcBef>
            </a:pPr>
            <a:r>
              <a:rPr lang="en-US" sz="1800" dirty="0"/>
              <a:t>Engage an architect for the church (such as Story Architects) to help with project specification and overall campus planning (at least for major renovations and projects and to help identify which projects can be assigned to our members to accomplish)</a:t>
            </a:r>
          </a:p>
          <a:p>
            <a:pPr lvl="1">
              <a:spcBef>
                <a:spcPts val="600"/>
              </a:spcBef>
            </a:pPr>
            <a:r>
              <a:rPr lang="en-US" sz="1800" dirty="0"/>
              <a:t>Make effective use of WPC membership for some projects</a:t>
            </a:r>
          </a:p>
          <a:p>
            <a:pPr lvl="1"/>
            <a:r>
              <a:rPr lang="en-US" sz="1800" dirty="0"/>
              <a:t>Not consider relocation</a:t>
            </a:r>
          </a:p>
          <a:p>
            <a:pPr lvl="1"/>
            <a:r>
              <a:rPr lang="en-US" sz="1800" dirty="0"/>
              <a:t>Not consider the demolition of any of the buildings</a:t>
            </a:r>
          </a:p>
          <a:p>
            <a:pPr lvl="1"/>
            <a:r>
              <a:rPr lang="en-US" sz="1800" dirty="0"/>
              <a:t>Make it a priority to increase usage of our campus</a:t>
            </a:r>
          </a:p>
          <a:p>
            <a:pPr lvl="1"/>
            <a:r>
              <a:rPr lang="en-US" sz="1800" dirty="0"/>
              <a:t>Decide to either repair, replace, or remove the organ</a:t>
            </a:r>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11</a:t>
            </a:fld>
            <a:endParaRPr lang="en-US" dirty="0"/>
          </a:p>
        </p:txBody>
      </p:sp>
    </p:spTree>
    <p:extLst>
      <p:ext uri="{BB962C8B-B14F-4D97-AF65-F5344CB8AC3E}">
        <p14:creationId xmlns:p14="http://schemas.microsoft.com/office/powerpoint/2010/main" val="2459755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631" y="214885"/>
            <a:ext cx="10515600" cy="941250"/>
          </a:xfrm>
        </p:spPr>
        <p:txBody>
          <a:bodyPr/>
          <a:lstStyle/>
          <a:p>
            <a:r>
              <a:rPr lang="en-US" dirty="0"/>
              <a:t>How Much is Available if</a:t>
            </a:r>
          </a:p>
        </p:txBody>
      </p:sp>
      <p:sp>
        <p:nvSpPr>
          <p:cNvPr id="7" name="TextBox 6"/>
          <p:cNvSpPr txBox="1"/>
          <p:nvPr/>
        </p:nvSpPr>
        <p:spPr>
          <a:xfrm>
            <a:off x="1112631" y="1457683"/>
            <a:ext cx="5201083" cy="3970318"/>
          </a:xfrm>
          <a:prstGeom prst="rect">
            <a:avLst/>
          </a:prstGeom>
          <a:noFill/>
        </p:spPr>
        <p:txBody>
          <a:bodyPr wrap="square" rtlCol="0">
            <a:spAutoFit/>
          </a:bodyPr>
          <a:lstStyle/>
          <a:p>
            <a:r>
              <a:rPr lang="en-US" dirty="0"/>
              <a:t>Session may elect to change the percentages or split the funds raised into different categories.  </a:t>
            </a:r>
          </a:p>
          <a:p>
            <a:endParaRPr lang="en-US" dirty="0"/>
          </a:p>
          <a:p>
            <a:r>
              <a:rPr lang="en-US" dirty="0"/>
              <a:t>This spreadsheet provides several examples of capital campaign totals.  Each campaign total assumes </a:t>
            </a:r>
            <a:r>
              <a:rPr lang="en-US" dirty="0">
                <a:solidFill>
                  <a:srgbClr val="FF0000"/>
                </a:solidFill>
              </a:rPr>
              <a:t>$376,200 </a:t>
            </a:r>
            <a:r>
              <a:rPr lang="en-US" dirty="0"/>
              <a:t>in debt.  In these examples the raised money would go to capital maintenance at 25% , and to capital improvement projects at 25%, and the balance to debt payment.  Once the debt is paid, 25% goes to improvement projects, and the balance goes to maintenance projects.  </a:t>
            </a:r>
          </a:p>
          <a:p>
            <a:endParaRPr lang="en-US" dirty="0"/>
          </a:p>
          <a:p>
            <a:r>
              <a:rPr lang="en-US" dirty="0"/>
              <a:t>Highlighted in green are the raised amounts that pay off the debt given the entered percentages.</a:t>
            </a:r>
          </a:p>
        </p:txBody>
      </p:sp>
      <p:sp>
        <p:nvSpPr>
          <p:cNvPr id="3" name="Date Placeholder 2"/>
          <p:cNvSpPr>
            <a:spLocks noGrp="1"/>
          </p:cNvSpPr>
          <p:nvPr>
            <p:ph type="dt" sz="half" idx="10"/>
          </p:nvPr>
        </p:nvSpPr>
        <p:spPr/>
        <p:txBody>
          <a:bodyPr/>
          <a:lstStyle/>
          <a:p>
            <a:r>
              <a:rPr lang="en-US"/>
              <a:t>2/4/2017</a:t>
            </a:r>
            <a:endParaRPr lang="en-US" dirty="0"/>
          </a:p>
        </p:txBody>
      </p:sp>
      <p:sp>
        <p:nvSpPr>
          <p:cNvPr id="4" name="Slide Number Placeholder 3"/>
          <p:cNvSpPr>
            <a:spLocks noGrp="1"/>
          </p:cNvSpPr>
          <p:nvPr>
            <p:ph type="sldNum" sz="quarter" idx="12"/>
          </p:nvPr>
        </p:nvSpPr>
        <p:spPr/>
        <p:txBody>
          <a:bodyPr/>
          <a:lstStyle/>
          <a:p>
            <a:fld id="{D97D370B-29F5-404B-B399-2F5984C7CF7A}" type="slidenum">
              <a:rPr lang="en-US" smtClean="0"/>
              <a:t>12</a:t>
            </a:fld>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049873257"/>
              </p:ext>
            </p:extLst>
          </p:nvPr>
        </p:nvGraphicFramePr>
        <p:xfrm>
          <a:off x="6619875" y="1492250"/>
          <a:ext cx="4286250" cy="3629025"/>
        </p:xfrm>
        <a:graphic>
          <a:graphicData uri="http://schemas.openxmlformats.org/presentationml/2006/ole">
            <mc:AlternateContent xmlns:mc="http://schemas.openxmlformats.org/markup-compatibility/2006">
              <mc:Choice xmlns:v="urn:schemas-microsoft-com:vml" Requires="v">
                <p:oleObj spid="_x0000_s1338" name="Worksheet" r:id="rId3" imgW="4286365" imgH="3628923" progId="Excel.Sheet.12">
                  <p:embed/>
                </p:oleObj>
              </mc:Choice>
              <mc:Fallback>
                <p:oleObj name="Worksheet" r:id="rId3" imgW="4286365" imgH="3628923" progId="Excel.Sheet.12">
                  <p:embed/>
                  <p:pic>
                    <p:nvPicPr>
                      <p:cNvPr id="0" name=""/>
                      <p:cNvPicPr/>
                      <p:nvPr/>
                    </p:nvPicPr>
                    <p:blipFill>
                      <a:blip r:embed="rId4"/>
                      <a:stretch>
                        <a:fillRect/>
                      </a:stretch>
                    </p:blipFill>
                    <p:spPr>
                      <a:xfrm>
                        <a:off x="6619875" y="1492250"/>
                        <a:ext cx="4286250" cy="3629025"/>
                      </a:xfrm>
                      <a:prstGeom prst="rect">
                        <a:avLst/>
                      </a:prstGeom>
                    </p:spPr>
                  </p:pic>
                </p:oleObj>
              </mc:Fallback>
            </mc:AlternateContent>
          </a:graphicData>
        </a:graphic>
      </p:graphicFrame>
      <p:sp>
        <p:nvSpPr>
          <p:cNvPr id="9" name="Rectangle 8"/>
          <p:cNvSpPr/>
          <p:nvPr/>
        </p:nvSpPr>
        <p:spPr>
          <a:xfrm>
            <a:off x="6619875" y="5169617"/>
            <a:ext cx="4107215" cy="577081"/>
          </a:xfrm>
          <a:prstGeom prst="rect">
            <a:avLst/>
          </a:prstGeom>
        </p:spPr>
        <p:txBody>
          <a:bodyPr wrap="none">
            <a:spAutoFit/>
          </a:bodyPr>
          <a:lstStyle/>
          <a:p>
            <a:r>
              <a:rPr lang="en-US" sz="1050" dirty="0"/>
              <a:t>The spread sheet is embedded, double clicking will allow changes. </a:t>
            </a:r>
          </a:p>
          <a:p>
            <a:r>
              <a:rPr lang="en-US" sz="1050" dirty="0"/>
              <a:t>Only the three numbers highlighted light yellow should be changed.</a:t>
            </a:r>
          </a:p>
          <a:p>
            <a:r>
              <a:rPr lang="en-US" sz="1050" dirty="0"/>
              <a:t>Changes in the yellow cells will automatically change the green shading.</a:t>
            </a:r>
          </a:p>
        </p:txBody>
      </p:sp>
    </p:spTree>
    <p:extLst>
      <p:ext uri="{BB962C8B-B14F-4D97-AF65-F5344CB8AC3E}">
        <p14:creationId xmlns:p14="http://schemas.microsoft.com/office/powerpoint/2010/main" val="3721230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743" y="156375"/>
            <a:ext cx="10515600" cy="919227"/>
          </a:xfrm>
        </p:spPr>
        <p:txBody>
          <a:bodyPr>
            <a:normAutofit/>
          </a:bodyPr>
          <a:lstStyle/>
          <a:p>
            <a:r>
              <a:rPr lang="en-US" dirty="0"/>
              <a:t>Make Effective use of WPC Membership</a:t>
            </a:r>
          </a:p>
        </p:txBody>
      </p:sp>
      <p:sp>
        <p:nvSpPr>
          <p:cNvPr id="3" name="Content Placeholder 2"/>
          <p:cNvSpPr>
            <a:spLocks noGrp="1"/>
          </p:cNvSpPr>
          <p:nvPr>
            <p:ph idx="1"/>
          </p:nvPr>
        </p:nvSpPr>
        <p:spPr>
          <a:xfrm>
            <a:off x="1600776" y="1583506"/>
            <a:ext cx="8778409" cy="4620216"/>
          </a:xfrm>
        </p:spPr>
        <p:txBody>
          <a:bodyPr>
            <a:noAutofit/>
          </a:bodyPr>
          <a:lstStyle/>
          <a:p>
            <a:pPr marL="0" indent="0">
              <a:buNone/>
            </a:pPr>
            <a:r>
              <a:rPr lang="en-US" sz="1800" dirty="0"/>
              <a:t>The CPTF and WPC Members identified many projects that are maintenance related and within the capability of volunteer non-professionals.  We believe our Campus Management Team could lead our volunteers to execute some projects with the following considerations.</a:t>
            </a:r>
          </a:p>
          <a:p>
            <a:pPr lvl="1"/>
            <a:r>
              <a:rPr lang="en-US" sz="1800" dirty="0"/>
              <a:t>Hands on project work, in service to WPC’s mission, generates a sense of community</a:t>
            </a:r>
          </a:p>
          <a:p>
            <a:pPr lvl="1"/>
            <a:r>
              <a:rPr lang="en-US" sz="1800" dirty="0"/>
              <a:t>Of the projects identified in the CPTF process, generate a list of projects that would fit for WPC volunteers</a:t>
            </a:r>
          </a:p>
          <a:p>
            <a:pPr lvl="1"/>
            <a:r>
              <a:rPr lang="en-US" sz="1800" dirty="0"/>
              <a:t>Publish a project list and request volunteers specifically for individual projects and stress that working a specific project does not immediately place you on a committee</a:t>
            </a:r>
          </a:p>
          <a:p>
            <a:pPr lvl="1"/>
            <a:r>
              <a:rPr lang="en-US" sz="1800" dirty="0"/>
              <a:t>Review projects with a professional to ensure we are not having volunteers perform work that would ultimately lead to failure or greater damage at a later date.</a:t>
            </a:r>
          </a:p>
          <a:p>
            <a:pPr lvl="1"/>
            <a:r>
              <a:rPr lang="en-US" sz="1800" dirty="0"/>
              <a:t>Suggest a rally or meeting of the handy folks of the Church to include an effort to inventory who are we, what can we do, how to get others involved.</a:t>
            </a:r>
          </a:p>
          <a:p>
            <a:pPr lvl="1"/>
            <a:r>
              <a:rPr lang="en-US" sz="1800" dirty="0"/>
              <a:t>As we “do it ourselves”, focus on safety and prevention by listing hazards and ensuring the prevention is in place</a:t>
            </a:r>
          </a:p>
          <a:p>
            <a:pPr lvl="1"/>
            <a:r>
              <a:rPr lang="en-US" sz="1800" dirty="0"/>
              <a:t>Set a steering team of older, middle and younger folks to ensure that the communications and the projects are fit for “us”</a:t>
            </a:r>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13</a:t>
            </a:fld>
            <a:endParaRPr lang="en-US" dirty="0"/>
          </a:p>
        </p:txBody>
      </p:sp>
      <p:sp>
        <p:nvSpPr>
          <p:cNvPr id="6" name="Rectangle 5"/>
          <p:cNvSpPr/>
          <p:nvPr/>
        </p:nvSpPr>
        <p:spPr>
          <a:xfrm>
            <a:off x="3151933" y="966620"/>
            <a:ext cx="5676093" cy="523220"/>
          </a:xfrm>
          <a:prstGeom prst="rect">
            <a:avLst/>
          </a:prstGeom>
        </p:spPr>
        <p:txBody>
          <a:bodyPr wrap="square">
            <a:spAutoFit/>
          </a:bodyPr>
          <a:lstStyle/>
          <a:p>
            <a:r>
              <a:rPr lang="en-US" sz="2800" b="1" dirty="0">
                <a:solidFill>
                  <a:prstClr val="black"/>
                </a:solidFill>
                <a:latin typeface="Calibri Light"/>
                <a:ea typeface="+mj-ea"/>
                <a:cs typeface="+mj-cs"/>
              </a:rPr>
              <a:t>What Projects can we do Ourselves?</a:t>
            </a:r>
            <a:endParaRPr lang="en-US" sz="1100" b="1" dirty="0"/>
          </a:p>
        </p:txBody>
      </p:sp>
    </p:spTree>
    <p:extLst>
      <p:ext uri="{BB962C8B-B14F-4D97-AF65-F5344CB8AC3E}">
        <p14:creationId xmlns:p14="http://schemas.microsoft.com/office/powerpoint/2010/main" val="2091234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7417" y="293686"/>
            <a:ext cx="10312400" cy="1325563"/>
          </a:xfrm>
        </p:spPr>
        <p:txBody>
          <a:bodyPr>
            <a:normAutofit fontScale="90000"/>
          </a:bodyPr>
          <a:lstStyle/>
          <a:p>
            <a:br>
              <a:rPr lang="en-US" dirty="0"/>
            </a:br>
            <a:r>
              <a:rPr lang="en-US" sz="4000" b="1" dirty="0"/>
              <a:t>It can be Done!</a:t>
            </a:r>
            <a:br>
              <a:rPr lang="en-US" sz="3600" dirty="0"/>
            </a:br>
            <a:r>
              <a:rPr lang="en-US" sz="3600" dirty="0" err="1"/>
              <a:t>Joash</a:t>
            </a:r>
            <a:r>
              <a:rPr lang="en-US" sz="3600" dirty="0"/>
              <a:t> Repairs the Temple</a:t>
            </a:r>
            <a:br>
              <a:rPr lang="en-US" sz="3600" dirty="0"/>
            </a:br>
            <a:r>
              <a:rPr lang="en-US" sz="2200" dirty="0"/>
              <a:t>2 Chronicles 24 NRSV</a:t>
            </a:r>
            <a:br>
              <a:rPr lang="en-US" dirty="0"/>
            </a:br>
            <a:endParaRPr lang="en-US" dirty="0"/>
          </a:p>
        </p:txBody>
      </p:sp>
      <p:sp>
        <p:nvSpPr>
          <p:cNvPr id="3" name="Content Placeholder 2"/>
          <p:cNvSpPr>
            <a:spLocks noGrp="1"/>
          </p:cNvSpPr>
          <p:nvPr>
            <p:ph idx="1"/>
          </p:nvPr>
        </p:nvSpPr>
        <p:spPr>
          <a:xfrm>
            <a:off x="838200" y="1812130"/>
            <a:ext cx="10515600" cy="4351338"/>
          </a:xfrm>
        </p:spPr>
        <p:txBody>
          <a:bodyPr>
            <a:normAutofit/>
          </a:bodyPr>
          <a:lstStyle/>
          <a:p>
            <a:r>
              <a:rPr lang="en-US" sz="2000" b="1" baseline="30000" dirty="0"/>
              <a:t>4 </a:t>
            </a:r>
            <a:r>
              <a:rPr lang="en-US" sz="2000" dirty="0"/>
              <a:t>Some time afterward </a:t>
            </a:r>
            <a:r>
              <a:rPr lang="en-US" sz="2000" dirty="0" err="1"/>
              <a:t>Joash</a:t>
            </a:r>
            <a:r>
              <a:rPr lang="en-US" sz="2000" dirty="0"/>
              <a:t> decided to restore the house of the </a:t>
            </a:r>
            <a:r>
              <a:rPr lang="en-US" sz="2000" cap="small" dirty="0"/>
              <a:t>Lord</a:t>
            </a:r>
            <a:r>
              <a:rPr lang="en-US" sz="2000" dirty="0"/>
              <a:t>. </a:t>
            </a:r>
            <a:br>
              <a:rPr lang="en-US" sz="2000" dirty="0"/>
            </a:br>
            <a:endParaRPr lang="en-US" sz="2000" dirty="0"/>
          </a:p>
          <a:p>
            <a:r>
              <a:rPr lang="en-US" sz="2000" b="1" baseline="30000" dirty="0"/>
              <a:t>8 </a:t>
            </a:r>
            <a:r>
              <a:rPr lang="en-US" sz="2000" dirty="0"/>
              <a:t>So the king gave command, and they made a chest, and set it outside the gate of the house of the </a:t>
            </a:r>
            <a:r>
              <a:rPr lang="en-US" sz="2000" cap="small" dirty="0"/>
              <a:t>Lord</a:t>
            </a:r>
            <a:r>
              <a:rPr lang="en-US" sz="2000" dirty="0"/>
              <a:t>. </a:t>
            </a:r>
            <a:r>
              <a:rPr lang="en-US" sz="2000" b="1" baseline="30000" dirty="0"/>
              <a:t>9 </a:t>
            </a:r>
            <a:r>
              <a:rPr lang="en-US" sz="2000" dirty="0"/>
              <a:t>A proclamation was made throughout Judah and Jerusalem to bring in for the </a:t>
            </a:r>
            <a:r>
              <a:rPr lang="en-US" sz="2000" cap="small" dirty="0"/>
              <a:t>Lord</a:t>
            </a:r>
            <a:r>
              <a:rPr lang="en-US" sz="2000" dirty="0"/>
              <a:t> the tax that Moses the servant of God laid on Israel in the wilderness. </a:t>
            </a:r>
            <a:r>
              <a:rPr lang="en-US" sz="2000" b="1" baseline="30000" dirty="0"/>
              <a:t>10 </a:t>
            </a:r>
            <a:r>
              <a:rPr lang="en-US" sz="2000" dirty="0"/>
              <a:t>All the leaders and </a:t>
            </a:r>
            <a:r>
              <a:rPr lang="en-US" sz="2000" b="1" dirty="0"/>
              <a:t>all the people rejoiced </a:t>
            </a:r>
            <a:r>
              <a:rPr lang="en-US" sz="2000" dirty="0"/>
              <a:t>and brought their tax and dropped it into the chest until it was full. </a:t>
            </a:r>
            <a:r>
              <a:rPr lang="en-US" sz="2000" b="1" baseline="30000" dirty="0"/>
              <a:t>11 </a:t>
            </a:r>
            <a:r>
              <a:rPr lang="en-US" sz="2000" dirty="0"/>
              <a:t>Whenever the chest was brought to the king’s officers by the Levites, when they saw that there was a large amount of money in it, the king’s secretary and the officer of the chief priest would come and empty the chest and take it and return it to its place. So they did day after day, and collected money in abundance.</a:t>
            </a:r>
            <a:r>
              <a:rPr lang="en-US" sz="2000" b="1" baseline="30000" dirty="0"/>
              <a:t>12 </a:t>
            </a:r>
            <a:r>
              <a:rPr lang="en-US" sz="2000" dirty="0"/>
              <a:t>The king and </a:t>
            </a:r>
            <a:r>
              <a:rPr lang="en-US" sz="2000" dirty="0" err="1"/>
              <a:t>Jehoiada</a:t>
            </a:r>
            <a:r>
              <a:rPr lang="en-US" sz="2000" dirty="0"/>
              <a:t> gave it to those who had charge of the work of the house of the </a:t>
            </a:r>
            <a:r>
              <a:rPr lang="en-US" sz="2000" cap="small" dirty="0"/>
              <a:t>Lord</a:t>
            </a:r>
            <a:r>
              <a:rPr lang="en-US" sz="2000" dirty="0"/>
              <a:t>, and they hired masons and carpenters to restore the house of the </a:t>
            </a:r>
            <a:r>
              <a:rPr lang="en-US" sz="2000" cap="small" dirty="0"/>
              <a:t>Lord</a:t>
            </a:r>
            <a:r>
              <a:rPr lang="en-US" sz="2000" dirty="0"/>
              <a:t>, and also workers in iron and bronze to repair the house of the </a:t>
            </a:r>
            <a:r>
              <a:rPr lang="en-US" sz="2000" cap="small" dirty="0"/>
              <a:t>Lord</a:t>
            </a:r>
            <a:r>
              <a:rPr lang="en-US" sz="2000" dirty="0"/>
              <a:t>.  </a:t>
            </a:r>
            <a:r>
              <a:rPr lang="en-US" sz="2000" b="1" baseline="30000" dirty="0"/>
              <a:t>13</a:t>
            </a:r>
            <a:r>
              <a:rPr lang="en-US" sz="2000" dirty="0"/>
              <a:t> So those who were engaged in the work labored, and the repairing went forward at their hands, and </a:t>
            </a:r>
            <a:r>
              <a:rPr lang="en-US" sz="2000" b="1" dirty="0"/>
              <a:t>they restored the house of God to its proper condition and strengthened it</a:t>
            </a:r>
            <a:r>
              <a:rPr lang="en-US" sz="2000" dirty="0"/>
              <a:t>.</a:t>
            </a:r>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14</a:t>
            </a:fld>
            <a:endParaRPr lang="en-US" dirty="0"/>
          </a:p>
        </p:txBody>
      </p:sp>
    </p:spTree>
    <p:extLst>
      <p:ext uri="{BB962C8B-B14F-4D97-AF65-F5344CB8AC3E}">
        <p14:creationId xmlns:p14="http://schemas.microsoft.com/office/powerpoint/2010/main" val="3839037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the CPTF Delivered</a:t>
            </a:r>
          </a:p>
        </p:txBody>
      </p:sp>
      <p:sp>
        <p:nvSpPr>
          <p:cNvPr id="3" name="Content Placeholder 2"/>
          <p:cNvSpPr>
            <a:spLocks noGrp="1"/>
          </p:cNvSpPr>
          <p:nvPr>
            <p:ph idx="1"/>
          </p:nvPr>
        </p:nvSpPr>
        <p:spPr>
          <a:xfrm>
            <a:off x="1117872" y="1652035"/>
            <a:ext cx="9339470" cy="4351338"/>
          </a:xfrm>
        </p:spPr>
        <p:txBody>
          <a:bodyPr>
            <a:normAutofit/>
          </a:bodyPr>
          <a:lstStyle/>
          <a:p>
            <a:pPr lvl="1"/>
            <a:r>
              <a:rPr lang="en-US" dirty="0"/>
              <a:t>CPTF Report to Session including backup information (these slides)</a:t>
            </a:r>
          </a:p>
          <a:p>
            <a:pPr lvl="1"/>
            <a:r>
              <a:rPr lang="en-US" dirty="0"/>
              <a:t>“List of Projects” including Project Descriptions</a:t>
            </a:r>
          </a:p>
          <a:p>
            <a:pPr lvl="1"/>
            <a:r>
              <a:rPr lang="en-US" dirty="0"/>
              <a:t>Commercial Building Inspector Reports (three)</a:t>
            </a:r>
          </a:p>
          <a:p>
            <a:pPr lvl="1"/>
            <a:r>
              <a:rPr lang="en-US" dirty="0"/>
              <a:t>Commercial Plumbing Inspector Report</a:t>
            </a:r>
          </a:p>
          <a:p>
            <a:pPr lvl="1"/>
            <a:r>
              <a:rPr lang="en-US" dirty="0"/>
              <a:t>The real estate Market Analysis Proposal</a:t>
            </a:r>
          </a:p>
          <a:p>
            <a:pPr lvl="1"/>
            <a:r>
              <a:rPr lang="en-US" dirty="0"/>
              <a:t>Miscellaneous attachments</a:t>
            </a:r>
          </a:p>
          <a:p>
            <a:pPr lvl="2"/>
            <a:r>
              <a:rPr lang="en-US" dirty="0"/>
              <a:t>Story Architects brochure</a:t>
            </a:r>
          </a:p>
          <a:p>
            <a:pPr lvl="2"/>
            <a:r>
              <a:rPr lang="en-US" dirty="0"/>
              <a:t>Are we Ready for a Capital Campaign?  (Horizons Stewardship)</a:t>
            </a:r>
          </a:p>
          <a:p>
            <a:pPr lvl="2"/>
            <a:r>
              <a:rPr lang="en-US" dirty="0"/>
              <a:t>Essentials of Fundraising for Churches  (ECCU  Investing in Ministry)</a:t>
            </a:r>
          </a:p>
          <a:p>
            <a:pPr lvl="2"/>
            <a:r>
              <a:rPr lang="en-US" dirty="0"/>
              <a:t>Various project proposals</a:t>
            </a:r>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15</a:t>
            </a:fld>
            <a:endParaRPr lang="en-US" dirty="0"/>
          </a:p>
        </p:txBody>
      </p:sp>
    </p:spTree>
    <p:extLst>
      <p:ext uri="{BB962C8B-B14F-4D97-AF65-F5344CB8AC3E}">
        <p14:creationId xmlns:p14="http://schemas.microsoft.com/office/powerpoint/2010/main" val="3513474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580" y="199256"/>
            <a:ext cx="10515600" cy="919227"/>
          </a:xfrm>
        </p:spPr>
        <p:txBody>
          <a:bodyPr/>
          <a:lstStyle/>
          <a:p>
            <a:r>
              <a:rPr lang="en-US" dirty="0"/>
              <a:t>Additional Details</a:t>
            </a:r>
          </a:p>
        </p:txBody>
      </p:sp>
      <p:sp>
        <p:nvSpPr>
          <p:cNvPr id="3" name="Content Placeholder 2"/>
          <p:cNvSpPr>
            <a:spLocks noGrp="1"/>
          </p:cNvSpPr>
          <p:nvPr>
            <p:ph idx="1"/>
          </p:nvPr>
        </p:nvSpPr>
        <p:spPr>
          <a:xfrm>
            <a:off x="3168095" y="2090739"/>
            <a:ext cx="6406570" cy="3590926"/>
          </a:xfrm>
        </p:spPr>
        <p:txBody>
          <a:bodyPr>
            <a:normAutofit fontScale="92500" lnSpcReduction="20000"/>
          </a:bodyPr>
          <a:lstStyle/>
          <a:p>
            <a:pPr lvl="1"/>
            <a:r>
              <a:rPr lang="en-US" dirty="0">
                <a:hlinkClick r:id="rId2" action="ppaction://hlinksldjump"/>
              </a:rPr>
              <a:t>Campus Description</a:t>
            </a:r>
            <a:endParaRPr lang="en-US" dirty="0"/>
          </a:p>
          <a:p>
            <a:pPr lvl="1"/>
            <a:r>
              <a:rPr lang="en-US" dirty="0">
                <a:hlinkClick r:id="rId3" action="ppaction://hlinksldjump"/>
              </a:rPr>
              <a:t>Campus Buildings Status</a:t>
            </a:r>
            <a:endParaRPr lang="en-US" dirty="0"/>
          </a:p>
          <a:p>
            <a:pPr lvl="1"/>
            <a:r>
              <a:rPr lang="en-US" dirty="0">
                <a:hlinkClick r:id="rId4" action="ppaction://hlinksldjump"/>
              </a:rPr>
              <a:t>Campus Real Estate Value</a:t>
            </a:r>
            <a:endParaRPr lang="en-US" dirty="0"/>
          </a:p>
          <a:p>
            <a:pPr lvl="1"/>
            <a:r>
              <a:rPr lang="en-US" dirty="0">
                <a:hlinkClick r:id="rId5" action="ppaction://hlinksldjump"/>
              </a:rPr>
              <a:t>WPC Debt Status as of January 2017</a:t>
            </a:r>
            <a:endParaRPr lang="en-US" dirty="0"/>
          </a:p>
          <a:p>
            <a:pPr lvl="1"/>
            <a:r>
              <a:rPr lang="en-US" dirty="0">
                <a:hlinkClick r:id="rId6" action="ppaction://hlinksldjump"/>
              </a:rPr>
              <a:t>Suggested Best Practice for the CM Budget</a:t>
            </a:r>
            <a:endParaRPr lang="en-US" dirty="0"/>
          </a:p>
          <a:p>
            <a:pPr lvl="1"/>
            <a:r>
              <a:rPr lang="en-US" dirty="0">
                <a:hlinkClick r:id="rId7" action="ppaction://hlinksldjump"/>
              </a:rPr>
              <a:t>Lorrie Foreman Assessment</a:t>
            </a:r>
            <a:endParaRPr lang="en-US" dirty="0"/>
          </a:p>
          <a:p>
            <a:pPr lvl="1"/>
            <a:r>
              <a:rPr lang="en-US" dirty="0">
                <a:hlinkClick r:id="rId8" action="ppaction://hlinksldjump"/>
              </a:rPr>
              <a:t>Early Campus History</a:t>
            </a:r>
            <a:r>
              <a:rPr lang="en-US" dirty="0"/>
              <a:t> (1893 to 1990)</a:t>
            </a:r>
          </a:p>
          <a:p>
            <a:pPr lvl="1"/>
            <a:r>
              <a:rPr lang="en-US" dirty="0">
                <a:hlinkClick r:id="rId9" action="ppaction://hlinksldjump"/>
              </a:rPr>
              <a:t>City of Webster</a:t>
            </a:r>
            <a:endParaRPr lang="en-US" dirty="0"/>
          </a:p>
          <a:p>
            <a:pPr lvl="1"/>
            <a:r>
              <a:rPr lang="en-US" dirty="0">
                <a:hlinkClick r:id="rId10" action="ppaction://hlinksldjump"/>
              </a:rPr>
              <a:t>Where do our members live</a:t>
            </a:r>
            <a:endParaRPr lang="en-US" dirty="0"/>
          </a:p>
          <a:p>
            <a:pPr lvl="1"/>
            <a:r>
              <a:rPr lang="en-US" dirty="0">
                <a:hlinkClick r:id="rId10" action="ppaction://hlinksldjump"/>
              </a:rPr>
              <a:t>Summary of 2000 Master Plan</a:t>
            </a:r>
            <a:endParaRPr lang="en-US" dirty="0"/>
          </a:p>
          <a:p>
            <a:pPr lvl="1"/>
            <a:r>
              <a:rPr lang="en-US" dirty="0">
                <a:hlinkClick r:id="rId11" action="ppaction://hlinksldjump"/>
              </a:rPr>
              <a:t>Capital Campaign Considerations</a:t>
            </a:r>
            <a:endParaRPr lang="en-US" dirty="0"/>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16</a:t>
            </a:fld>
            <a:endParaRPr lang="en-US" dirty="0"/>
          </a:p>
        </p:txBody>
      </p:sp>
      <p:sp>
        <p:nvSpPr>
          <p:cNvPr id="6" name="Rectangle 5"/>
          <p:cNvSpPr/>
          <p:nvPr/>
        </p:nvSpPr>
        <p:spPr>
          <a:xfrm>
            <a:off x="2791229" y="1416054"/>
            <a:ext cx="5760167" cy="480131"/>
          </a:xfrm>
          <a:prstGeom prst="rect">
            <a:avLst/>
          </a:prstGeom>
        </p:spPr>
        <p:txBody>
          <a:bodyPr wrap="none">
            <a:spAutoFit/>
          </a:bodyPr>
          <a:lstStyle/>
          <a:p>
            <a:pPr lvl="0">
              <a:lnSpc>
                <a:spcPct val="90000"/>
              </a:lnSpc>
              <a:spcBef>
                <a:spcPts val="1000"/>
              </a:spcBef>
            </a:pPr>
            <a:r>
              <a:rPr lang="en-US" sz="2800" dirty="0">
                <a:solidFill>
                  <a:prstClr val="black"/>
                </a:solidFill>
              </a:rPr>
              <a:t>The following slides cover these topics</a:t>
            </a:r>
          </a:p>
        </p:txBody>
      </p:sp>
      <p:sp>
        <p:nvSpPr>
          <p:cNvPr id="7" name="TextBox 6"/>
          <p:cNvSpPr txBox="1"/>
          <p:nvPr/>
        </p:nvSpPr>
        <p:spPr>
          <a:xfrm>
            <a:off x="2209800" y="5876219"/>
            <a:ext cx="7529111" cy="276999"/>
          </a:xfrm>
          <a:prstGeom prst="rect">
            <a:avLst/>
          </a:prstGeom>
          <a:noFill/>
        </p:spPr>
        <p:txBody>
          <a:bodyPr wrap="square" rtlCol="0">
            <a:spAutoFit/>
          </a:bodyPr>
          <a:lstStyle/>
          <a:p>
            <a:r>
              <a:rPr lang="en-US" sz="1200" dirty="0"/>
              <a:t>The topic titles are hyperlinked to the appropriate slide with a return hyperlink to this page at the button or each slide</a:t>
            </a:r>
          </a:p>
        </p:txBody>
      </p:sp>
    </p:spTree>
    <p:extLst>
      <p:ext uri="{BB962C8B-B14F-4D97-AF65-F5344CB8AC3E}">
        <p14:creationId xmlns:p14="http://schemas.microsoft.com/office/powerpoint/2010/main" val="688810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770" y="13252"/>
            <a:ext cx="10515600" cy="1325563"/>
          </a:xfrm>
        </p:spPr>
        <p:txBody>
          <a:bodyPr>
            <a:normAutofit/>
          </a:bodyPr>
          <a:lstStyle/>
          <a:p>
            <a:r>
              <a:rPr lang="en-US" dirty="0"/>
              <a:t>2016 Campus Description</a:t>
            </a:r>
          </a:p>
        </p:txBody>
      </p:sp>
      <p:sp>
        <p:nvSpPr>
          <p:cNvPr id="3" name="Content Placeholder 2"/>
          <p:cNvSpPr>
            <a:spLocks noGrp="1"/>
          </p:cNvSpPr>
          <p:nvPr>
            <p:ph idx="1"/>
          </p:nvPr>
        </p:nvSpPr>
        <p:spPr>
          <a:xfrm>
            <a:off x="838200" y="1172542"/>
            <a:ext cx="10515600" cy="3965575"/>
          </a:xfrm>
        </p:spPr>
        <p:txBody>
          <a:bodyPr>
            <a:normAutofit fontScale="70000" lnSpcReduction="20000"/>
          </a:bodyPr>
          <a:lstStyle/>
          <a:p>
            <a:r>
              <a:rPr lang="en-US" dirty="0"/>
              <a:t>WPC is located approximately 20 miles south of downtown Houston on NASA Road 1, one block southwest of Highway 3 and .8 miles northeast of I 45 in the City of Webster</a:t>
            </a:r>
          </a:p>
          <a:p>
            <a:r>
              <a:rPr lang="en-US" dirty="0"/>
              <a:t>Church campus consist of </a:t>
            </a:r>
            <a:r>
              <a:rPr lang="en-US" b="1" dirty="0"/>
              <a:t>3.4 Acres</a:t>
            </a:r>
            <a:r>
              <a:rPr lang="en-US" dirty="0"/>
              <a:t> in two parts:  </a:t>
            </a:r>
          </a:p>
          <a:p>
            <a:pPr lvl="1"/>
            <a:r>
              <a:rPr lang="en-US" dirty="0"/>
              <a:t>~</a:t>
            </a:r>
            <a:r>
              <a:rPr lang="en-US" b="1" dirty="0"/>
              <a:t>2.3 acres</a:t>
            </a:r>
            <a:r>
              <a:rPr lang="en-US" dirty="0"/>
              <a:t> off NASA Road 1 (Bordered by NASA Road 1, Austin St., Houston St., and Moody St.) </a:t>
            </a:r>
          </a:p>
          <a:p>
            <a:pPr lvl="1"/>
            <a:r>
              <a:rPr lang="en-US" dirty="0"/>
              <a:t>~</a:t>
            </a:r>
            <a:r>
              <a:rPr lang="en-US" b="1" dirty="0"/>
              <a:t>1.1 Acres</a:t>
            </a:r>
            <a:r>
              <a:rPr lang="en-US" dirty="0"/>
              <a:t> on the south side of Moody St.  </a:t>
            </a:r>
          </a:p>
          <a:p>
            <a:r>
              <a:rPr lang="en-US" dirty="0"/>
              <a:t>Parking: </a:t>
            </a:r>
          </a:p>
          <a:p>
            <a:pPr lvl="1"/>
            <a:r>
              <a:rPr lang="en-US" dirty="0"/>
              <a:t>Head-in parking along Houston St. provides 14 spaces and 2 accessible spaces</a:t>
            </a:r>
          </a:p>
          <a:p>
            <a:pPr lvl="1"/>
            <a:r>
              <a:rPr lang="en-US" dirty="0"/>
              <a:t>Parallel parking on Austin St. provides 3 spaces</a:t>
            </a:r>
          </a:p>
          <a:p>
            <a:pPr lvl="1"/>
            <a:r>
              <a:rPr lang="en-US" dirty="0"/>
              <a:t>Drop-off Parking on Moody St. provides 1 space and 9 accessible spaces</a:t>
            </a:r>
          </a:p>
          <a:p>
            <a:pPr lvl="1"/>
            <a:r>
              <a:rPr lang="en-US" dirty="0"/>
              <a:t>Main Parking Lot south of Moody St. provides 139 spaces</a:t>
            </a:r>
          </a:p>
          <a:p>
            <a:pPr lvl="1"/>
            <a:r>
              <a:rPr lang="en-US" dirty="0"/>
              <a:t>Total site parking: 157 spaces and 11 accessible spaces</a:t>
            </a:r>
          </a:p>
          <a:p>
            <a:r>
              <a:rPr lang="en-US" dirty="0"/>
              <a:t>Of the </a:t>
            </a:r>
            <a:r>
              <a:rPr lang="en-US" b="1" dirty="0"/>
              <a:t>2.3 acres</a:t>
            </a:r>
            <a:r>
              <a:rPr lang="en-US" dirty="0"/>
              <a:t>, about 0.6 acres along Austin St. is undeveloped, and some space is available along Moody St. for Fellowship Hall expansion</a:t>
            </a:r>
          </a:p>
          <a:p>
            <a:r>
              <a:rPr lang="en-US" dirty="0"/>
              <a:t>The structures are:</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725831138"/>
              </p:ext>
            </p:extLst>
          </p:nvPr>
        </p:nvGraphicFramePr>
        <p:xfrm>
          <a:off x="3271807" y="4768948"/>
          <a:ext cx="6248058" cy="1589144"/>
        </p:xfrm>
        <a:graphic>
          <a:graphicData uri="http://schemas.openxmlformats.org/drawingml/2006/table">
            <a:tbl>
              <a:tblPr firstRow="1" firstCol="1" bandRow="1"/>
              <a:tblGrid>
                <a:gridCol w="1675990">
                  <a:extLst>
                    <a:ext uri="{9D8B030D-6E8A-4147-A177-3AD203B41FA5}">
                      <a16:colId xmlns:a16="http://schemas.microsoft.com/office/drawing/2014/main" val="1979003217"/>
                    </a:ext>
                  </a:extLst>
                </a:gridCol>
                <a:gridCol w="1005067">
                  <a:extLst>
                    <a:ext uri="{9D8B030D-6E8A-4147-A177-3AD203B41FA5}">
                      <a16:colId xmlns:a16="http://schemas.microsoft.com/office/drawing/2014/main" val="1434100850"/>
                    </a:ext>
                  </a:extLst>
                </a:gridCol>
                <a:gridCol w="772357">
                  <a:extLst>
                    <a:ext uri="{9D8B030D-6E8A-4147-A177-3AD203B41FA5}">
                      <a16:colId xmlns:a16="http://schemas.microsoft.com/office/drawing/2014/main" val="2409648053"/>
                    </a:ext>
                  </a:extLst>
                </a:gridCol>
                <a:gridCol w="2794644">
                  <a:extLst>
                    <a:ext uri="{9D8B030D-6E8A-4147-A177-3AD203B41FA5}">
                      <a16:colId xmlns:a16="http://schemas.microsoft.com/office/drawing/2014/main" val="1539888662"/>
                    </a:ext>
                  </a:extLst>
                </a:gridCol>
              </a:tblGrid>
              <a:tr h="359654">
                <a:tc>
                  <a:txBody>
                    <a:bodyPr/>
                    <a:lstStyle/>
                    <a:p>
                      <a:pPr marL="0" marR="0" algn="ctr">
                        <a:spcBef>
                          <a:spcPts val="0"/>
                        </a:spcBef>
                        <a:spcAft>
                          <a:spcPts val="0"/>
                        </a:spcAft>
                      </a:pPr>
                      <a:r>
                        <a:rPr lang="en-US" sz="1200" dirty="0"/>
                        <a:t>Campus Phases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r>
                        <a:rPr lang="en-US" sz="1200" dirty="0"/>
                        <a:t>Size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r>
                        <a:rPr lang="en-US" sz="1200" dirty="0"/>
                        <a:t>Year Dedicated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r>
                        <a:rPr lang="en-US" sz="1200" dirty="0"/>
                        <a:t>Notes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34736760"/>
                  </a:ext>
                </a:extLst>
              </a:tr>
              <a:tr h="235736">
                <a:tc>
                  <a:txBody>
                    <a:bodyPr/>
                    <a:lstStyle/>
                    <a:p>
                      <a:pPr marL="0" marR="0">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Sanctuary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14,500 sq. ft.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2004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2705886"/>
                  </a:ext>
                </a:extLst>
              </a:tr>
              <a:tr h="266210">
                <a:tc>
                  <a:txBody>
                    <a:bodyPr/>
                    <a:lstStyle/>
                    <a:p>
                      <a:pPr marL="0" marR="0">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Fellowship Hall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6,200 sq. ft.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1983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Sanctuary from 1983 through 2004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302301"/>
                  </a:ext>
                </a:extLst>
              </a:tr>
              <a:tr h="230851">
                <a:tc>
                  <a:txBody>
                    <a:bodyPr/>
                    <a:lstStyle/>
                    <a:p>
                      <a:pPr marL="0" marR="0">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Bouton Hall &amp; Kitchen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2,700 sq. ft.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1974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4043203"/>
                  </a:ext>
                </a:extLst>
              </a:tr>
              <a:tr h="243896">
                <a:tc>
                  <a:txBody>
                    <a:bodyPr/>
                    <a:lstStyle/>
                    <a:p>
                      <a:pPr marL="0" marR="0">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Education Building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9,100 sq. ft.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1966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2 Story CE Building and Bassett Parlor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1742909"/>
                  </a:ext>
                </a:extLst>
              </a:tr>
              <a:tr h="246691">
                <a:tc>
                  <a:txBody>
                    <a:bodyPr/>
                    <a:lstStyle/>
                    <a:p>
                      <a:pPr marL="0" marR="0">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Administrative Wing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6,500 sq. ft.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1960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Sanctuary from 1960 through 1983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2580095"/>
                  </a:ext>
                </a:extLst>
              </a:tr>
            </a:tbl>
          </a:graphicData>
        </a:graphic>
      </p:graphicFrame>
      <p:sp>
        <p:nvSpPr>
          <p:cNvPr id="4" name="Date Placeholder 3"/>
          <p:cNvSpPr>
            <a:spLocks noGrp="1"/>
          </p:cNvSpPr>
          <p:nvPr>
            <p:ph type="dt" sz="half" idx="10"/>
          </p:nvPr>
        </p:nvSpPr>
        <p:spPr/>
        <p:txBody>
          <a:bodyPr/>
          <a:lstStyle/>
          <a:p>
            <a:r>
              <a:rPr lang="en-US"/>
              <a:t>2/4/2017</a:t>
            </a:r>
            <a:endParaRPr lang="en-US" dirty="0"/>
          </a:p>
        </p:txBody>
      </p:sp>
      <p:sp>
        <p:nvSpPr>
          <p:cNvPr id="6" name="Slide Number Placeholder 5"/>
          <p:cNvSpPr>
            <a:spLocks noGrp="1"/>
          </p:cNvSpPr>
          <p:nvPr>
            <p:ph type="sldNum" sz="quarter" idx="12"/>
          </p:nvPr>
        </p:nvSpPr>
        <p:spPr/>
        <p:txBody>
          <a:bodyPr/>
          <a:lstStyle/>
          <a:p>
            <a:fld id="{D97D370B-29F5-404B-B399-2F5984C7CF7A}" type="slidenum">
              <a:rPr lang="en-US" smtClean="0"/>
              <a:t>17</a:t>
            </a:fld>
            <a:endParaRPr lang="en-US" dirty="0"/>
          </a:p>
        </p:txBody>
      </p:sp>
      <p:sp>
        <p:nvSpPr>
          <p:cNvPr id="7" name="TextBox 6"/>
          <p:cNvSpPr txBox="1"/>
          <p:nvPr/>
        </p:nvSpPr>
        <p:spPr>
          <a:xfrm>
            <a:off x="10278738" y="6136542"/>
            <a:ext cx="1573037" cy="215444"/>
          </a:xfrm>
          <a:prstGeom prst="rect">
            <a:avLst/>
          </a:prstGeom>
          <a:noFill/>
        </p:spPr>
        <p:txBody>
          <a:bodyPr wrap="square" rtlCol="0">
            <a:spAutoFit/>
          </a:bodyPr>
          <a:lstStyle/>
          <a:p>
            <a:r>
              <a:rPr lang="en-US" sz="800" dirty="0">
                <a:hlinkClick r:id="rId2" action="ppaction://hlinksldjump"/>
              </a:rPr>
              <a:t>Return to Additional Details</a:t>
            </a:r>
            <a:endParaRPr lang="en-US" sz="800" dirty="0"/>
          </a:p>
        </p:txBody>
      </p:sp>
      <p:sp>
        <p:nvSpPr>
          <p:cNvPr id="8" name="Rectangle 7"/>
          <p:cNvSpPr/>
          <p:nvPr/>
        </p:nvSpPr>
        <p:spPr>
          <a:xfrm>
            <a:off x="10278738" y="5916734"/>
            <a:ext cx="1140056" cy="215444"/>
          </a:xfrm>
          <a:prstGeom prst="rect">
            <a:avLst/>
          </a:prstGeom>
        </p:spPr>
        <p:txBody>
          <a:bodyPr wrap="none">
            <a:spAutoFit/>
          </a:bodyPr>
          <a:lstStyle/>
          <a:p>
            <a:r>
              <a:rPr lang="en-US" sz="800" dirty="0">
                <a:solidFill>
                  <a:srgbClr val="222222"/>
                </a:solidFill>
                <a:hlinkClick r:id="rId3" action="ppaction://hlinksldjump"/>
              </a:rPr>
              <a:t>Return to presentation</a:t>
            </a:r>
            <a:endParaRPr lang="en-US" sz="800" dirty="0"/>
          </a:p>
        </p:txBody>
      </p:sp>
    </p:spTree>
    <p:extLst>
      <p:ext uri="{BB962C8B-B14F-4D97-AF65-F5344CB8AC3E}">
        <p14:creationId xmlns:p14="http://schemas.microsoft.com/office/powerpoint/2010/main" val="1663371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215" y="32483"/>
            <a:ext cx="9064848" cy="1325563"/>
          </a:xfrm>
        </p:spPr>
        <p:txBody>
          <a:bodyPr/>
          <a:lstStyle/>
          <a:p>
            <a:r>
              <a:rPr lang="en-US" dirty="0"/>
              <a:t>2016 Campus Overhead View and Map</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26154" y="1147919"/>
            <a:ext cx="5045046" cy="5390993"/>
          </a:xfrm>
        </p:spPr>
      </p:pic>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18</a:t>
            </a:fld>
            <a:endParaRPr lang="en-US" dirty="0"/>
          </a:p>
        </p:txBody>
      </p:sp>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99676" y="1779452"/>
            <a:ext cx="4970738" cy="4127927"/>
          </a:xfrm>
          <a:prstGeom prst="rect">
            <a:avLst/>
          </a:prstGeom>
        </p:spPr>
      </p:pic>
      <p:sp>
        <p:nvSpPr>
          <p:cNvPr id="8" name="TextBox 7"/>
          <p:cNvSpPr txBox="1"/>
          <p:nvPr/>
        </p:nvSpPr>
        <p:spPr>
          <a:xfrm>
            <a:off x="10719413" y="6248628"/>
            <a:ext cx="1573037" cy="215444"/>
          </a:xfrm>
          <a:prstGeom prst="rect">
            <a:avLst/>
          </a:prstGeom>
          <a:noFill/>
        </p:spPr>
        <p:txBody>
          <a:bodyPr wrap="square" rtlCol="0">
            <a:spAutoFit/>
          </a:bodyPr>
          <a:lstStyle/>
          <a:p>
            <a:r>
              <a:rPr lang="en-US" sz="800" dirty="0">
                <a:hlinkClick r:id="rId4" action="ppaction://hlinksldjump"/>
              </a:rPr>
              <a:t>Return to Additional Details</a:t>
            </a:r>
            <a:endParaRPr lang="en-US" sz="800" dirty="0"/>
          </a:p>
        </p:txBody>
      </p:sp>
      <p:sp>
        <p:nvSpPr>
          <p:cNvPr id="9" name="Rectangle 8"/>
          <p:cNvSpPr/>
          <p:nvPr/>
        </p:nvSpPr>
        <p:spPr>
          <a:xfrm>
            <a:off x="10719413" y="5958343"/>
            <a:ext cx="1140056" cy="215444"/>
          </a:xfrm>
          <a:prstGeom prst="rect">
            <a:avLst/>
          </a:prstGeom>
        </p:spPr>
        <p:txBody>
          <a:bodyPr wrap="none">
            <a:spAutoFit/>
          </a:bodyPr>
          <a:lstStyle/>
          <a:p>
            <a:r>
              <a:rPr lang="en-US" sz="800" dirty="0">
                <a:solidFill>
                  <a:srgbClr val="222222"/>
                </a:solidFill>
                <a:hlinkClick r:id="rId5" action="ppaction://hlinksldjump"/>
              </a:rPr>
              <a:t>Return to presentation</a:t>
            </a:r>
            <a:endParaRPr lang="en-US" sz="800" dirty="0"/>
          </a:p>
        </p:txBody>
      </p:sp>
    </p:spTree>
    <p:extLst>
      <p:ext uri="{BB962C8B-B14F-4D97-AF65-F5344CB8AC3E}">
        <p14:creationId xmlns:p14="http://schemas.microsoft.com/office/powerpoint/2010/main" val="331092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City of Webster Campus Plat Map</a:t>
            </a:r>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19</a:t>
            </a:fld>
            <a:endParaRPr lang="en-US" dirty="0"/>
          </a:p>
        </p:txBody>
      </p:sp>
      <p:pic>
        <p:nvPicPr>
          <p:cNvPr id="7" name="Picture 6"/>
          <p:cNvPicPr>
            <a:picLocks noChangeAspect="1"/>
          </p:cNvPicPr>
          <p:nvPr/>
        </p:nvPicPr>
        <p:blipFill>
          <a:blip r:embed="rId2"/>
          <a:stretch>
            <a:fillRect/>
          </a:stretch>
        </p:blipFill>
        <p:spPr>
          <a:xfrm>
            <a:off x="1798587" y="953171"/>
            <a:ext cx="8360173" cy="5560429"/>
          </a:xfrm>
          <a:prstGeom prst="rect">
            <a:avLst/>
          </a:prstGeom>
          <a:ln w="12700">
            <a:solidFill>
              <a:schemeClr val="tx1"/>
            </a:solidFill>
          </a:ln>
        </p:spPr>
      </p:pic>
      <p:sp>
        <p:nvSpPr>
          <p:cNvPr id="9" name="TextBox 8"/>
          <p:cNvSpPr txBox="1"/>
          <p:nvPr/>
        </p:nvSpPr>
        <p:spPr>
          <a:xfrm>
            <a:off x="10719413" y="6248628"/>
            <a:ext cx="1573037" cy="215444"/>
          </a:xfrm>
          <a:prstGeom prst="rect">
            <a:avLst/>
          </a:prstGeom>
          <a:noFill/>
        </p:spPr>
        <p:txBody>
          <a:bodyPr wrap="square" rtlCol="0">
            <a:spAutoFit/>
          </a:bodyPr>
          <a:lstStyle/>
          <a:p>
            <a:r>
              <a:rPr lang="en-US" sz="800" dirty="0">
                <a:hlinkClick r:id="rId3" action="ppaction://hlinksldjump"/>
              </a:rPr>
              <a:t>Return to Additional Details</a:t>
            </a:r>
            <a:endParaRPr lang="en-US" sz="800" dirty="0"/>
          </a:p>
        </p:txBody>
      </p:sp>
      <p:sp>
        <p:nvSpPr>
          <p:cNvPr id="8" name="Rectangle 7"/>
          <p:cNvSpPr/>
          <p:nvPr/>
        </p:nvSpPr>
        <p:spPr>
          <a:xfrm>
            <a:off x="10719413" y="5991225"/>
            <a:ext cx="1140056" cy="215444"/>
          </a:xfrm>
          <a:prstGeom prst="rect">
            <a:avLst/>
          </a:prstGeom>
        </p:spPr>
        <p:txBody>
          <a:bodyPr wrap="none">
            <a:spAutoFit/>
          </a:bodyPr>
          <a:lstStyle/>
          <a:p>
            <a:r>
              <a:rPr lang="en-US" sz="800" dirty="0">
                <a:solidFill>
                  <a:srgbClr val="222222"/>
                </a:solidFill>
                <a:hlinkClick r:id="rId4" action="ppaction://hlinksldjump"/>
              </a:rPr>
              <a:t>Return to presentation</a:t>
            </a:r>
            <a:endParaRPr lang="en-US" sz="800" dirty="0"/>
          </a:p>
        </p:txBody>
      </p:sp>
    </p:spTree>
    <p:extLst>
      <p:ext uri="{BB962C8B-B14F-4D97-AF65-F5344CB8AC3E}">
        <p14:creationId xmlns:p14="http://schemas.microsoft.com/office/powerpoint/2010/main" val="3810107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749" y="5156"/>
            <a:ext cx="10515600" cy="1325563"/>
          </a:xfrm>
        </p:spPr>
        <p:txBody>
          <a:bodyPr/>
          <a:lstStyle/>
          <a:p>
            <a:r>
              <a:rPr lang="en-US" dirty="0"/>
              <a:t>Initial CPTF Recommendation</a:t>
            </a:r>
          </a:p>
        </p:txBody>
      </p:sp>
      <p:sp>
        <p:nvSpPr>
          <p:cNvPr id="3" name="Content Placeholder 2"/>
          <p:cNvSpPr>
            <a:spLocks noGrp="1"/>
          </p:cNvSpPr>
          <p:nvPr>
            <p:ph idx="1"/>
          </p:nvPr>
        </p:nvSpPr>
        <p:spPr>
          <a:xfrm>
            <a:off x="1643554" y="2048226"/>
            <a:ext cx="9296400" cy="2994024"/>
          </a:xfrm>
        </p:spPr>
        <p:txBody>
          <a:bodyPr>
            <a:normAutofit lnSpcReduction="10000"/>
          </a:bodyPr>
          <a:lstStyle/>
          <a:p>
            <a:r>
              <a:rPr lang="en-US" dirty="0"/>
              <a:t>WPC should be very grateful to members who have maintained and repaired our campus over the past years.</a:t>
            </a:r>
          </a:p>
          <a:p>
            <a:r>
              <a:rPr lang="en-US" dirty="0"/>
              <a:t>Many members, including members of the Campus Management Team,  have dedicated many hours addressing the needs of our campus.</a:t>
            </a:r>
          </a:p>
          <a:p>
            <a:r>
              <a:rPr lang="en-US" dirty="0"/>
              <a:t>Session should acknowledge and thank them for their past work and continued support.</a:t>
            </a:r>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2</a:t>
            </a:fld>
            <a:endParaRPr lang="en-US" dirty="0"/>
          </a:p>
        </p:txBody>
      </p:sp>
    </p:spTree>
    <p:extLst>
      <p:ext uri="{BB962C8B-B14F-4D97-AF65-F5344CB8AC3E}">
        <p14:creationId xmlns:p14="http://schemas.microsoft.com/office/powerpoint/2010/main" val="3007408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10515600" cy="1325563"/>
          </a:xfrm>
        </p:spPr>
        <p:txBody>
          <a:bodyPr/>
          <a:lstStyle/>
          <a:p>
            <a:r>
              <a:rPr lang="en-US" dirty="0"/>
              <a:t>Campus 2016 Real Estate Value</a:t>
            </a:r>
          </a:p>
        </p:txBody>
      </p:sp>
      <p:sp>
        <p:nvSpPr>
          <p:cNvPr id="3" name="Content Placeholder 2"/>
          <p:cNvSpPr>
            <a:spLocks noGrp="1"/>
          </p:cNvSpPr>
          <p:nvPr>
            <p:ph idx="1"/>
          </p:nvPr>
        </p:nvSpPr>
        <p:spPr>
          <a:xfrm>
            <a:off x="2705101" y="1906279"/>
            <a:ext cx="6372638" cy="3439316"/>
          </a:xfrm>
        </p:spPr>
        <p:txBody>
          <a:bodyPr>
            <a:normAutofit fontScale="62500" lnSpcReduction="20000"/>
          </a:bodyPr>
          <a:lstStyle/>
          <a:p>
            <a:pPr marL="0" indent="0" algn="ctr">
              <a:buNone/>
            </a:pPr>
            <a:r>
              <a:rPr lang="en-US" sz="5000" b="1" i="1" dirty="0"/>
              <a:t>Real Estate Market Analysis Proposal</a:t>
            </a:r>
          </a:p>
          <a:p>
            <a:pPr marL="0" indent="0" algn="ctr">
              <a:buNone/>
            </a:pPr>
            <a:r>
              <a:rPr lang="en-US" sz="5000" dirty="0"/>
              <a:t>Current value of WPC property</a:t>
            </a:r>
          </a:p>
          <a:p>
            <a:pPr marL="0" indent="0" algn="ctr">
              <a:buNone/>
            </a:pPr>
            <a:r>
              <a:rPr lang="en-US" sz="5000" dirty="0"/>
              <a:t> $2,900,000 to $3,200,000</a:t>
            </a:r>
          </a:p>
          <a:p>
            <a:pPr marL="0" indent="0" algn="ctr">
              <a:buNone/>
            </a:pPr>
            <a:endParaRPr lang="en-US" sz="5000" dirty="0"/>
          </a:p>
          <a:p>
            <a:pPr marL="0" indent="0" algn="ctr">
              <a:buNone/>
            </a:pPr>
            <a:endParaRPr lang="en-US" sz="5000" dirty="0"/>
          </a:p>
          <a:p>
            <a:pPr marL="0" indent="0">
              <a:buNone/>
            </a:pPr>
            <a:r>
              <a:rPr lang="en-US" sz="3800" dirty="0"/>
              <a:t>Rick Wade</a:t>
            </a:r>
          </a:p>
          <a:p>
            <a:pPr marL="0" indent="0">
              <a:buNone/>
            </a:pPr>
            <a:r>
              <a:rPr lang="en-US" sz="3800" dirty="0"/>
              <a:t>Commercial Real Estate Broker</a:t>
            </a:r>
          </a:p>
          <a:p>
            <a:pPr marL="0" indent="0">
              <a:buNone/>
            </a:pPr>
            <a:r>
              <a:rPr lang="en-US" sz="3800" dirty="0"/>
              <a:t>REMAX Space Center</a:t>
            </a:r>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20</a:t>
            </a:fld>
            <a:endParaRPr lang="en-US" dirty="0"/>
          </a:p>
        </p:txBody>
      </p:sp>
      <p:sp>
        <p:nvSpPr>
          <p:cNvPr id="6" name="TextBox 5"/>
          <p:cNvSpPr txBox="1"/>
          <p:nvPr/>
        </p:nvSpPr>
        <p:spPr>
          <a:xfrm>
            <a:off x="10300772" y="6152070"/>
            <a:ext cx="1573037" cy="215444"/>
          </a:xfrm>
          <a:prstGeom prst="rect">
            <a:avLst/>
          </a:prstGeom>
          <a:noFill/>
        </p:spPr>
        <p:txBody>
          <a:bodyPr wrap="square" rtlCol="0">
            <a:spAutoFit/>
          </a:bodyPr>
          <a:lstStyle/>
          <a:p>
            <a:r>
              <a:rPr lang="en-US" sz="800" dirty="0">
                <a:hlinkClick r:id="rId2" action="ppaction://hlinksldjump"/>
              </a:rPr>
              <a:t>Return to Additional Details</a:t>
            </a:r>
            <a:endParaRPr lang="en-US" sz="800" dirty="0"/>
          </a:p>
        </p:txBody>
      </p:sp>
    </p:spTree>
    <p:extLst>
      <p:ext uri="{BB962C8B-B14F-4D97-AF65-F5344CB8AC3E}">
        <p14:creationId xmlns:p14="http://schemas.microsoft.com/office/powerpoint/2010/main" val="568251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246" y="191218"/>
            <a:ext cx="10515600" cy="919227"/>
          </a:xfrm>
        </p:spPr>
        <p:txBody>
          <a:bodyPr>
            <a:normAutofit/>
          </a:bodyPr>
          <a:lstStyle/>
          <a:p>
            <a:r>
              <a:rPr lang="en-US" dirty="0"/>
              <a:t>Current Debt as of January 1, 2017</a:t>
            </a:r>
          </a:p>
        </p:txBody>
      </p:sp>
      <p:sp>
        <p:nvSpPr>
          <p:cNvPr id="3" name="Content Placeholder 2"/>
          <p:cNvSpPr>
            <a:spLocks noGrp="1"/>
          </p:cNvSpPr>
          <p:nvPr>
            <p:ph idx="1"/>
          </p:nvPr>
        </p:nvSpPr>
        <p:spPr>
          <a:xfrm>
            <a:off x="1021080" y="1605762"/>
            <a:ext cx="10515600" cy="3787775"/>
          </a:xfrm>
        </p:spPr>
        <p:txBody>
          <a:bodyPr>
            <a:normAutofit lnSpcReduction="10000"/>
          </a:bodyPr>
          <a:lstStyle/>
          <a:p>
            <a:pPr lvl="0"/>
            <a:r>
              <a:rPr lang="en-US" dirty="0"/>
              <a:t>Current (1/1/2017) building loan: ~</a:t>
            </a:r>
            <a:r>
              <a:rPr lang="en-US" dirty="0">
                <a:solidFill>
                  <a:srgbClr val="FF0000"/>
                </a:solidFill>
              </a:rPr>
              <a:t>$360,100</a:t>
            </a:r>
            <a:r>
              <a:rPr lang="en-US" dirty="0"/>
              <a:t>.  A $25,000 payment will be made in January.  The final payment of the current loan is due on August 12, 2020, with a balloon payment of $365,334.59.  Any remaining balance will be refinanced at rates at that time.  Current projections have this debt paid off by June, 2025.</a:t>
            </a:r>
          </a:p>
          <a:p>
            <a:pPr lvl="0"/>
            <a:r>
              <a:rPr lang="en-US" dirty="0"/>
              <a:t>Current (1/1/2017) roof repair loans: ~</a:t>
            </a:r>
            <a:r>
              <a:rPr lang="en-US" dirty="0">
                <a:solidFill>
                  <a:srgbClr val="FF0000"/>
                </a:solidFill>
              </a:rPr>
              <a:t>$16,100</a:t>
            </a:r>
            <a:r>
              <a:rPr lang="en-US" dirty="0"/>
              <a:t>.  (Originally in 2015 WPC browed $43.1K: $21K from </a:t>
            </a:r>
            <a:r>
              <a:rPr lang="en-US" dirty="0" err="1"/>
              <a:t>Amegy</a:t>
            </a:r>
            <a:r>
              <a:rPr lang="en-US" dirty="0"/>
              <a:t> Bank, $15K from Presbytery, and $7.1K from WPC Endowment.)</a:t>
            </a:r>
          </a:p>
          <a:p>
            <a:pPr lvl="0"/>
            <a:r>
              <a:rPr lang="en-US" dirty="0"/>
              <a:t>Total debt as of January 1, 2017, is </a:t>
            </a:r>
            <a:r>
              <a:rPr lang="en-US" dirty="0">
                <a:solidFill>
                  <a:srgbClr val="FF0000"/>
                </a:solidFill>
              </a:rPr>
              <a:t>$376,200</a:t>
            </a:r>
            <a:r>
              <a:rPr lang="en-US" dirty="0"/>
              <a:t>.</a:t>
            </a:r>
          </a:p>
          <a:p>
            <a:endParaRPr lang="en-US" dirty="0">
              <a:effectLst/>
            </a:endParaRPr>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21</a:t>
            </a:fld>
            <a:endParaRPr lang="en-US" dirty="0"/>
          </a:p>
        </p:txBody>
      </p:sp>
      <p:sp>
        <p:nvSpPr>
          <p:cNvPr id="8" name="TextBox 7"/>
          <p:cNvSpPr txBox="1"/>
          <p:nvPr/>
        </p:nvSpPr>
        <p:spPr>
          <a:xfrm>
            <a:off x="10278738" y="6136542"/>
            <a:ext cx="1573037" cy="215444"/>
          </a:xfrm>
          <a:prstGeom prst="rect">
            <a:avLst/>
          </a:prstGeom>
          <a:noFill/>
        </p:spPr>
        <p:txBody>
          <a:bodyPr wrap="square" rtlCol="0">
            <a:spAutoFit/>
          </a:bodyPr>
          <a:lstStyle/>
          <a:p>
            <a:r>
              <a:rPr lang="en-US" sz="800" dirty="0">
                <a:hlinkClick r:id="rId2" action="ppaction://hlinksldjump"/>
              </a:rPr>
              <a:t>Return to Additional Details</a:t>
            </a:r>
            <a:endParaRPr lang="en-US" sz="800" dirty="0"/>
          </a:p>
        </p:txBody>
      </p:sp>
      <p:sp>
        <p:nvSpPr>
          <p:cNvPr id="6" name="Rectangle 5"/>
          <p:cNvSpPr/>
          <p:nvPr/>
        </p:nvSpPr>
        <p:spPr>
          <a:xfrm>
            <a:off x="10278738" y="5888854"/>
            <a:ext cx="1140056" cy="215444"/>
          </a:xfrm>
          <a:prstGeom prst="rect">
            <a:avLst/>
          </a:prstGeom>
        </p:spPr>
        <p:txBody>
          <a:bodyPr wrap="none">
            <a:spAutoFit/>
          </a:bodyPr>
          <a:lstStyle/>
          <a:p>
            <a:r>
              <a:rPr lang="en-US" sz="800" dirty="0">
                <a:solidFill>
                  <a:srgbClr val="222222"/>
                </a:solidFill>
                <a:hlinkClick r:id="rId3" action="ppaction://hlinksldjump"/>
              </a:rPr>
              <a:t>Return to presentation</a:t>
            </a:r>
            <a:endParaRPr lang="en-US" sz="800" dirty="0"/>
          </a:p>
        </p:txBody>
      </p:sp>
    </p:spTree>
    <p:extLst>
      <p:ext uri="{BB962C8B-B14F-4D97-AF65-F5344CB8AC3E}">
        <p14:creationId xmlns:p14="http://schemas.microsoft.com/office/powerpoint/2010/main" val="3829035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6646" y="392602"/>
            <a:ext cx="10515600" cy="919227"/>
          </a:xfrm>
        </p:spPr>
        <p:txBody>
          <a:bodyPr>
            <a:normAutofit fontScale="90000"/>
          </a:bodyPr>
          <a:lstStyle/>
          <a:p>
            <a:r>
              <a:rPr lang="en-US" dirty="0"/>
              <a:t>Lorrie Foreman </a:t>
            </a:r>
            <a:br>
              <a:rPr lang="en-US" dirty="0"/>
            </a:br>
            <a:r>
              <a:rPr lang="en-US" dirty="0"/>
              <a:t>Assessment of WPC Campus</a:t>
            </a:r>
          </a:p>
        </p:txBody>
      </p:sp>
      <p:sp>
        <p:nvSpPr>
          <p:cNvPr id="3" name="Content Placeholder 2"/>
          <p:cNvSpPr>
            <a:spLocks noGrp="1"/>
          </p:cNvSpPr>
          <p:nvPr>
            <p:ph idx="1"/>
          </p:nvPr>
        </p:nvSpPr>
        <p:spPr>
          <a:xfrm>
            <a:off x="898385" y="1658420"/>
            <a:ext cx="10515600" cy="4351338"/>
          </a:xfrm>
        </p:spPr>
        <p:txBody>
          <a:bodyPr>
            <a:normAutofit lnSpcReduction="10000"/>
          </a:bodyPr>
          <a:lstStyle/>
          <a:p>
            <a:pPr marL="0" indent="0">
              <a:buNone/>
            </a:pPr>
            <a:r>
              <a:rPr lang="en-US" dirty="0"/>
              <a:t>Lorrie Foreman, CEO of </a:t>
            </a:r>
            <a:r>
              <a:rPr lang="en-US" dirty="0" err="1"/>
              <a:t>Venturi</a:t>
            </a:r>
            <a:r>
              <a:rPr lang="en-US" dirty="0"/>
              <a:t> Outcomes and a general contractor specializing in nonprofit projects, provided the following assessment:</a:t>
            </a:r>
          </a:p>
          <a:p>
            <a:r>
              <a:rPr lang="en-US" dirty="0"/>
              <a:t>You have a wonderful campus, the bones are sound, but it needs maintenance and upkeep</a:t>
            </a:r>
          </a:p>
          <a:p>
            <a:r>
              <a:rPr lang="en-US" dirty="0"/>
              <a:t>The kitchen is a real asset</a:t>
            </a:r>
          </a:p>
          <a:p>
            <a:r>
              <a:rPr lang="en-US" dirty="0"/>
              <a:t>Her top three improvement suggestions are:</a:t>
            </a:r>
          </a:p>
          <a:p>
            <a:pPr marL="971550" lvl="1" indent="-514350">
              <a:buFont typeface="+mj-lt"/>
              <a:buAutoNum type="arabicPeriod"/>
            </a:pPr>
            <a:r>
              <a:rPr lang="en-US" dirty="0"/>
              <a:t>Update the first floor of the CE Building  </a:t>
            </a:r>
          </a:p>
          <a:p>
            <a:pPr marL="971550" lvl="1" indent="-514350">
              <a:buFont typeface="+mj-lt"/>
              <a:buAutoNum type="arabicPeriod"/>
            </a:pPr>
            <a:r>
              <a:rPr lang="en-US" dirty="0"/>
              <a:t>Install a covered walk way between the Sanctuary and the CE Building </a:t>
            </a:r>
          </a:p>
          <a:p>
            <a:pPr marL="971550" lvl="1" indent="-514350">
              <a:buFont typeface="+mj-lt"/>
              <a:buAutoNum type="arabicPeriod"/>
            </a:pPr>
            <a:r>
              <a:rPr lang="en-US" dirty="0"/>
              <a:t>Add attractive landscaping on the south side of the drop off area</a:t>
            </a:r>
          </a:p>
          <a:p>
            <a:pPr marL="971550" lvl="1" indent="-514350">
              <a:buFont typeface="+mj-lt"/>
              <a:buAutoNum type="arabicPeriod"/>
            </a:pPr>
            <a:endParaRPr lang="en-US" dirty="0"/>
          </a:p>
          <a:p>
            <a:pPr marL="0" indent="0">
              <a:buNone/>
            </a:pPr>
            <a:r>
              <a:rPr lang="en-US" sz="1500" dirty="0"/>
              <a:t>Sound recording of the conversation with Lorrie Foreman are available in the Church Office.</a:t>
            </a:r>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22</a:t>
            </a:fld>
            <a:endParaRPr lang="en-US" dirty="0"/>
          </a:p>
        </p:txBody>
      </p:sp>
      <p:sp>
        <p:nvSpPr>
          <p:cNvPr id="6" name="TextBox 5"/>
          <p:cNvSpPr txBox="1"/>
          <p:nvPr/>
        </p:nvSpPr>
        <p:spPr>
          <a:xfrm>
            <a:off x="10278738" y="6136542"/>
            <a:ext cx="1573037" cy="215444"/>
          </a:xfrm>
          <a:prstGeom prst="rect">
            <a:avLst/>
          </a:prstGeom>
          <a:noFill/>
        </p:spPr>
        <p:txBody>
          <a:bodyPr wrap="square" rtlCol="0">
            <a:spAutoFit/>
          </a:bodyPr>
          <a:lstStyle/>
          <a:p>
            <a:r>
              <a:rPr lang="en-US" sz="800" dirty="0">
                <a:hlinkClick r:id="rId2" action="ppaction://hlinksldjump"/>
              </a:rPr>
              <a:t>Return to Additional Details</a:t>
            </a:r>
            <a:endParaRPr lang="en-US" sz="800" dirty="0"/>
          </a:p>
        </p:txBody>
      </p:sp>
      <p:sp>
        <p:nvSpPr>
          <p:cNvPr id="7" name="Rectangle 6"/>
          <p:cNvSpPr/>
          <p:nvPr/>
        </p:nvSpPr>
        <p:spPr>
          <a:xfrm>
            <a:off x="10278738" y="5958230"/>
            <a:ext cx="1135247" cy="215444"/>
          </a:xfrm>
          <a:prstGeom prst="rect">
            <a:avLst/>
          </a:prstGeom>
        </p:spPr>
        <p:txBody>
          <a:bodyPr wrap="none">
            <a:spAutoFit/>
          </a:bodyPr>
          <a:lstStyle/>
          <a:p>
            <a:r>
              <a:rPr lang="en-US" sz="800" dirty="0">
                <a:solidFill>
                  <a:srgbClr val="222222"/>
                </a:solidFill>
                <a:hlinkClick r:id="rId3" action="ppaction://hlinksldjump"/>
              </a:rPr>
              <a:t>Return to What we did</a:t>
            </a:r>
            <a:endParaRPr lang="en-US" sz="800" dirty="0"/>
          </a:p>
        </p:txBody>
      </p:sp>
    </p:spTree>
    <p:extLst>
      <p:ext uri="{BB962C8B-B14F-4D97-AF65-F5344CB8AC3E}">
        <p14:creationId xmlns:p14="http://schemas.microsoft.com/office/powerpoint/2010/main" val="1276896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2017 Summary of Campus Status</a:t>
            </a:r>
          </a:p>
        </p:txBody>
      </p:sp>
      <p:sp>
        <p:nvSpPr>
          <p:cNvPr id="3" name="Content Placeholder 2"/>
          <p:cNvSpPr>
            <a:spLocks noGrp="1"/>
          </p:cNvSpPr>
          <p:nvPr>
            <p:ph idx="1"/>
          </p:nvPr>
        </p:nvSpPr>
        <p:spPr>
          <a:xfrm>
            <a:off x="1023731" y="1325217"/>
            <a:ext cx="9729081" cy="4558748"/>
          </a:xfrm>
        </p:spPr>
        <p:txBody>
          <a:bodyPr>
            <a:normAutofit fontScale="85000" lnSpcReduction="20000"/>
          </a:bodyPr>
          <a:lstStyle/>
          <a:p>
            <a:r>
              <a:rPr lang="en-US" sz="3100" dirty="0"/>
              <a:t>These six slides provide a summary of the campus and contain:</a:t>
            </a:r>
          </a:p>
          <a:p>
            <a:pPr marL="971550" lvl="1" indent="-514350">
              <a:buFont typeface="+mj-lt"/>
              <a:buAutoNum type="romanUcPeriod"/>
            </a:pPr>
            <a:r>
              <a:rPr lang="en-US" sz="3100" dirty="0"/>
              <a:t>Brief summary of </a:t>
            </a:r>
          </a:p>
          <a:p>
            <a:pPr marL="1428750" lvl="2" indent="-514350">
              <a:buFont typeface="+mj-lt"/>
              <a:buAutoNum type="arabicPeriod"/>
            </a:pPr>
            <a:r>
              <a:rPr lang="en-US" sz="2100" dirty="0"/>
              <a:t>Sanctuary </a:t>
            </a:r>
          </a:p>
          <a:p>
            <a:pPr marL="1428750" lvl="2" indent="-514350">
              <a:buFont typeface="+mj-lt"/>
              <a:buAutoNum type="arabicPeriod"/>
            </a:pPr>
            <a:r>
              <a:rPr lang="en-US" sz="2100" dirty="0"/>
              <a:t>Fellowship Hall</a:t>
            </a:r>
          </a:p>
          <a:p>
            <a:pPr marL="1428750" lvl="2" indent="-514350">
              <a:buFont typeface="+mj-lt"/>
              <a:buAutoNum type="arabicPeriod"/>
            </a:pPr>
            <a:r>
              <a:rPr lang="en-US" sz="2100" dirty="0"/>
              <a:t>Administration and CE Building Complex</a:t>
            </a:r>
          </a:p>
          <a:p>
            <a:pPr marL="1428750" lvl="2" indent="-514350">
              <a:buFont typeface="+mj-lt"/>
              <a:buAutoNum type="arabicPeriod"/>
            </a:pPr>
            <a:r>
              <a:rPr lang="en-US" sz="2100" dirty="0"/>
              <a:t>Grounds and Parking</a:t>
            </a:r>
          </a:p>
          <a:p>
            <a:pPr marL="914400" lvl="1" indent="-457200">
              <a:buFont typeface="+mj-lt"/>
              <a:buAutoNum type="romanUcPeriod"/>
            </a:pPr>
            <a:r>
              <a:rPr lang="en-US" sz="3100" dirty="0"/>
              <a:t>List of the key projects associated with that area of the campus</a:t>
            </a:r>
          </a:p>
          <a:p>
            <a:pPr lvl="1"/>
            <a:endParaRPr lang="en-US" sz="3100" dirty="0"/>
          </a:p>
          <a:p>
            <a:r>
              <a:rPr lang="en-US" sz="3100" dirty="0"/>
              <a:t>Projects in these slides cover the “DO NOW” and “Do Soon” projects and a sample of maintenance and improvement projects</a:t>
            </a:r>
          </a:p>
          <a:p>
            <a:endParaRPr lang="en-US" sz="3100" dirty="0"/>
          </a:p>
          <a:p>
            <a:r>
              <a:rPr lang="en-US" sz="3100" dirty="0"/>
              <a:t>Additional details are available in the “List of Projects” and the Commercial Building Inspector reports</a:t>
            </a:r>
          </a:p>
          <a:p>
            <a:endParaRPr lang="en-US" dirty="0"/>
          </a:p>
          <a:p>
            <a:pPr lvl="1"/>
            <a:endParaRPr lang="en-US" dirty="0"/>
          </a:p>
          <a:p>
            <a:endParaRPr lang="en-US" dirty="0"/>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23</a:t>
            </a:fld>
            <a:endParaRPr lang="en-US" dirty="0"/>
          </a:p>
        </p:txBody>
      </p:sp>
      <p:sp>
        <p:nvSpPr>
          <p:cNvPr id="6" name="TextBox 5"/>
          <p:cNvSpPr txBox="1"/>
          <p:nvPr/>
        </p:nvSpPr>
        <p:spPr>
          <a:xfrm>
            <a:off x="10567281" y="6136542"/>
            <a:ext cx="1573037" cy="215444"/>
          </a:xfrm>
          <a:prstGeom prst="rect">
            <a:avLst/>
          </a:prstGeom>
          <a:noFill/>
        </p:spPr>
        <p:txBody>
          <a:bodyPr wrap="square" rtlCol="0">
            <a:spAutoFit/>
          </a:bodyPr>
          <a:lstStyle/>
          <a:p>
            <a:r>
              <a:rPr lang="en-US" sz="800" dirty="0">
                <a:hlinkClick r:id="rId2" action="ppaction://hlinksldjump"/>
              </a:rPr>
              <a:t>Return to Additional Details</a:t>
            </a:r>
            <a:endParaRPr lang="en-US" sz="800" dirty="0"/>
          </a:p>
        </p:txBody>
      </p:sp>
      <p:sp>
        <p:nvSpPr>
          <p:cNvPr id="7" name="Rectangle 6"/>
          <p:cNvSpPr/>
          <p:nvPr/>
        </p:nvSpPr>
        <p:spPr>
          <a:xfrm>
            <a:off x="10580016" y="5885510"/>
            <a:ext cx="1140056" cy="215444"/>
          </a:xfrm>
          <a:prstGeom prst="rect">
            <a:avLst/>
          </a:prstGeom>
        </p:spPr>
        <p:txBody>
          <a:bodyPr wrap="none">
            <a:spAutoFit/>
          </a:bodyPr>
          <a:lstStyle/>
          <a:p>
            <a:r>
              <a:rPr lang="en-US" sz="800" dirty="0">
                <a:solidFill>
                  <a:srgbClr val="222222"/>
                </a:solidFill>
                <a:hlinkClick r:id="rId3" action="ppaction://hlinksldjump"/>
              </a:rPr>
              <a:t>Return to presentation</a:t>
            </a:r>
            <a:endParaRPr lang="en-US" sz="800" dirty="0"/>
          </a:p>
        </p:txBody>
      </p:sp>
    </p:spTree>
    <p:extLst>
      <p:ext uri="{BB962C8B-B14F-4D97-AF65-F5344CB8AC3E}">
        <p14:creationId xmlns:p14="http://schemas.microsoft.com/office/powerpoint/2010/main" val="3494232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498" y="184097"/>
            <a:ext cx="10515600" cy="919227"/>
          </a:xfrm>
        </p:spPr>
        <p:txBody>
          <a:bodyPr/>
          <a:lstStyle/>
          <a:p>
            <a:r>
              <a:rPr lang="en-US" dirty="0"/>
              <a:t>2017 Campus Status - Sanctuary</a:t>
            </a:r>
          </a:p>
        </p:txBody>
      </p:sp>
      <p:sp>
        <p:nvSpPr>
          <p:cNvPr id="3" name="Content Placeholder 2"/>
          <p:cNvSpPr>
            <a:spLocks noGrp="1"/>
          </p:cNvSpPr>
          <p:nvPr>
            <p:ph idx="1"/>
          </p:nvPr>
        </p:nvSpPr>
        <p:spPr>
          <a:xfrm>
            <a:off x="838199" y="1036292"/>
            <a:ext cx="10515600" cy="1394996"/>
          </a:xfrm>
        </p:spPr>
        <p:txBody>
          <a:bodyPr>
            <a:normAutofit lnSpcReduction="10000"/>
          </a:bodyPr>
          <a:lstStyle/>
          <a:p>
            <a:r>
              <a:rPr lang="en-US" sz="2400" b="1" dirty="0"/>
              <a:t>Sanctuary</a:t>
            </a:r>
            <a:r>
              <a:rPr lang="en-US" sz="2400" dirty="0"/>
              <a:t> was dedicated in 2004.  It has water leaks at several locations (root cause of some not known).  The Sanctuary needs HVAC system replacement, gutter and fascia repair, lighting improvements, AV upgrade, and maintenance or replacement of the Organ.  </a:t>
            </a:r>
          </a:p>
          <a:p>
            <a:endParaRPr lang="en-US" dirty="0"/>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24</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359406904"/>
              </p:ext>
            </p:extLst>
          </p:nvPr>
        </p:nvGraphicFramePr>
        <p:xfrm>
          <a:off x="1522704" y="2321705"/>
          <a:ext cx="8915467" cy="4095171"/>
        </p:xfrm>
        <a:graphic>
          <a:graphicData uri="http://schemas.openxmlformats.org/drawingml/2006/table">
            <a:tbl>
              <a:tblPr/>
              <a:tblGrid>
                <a:gridCol w="2849730">
                  <a:extLst>
                    <a:ext uri="{9D8B030D-6E8A-4147-A177-3AD203B41FA5}">
                      <a16:colId xmlns:a16="http://schemas.microsoft.com/office/drawing/2014/main" val="2871577351"/>
                    </a:ext>
                  </a:extLst>
                </a:gridCol>
                <a:gridCol w="985551">
                  <a:extLst>
                    <a:ext uri="{9D8B030D-6E8A-4147-A177-3AD203B41FA5}">
                      <a16:colId xmlns:a16="http://schemas.microsoft.com/office/drawing/2014/main" val="287018993"/>
                    </a:ext>
                  </a:extLst>
                </a:gridCol>
                <a:gridCol w="583549">
                  <a:extLst>
                    <a:ext uri="{9D8B030D-6E8A-4147-A177-3AD203B41FA5}">
                      <a16:colId xmlns:a16="http://schemas.microsoft.com/office/drawing/2014/main" val="2970277708"/>
                    </a:ext>
                  </a:extLst>
                </a:gridCol>
                <a:gridCol w="1426455">
                  <a:extLst>
                    <a:ext uri="{9D8B030D-6E8A-4147-A177-3AD203B41FA5}">
                      <a16:colId xmlns:a16="http://schemas.microsoft.com/office/drawing/2014/main" val="369404250"/>
                    </a:ext>
                  </a:extLst>
                </a:gridCol>
                <a:gridCol w="3070182">
                  <a:extLst>
                    <a:ext uri="{9D8B030D-6E8A-4147-A177-3AD203B41FA5}">
                      <a16:colId xmlns:a16="http://schemas.microsoft.com/office/drawing/2014/main" val="254291326"/>
                    </a:ext>
                  </a:extLst>
                </a:gridCol>
              </a:tblGrid>
              <a:tr h="285767">
                <a:tc gridSpan="5">
                  <a:txBody>
                    <a:bodyPr/>
                    <a:lstStyle/>
                    <a:p>
                      <a:pPr algn="ctr" fontAlgn="ctr"/>
                      <a:r>
                        <a:rPr lang="en-US" sz="1000" b="0" i="0" u="none" strike="noStrike" dirty="0">
                          <a:solidFill>
                            <a:srgbClr val="222222"/>
                          </a:solidFill>
                          <a:effectLst/>
                          <a:latin typeface="Arial" panose="020B0604020202020204" pitchFamily="34" charset="0"/>
                        </a:rPr>
                        <a:t> Key Sanctuary Projects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090450"/>
                  </a:ext>
                </a:extLst>
              </a:tr>
              <a:tr h="701486">
                <a:tc>
                  <a:txBody>
                    <a:bodyPr/>
                    <a:lstStyle/>
                    <a:p>
                      <a:pPr algn="l" fontAlgn="ctr"/>
                      <a:r>
                        <a:rPr lang="en-US" sz="1000" b="0" i="0" u="none" strike="noStrike" dirty="0">
                          <a:solidFill>
                            <a:srgbClr val="222222"/>
                          </a:solidFill>
                          <a:effectLst/>
                          <a:latin typeface="Arial" panose="020B0604020202020204" pitchFamily="34" charset="0"/>
                        </a:rPr>
                        <a:t>Project Name {Project Sheet Name}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Mission Impacted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Est Cost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Importance </a:t>
                      </a:r>
                    </a:p>
                    <a:p>
                      <a:pPr algn="ctr" fontAlgn="ctr"/>
                      <a:r>
                        <a:rPr lang="en-US" sz="1100" b="0" i="0" u="none" strike="noStrike" dirty="0">
                          <a:solidFill>
                            <a:srgbClr val="000000"/>
                          </a:solidFill>
                          <a:effectLst/>
                          <a:latin typeface="Calibri" panose="020F0502020204030204" pitchFamily="34" charset="0"/>
                        </a:rPr>
                        <a:t>{DO NOW, Do Soon, Maintenance, Improvement}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Notes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98030856"/>
                  </a:ext>
                </a:extLst>
              </a:tr>
              <a:tr h="325626">
                <a:tc>
                  <a:txBody>
                    <a:bodyPr/>
                    <a:lstStyle/>
                    <a:p>
                      <a:pPr algn="l" fontAlgn="ctr"/>
                      <a:r>
                        <a:rPr lang="en-US" sz="1100" kern="1200" dirty="0">
                          <a:solidFill>
                            <a:schemeClr val="tx1"/>
                          </a:solidFill>
                          <a:effectLst/>
                          <a:latin typeface="+mn-lt"/>
                          <a:ea typeface="+mn-ea"/>
                          <a:cs typeface="+mn-cs"/>
                        </a:rPr>
                        <a:t>Gutter and Flashing </a:t>
                      </a:r>
                      <a:endParaRPr lang="en-US" sz="1100" b="0" i="0" u="none" strike="noStrike" dirty="0">
                        <a:solidFill>
                          <a:srgbClr val="222222"/>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 Welcome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panose="020F0502020204030204" pitchFamily="34" charset="0"/>
                        </a:rPr>
                        <a:t>$1,500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 DO NOW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baseline="0" dirty="0">
                          <a:solidFill>
                            <a:srgbClr val="000000"/>
                          </a:solidFill>
                          <a:effectLst/>
                          <a:latin typeface="Calibri" panose="020F0502020204030204" pitchFamily="34" charset="0"/>
                        </a:rPr>
                        <a:t> </a:t>
                      </a:r>
                      <a:r>
                        <a:rPr lang="en-US" sz="1100" b="0" i="0" u="none" strike="noStrike" dirty="0">
                          <a:solidFill>
                            <a:srgbClr val="000000"/>
                          </a:solidFill>
                          <a:effectLst/>
                          <a:latin typeface="Calibri" panose="020F0502020204030204" pitchFamily="34" charset="0"/>
                        </a:rPr>
                        <a:t>Water Leak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7868799"/>
                  </a:ext>
                </a:extLst>
              </a:tr>
              <a:tr h="323786">
                <a:tc>
                  <a:txBody>
                    <a:bodyPr/>
                    <a:lstStyle/>
                    <a:p>
                      <a:pPr algn="l" fontAlgn="b"/>
                      <a:r>
                        <a:rPr lang="en-US" sz="1100" b="0" i="0" u="none" strike="noStrike" dirty="0">
                          <a:solidFill>
                            <a:srgbClr val="000000"/>
                          </a:solidFill>
                          <a:effectLst/>
                          <a:latin typeface="+mn-lt"/>
                        </a:rPr>
                        <a:t> </a:t>
                      </a:r>
                      <a:r>
                        <a:rPr lang="en-US" sz="1100" kern="1200" dirty="0">
                          <a:solidFill>
                            <a:schemeClr val="tx1"/>
                          </a:solidFill>
                          <a:effectLst/>
                          <a:latin typeface="+mn-lt"/>
                          <a:ea typeface="+mn-ea"/>
                          <a:cs typeface="+mn-cs"/>
                        </a:rPr>
                        <a:t>Seal stucco on sanctuary </a:t>
                      </a:r>
                      <a:endParaRPr lang="en-US" sz="1100" b="0"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Welcome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panose="020F0502020204030204" pitchFamily="34" charset="0"/>
                        </a:rPr>
                        <a:t> $40,000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 DO NOW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Water Leak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4285386"/>
                  </a:ext>
                </a:extLst>
              </a:tr>
              <a:tr h="377666">
                <a:tc>
                  <a:txBody>
                    <a:bodyPr/>
                    <a:lstStyle/>
                    <a:p>
                      <a:pPr algn="l" fontAlgn="b"/>
                      <a:r>
                        <a:rPr lang="en-US" sz="1100" b="0" i="0" u="none" strike="noStrike" dirty="0">
                          <a:solidFill>
                            <a:srgbClr val="000000"/>
                          </a:solidFill>
                          <a:effectLst/>
                          <a:latin typeface="+mn-lt"/>
                        </a:rPr>
                        <a:t> </a:t>
                      </a:r>
                      <a:r>
                        <a:rPr lang="en-US" sz="1100" kern="1200" dirty="0">
                          <a:solidFill>
                            <a:schemeClr val="tx1"/>
                          </a:solidFill>
                          <a:effectLst/>
                          <a:latin typeface="+mn-lt"/>
                          <a:ea typeface="+mn-ea"/>
                          <a:cs typeface="+mn-cs"/>
                        </a:rPr>
                        <a:t>Flooding in sanctuary </a:t>
                      </a:r>
                      <a:endParaRPr lang="en-US" sz="1100" b="0"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Welcome</a:t>
                      </a:r>
                    </a:p>
                    <a:p>
                      <a:pPr algn="ctr" fontAlgn="b"/>
                      <a:r>
                        <a:rPr lang="en-US" sz="1100" b="0" i="0" u="none" strike="noStrike" dirty="0">
                          <a:solidFill>
                            <a:srgbClr val="000000"/>
                          </a:solidFill>
                          <a:effectLst/>
                          <a:latin typeface="Calibri" panose="020F0502020204030204" pitchFamily="34" charset="0"/>
                        </a:rPr>
                        <a:t> &amp; 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panose="020F0502020204030204" pitchFamily="34" charset="0"/>
                        </a:rPr>
                        <a:t> TBD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 DO NOW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Water</a:t>
                      </a:r>
                      <a:r>
                        <a:rPr lang="en-US" sz="1100" b="0" i="0" u="none" strike="noStrike" baseline="0" dirty="0">
                          <a:solidFill>
                            <a:srgbClr val="000000"/>
                          </a:solidFill>
                          <a:effectLst/>
                          <a:latin typeface="Calibri" panose="020F0502020204030204" pitchFamily="34" charset="0"/>
                        </a:rPr>
                        <a:t> Leak, </a:t>
                      </a:r>
                      <a:r>
                        <a:rPr lang="en-US" sz="1100" b="0" i="0" u="none" strike="noStrike" dirty="0">
                          <a:solidFill>
                            <a:srgbClr val="000000"/>
                          </a:solidFill>
                          <a:effectLst/>
                          <a:latin typeface="Calibri" panose="020F0502020204030204" pitchFamily="34" charset="0"/>
                        </a:rPr>
                        <a:t>Needs an inspection</a:t>
                      </a:r>
                      <a:r>
                        <a:rPr lang="en-US" sz="1100" b="0" i="0" u="none" strike="noStrike" baseline="0" dirty="0">
                          <a:solidFill>
                            <a:srgbClr val="000000"/>
                          </a:solidFill>
                          <a:effectLst/>
                          <a:latin typeface="Calibri" panose="020F0502020204030204" pitchFamily="34" charset="0"/>
                        </a:rPr>
                        <a:t> by a professional foundation inspector; water damage in Sanctuary</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2000985"/>
                  </a:ext>
                </a:extLst>
              </a:tr>
              <a:tr h="36219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dirty="0"/>
                        <a:t>Leak in narthex over entry to Sanctuary</a:t>
                      </a:r>
                      <a:endParaRPr lang="en-US" sz="1100" b="0"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Welcome &amp;</a:t>
                      </a:r>
                      <a:r>
                        <a:rPr lang="en-US" sz="1100" b="0" i="0" u="none" strike="noStrike" baseline="0" dirty="0">
                          <a:solidFill>
                            <a:srgbClr val="000000"/>
                          </a:solidFill>
                          <a:effectLst/>
                          <a:latin typeface="Calibri" panose="020F0502020204030204" pitchFamily="34" charset="0"/>
                        </a:rPr>
                        <a:t> Worship</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panose="020F0502020204030204" pitchFamily="34" charset="0"/>
                        </a:rPr>
                        <a:t>TBD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DO NOW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Water Leak,  previous</a:t>
                      </a:r>
                      <a:r>
                        <a:rPr lang="en-US" sz="1100" b="0" i="0" u="none" strike="noStrike" baseline="0" dirty="0">
                          <a:solidFill>
                            <a:srgbClr val="000000"/>
                          </a:solidFill>
                          <a:effectLst/>
                          <a:latin typeface="Calibri" panose="020F0502020204030204" pitchFamily="34" charset="0"/>
                        </a:rPr>
                        <a:t> repairs have not succeeded</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6431972"/>
                  </a:ext>
                </a:extLst>
              </a:tr>
              <a:tr h="278296">
                <a:tc>
                  <a:txBody>
                    <a:bodyPr/>
                    <a:lstStyle/>
                    <a:p>
                      <a:pPr algn="l" fontAlgn="b"/>
                      <a:r>
                        <a:rPr lang="en-US" sz="1100" b="0" i="0" u="none" strike="noStrike" dirty="0">
                          <a:solidFill>
                            <a:srgbClr val="000000"/>
                          </a:solidFill>
                          <a:effectLst/>
                          <a:latin typeface="+mn-lt"/>
                        </a:rPr>
                        <a:t> Replace</a:t>
                      </a:r>
                      <a:r>
                        <a:rPr lang="en-US" sz="1100" b="0" i="0" u="none" strike="noStrike" baseline="0" dirty="0">
                          <a:solidFill>
                            <a:srgbClr val="000000"/>
                          </a:solidFill>
                          <a:effectLst/>
                          <a:latin typeface="+mn-lt"/>
                        </a:rPr>
                        <a:t> Roof</a:t>
                      </a:r>
                      <a:endParaRPr lang="en-US" sz="11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Welcome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panose="020F0502020204030204" pitchFamily="34" charset="0"/>
                        </a:rPr>
                        <a:t>$62,000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 Do Soon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Potential for Water Leak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9822196"/>
                  </a:ext>
                </a:extLst>
              </a:tr>
              <a:tr h="344805">
                <a:tc>
                  <a:txBody>
                    <a:bodyPr/>
                    <a:lstStyle/>
                    <a:p>
                      <a:pPr algn="l" fontAlgn="b"/>
                      <a:r>
                        <a:rPr lang="en-US" sz="1100" b="0" i="0" u="none" strike="noStrike" dirty="0">
                          <a:solidFill>
                            <a:srgbClr val="000000"/>
                          </a:solidFill>
                          <a:effectLst/>
                          <a:latin typeface="Calibri" panose="020F0502020204030204" pitchFamily="34" charset="0"/>
                        </a:rPr>
                        <a:t> 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Worship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panose="020F0502020204030204" pitchFamily="34" charset="0"/>
                        </a:rPr>
                        <a:t>$136,900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Maintenance</a:t>
                      </a:r>
                    </a:p>
                    <a:p>
                      <a:pPr algn="ctr" fontAlgn="b"/>
                      <a:r>
                        <a:rPr lang="en-US" sz="1100" b="0" i="0" u="none" strike="noStrike" dirty="0">
                          <a:solidFill>
                            <a:srgbClr val="000000"/>
                          </a:solidFill>
                          <a:effectLst/>
                          <a:latin typeface="Calibri" panose="020F0502020204030204" pitchFamily="34" charset="0"/>
                        </a:rPr>
                        <a:t> (Session Decision)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3 options to repair/replace</a:t>
                      </a:r>
                      <a:r>
                        <a:rPr lang="en-US" sz="1100" b="0" i="0" u="none" strike="noStrike" baseline="0" dirty="0">
                          <a:solidFill>
                            <a:srgbClr val="000000"/>
                          </a:solidFill>
                          <a:effectLst/>
                          <a:latin typeface="Calibri" panose="020F0502020204030204" pitchFamily="34" charset="0"/>
                        </a:rPr>
                        <a:t> the organ</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4197415"/>
                  </a:ext>
                </a:extLst>
              </a:tr>
              <a:tr h="247153">
                <a:tc>
                  <a:txBody>
                    <a:bodyPr/>
                    <a:lstStyle/>
                    <a:p>
                      <a:pPr algn="l" fontAlgn="b"/>
                      <a:r>
                        <a:rPr lang="en-US" sz="1100" kern="1200" dirty="0">
                          <a:solidFill>
                            <a:schemeClr val="tx1"/>
                          </a:solidFill>
                          <a:effectLst/>
                          <a:latin typeface="+mn-lt"/>
                          <a:ea typeface="+mn-ea"/>
                          <a:cs typeface="+mn-cs"/>
                        </a:rPr>
                        <a:t>Replace sanctuary mechanical door </a:t>
                      </a:r>
                      <a:endParaRPr lang="en-US" sz="11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Worship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panose="020F0502020204030204" pitchFamily="34" charset="0"/>
                        </a:rPr>
                        <a:t>$2,400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Do Soon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396445"/>
                  </a:ext>
                </a:extLst>
              </a:tr>
              <a:tr h="251791">
                <a:tc>
                  <a:txBody>
                    <a:bodyPr/>
                    <a:lstStyle/>
                    <a:p>
                      <a:pPr algn="l" fontAlgn="b"/>
                      <a:r>
                        <a:rPr lang="en-US" sz="1100" kern="1200" dirty="0">
                          <a:solidFill>
                            <a:schemeClr val="tx1"/>
                          </a:solidFill>
                          <a:effectLst/>
                          <a:latin typeface="+mn-lt"/>
                          <a:ea typeface="+mn-ea"/>
                          <a:cs typeface="+mn-cs"/>
                        </a:rPr>
                        <a:t>I</a:t>
                      </a:r>
                      <a:r>
                        <a:rPr lang="en-US" sz="1100" dirty="0">
                          <a:effectLst/>
                          <a:latin typeface="+mn-lt"/>
                          <a:ea typeface="Calibri" panose="020F0502020204030204" pitchFamily="34" charset="0"/>
                          <a:cs typeface="Times New Roman" panose="02020603050405020304" pitchFamily="18" charset="0"/>
                        </a:rPr>
                        <a:t>mprove Lighting in Sanctuary</a:t>
                      </a:r>
                      <a:endParaRPr lang="en-US" sz="11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Worship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panose="020F0502020204030204" pitchFamily="34" charset="0"/>
                        </a:rPr>
                        <a:t>$6,750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Do Soon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Esp. the lights over the Bell Choir Area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9021869"/>
                  </a:ext>
                </a:extLst>
              </a:tr>
              <a:tr h="251792">
                <a:tc>
                  <a:txBody>
                    <a:bodyPr/>
                    <a:lstStyle/>
                    <a:p>
                      <a:pPr algn="l" fontAlgn="b"/>
                      <a:r>
                        <a:rPr lang="en-US" sz="1100" b="0" i="0" u="none" strike="noStrike" dirty="0">
                          <a:solidFill>
                            <a:srgbClr val="000000"/>
                          </a:solidFill>
                          <a:effectLst/>
                          <a:latin typeface="+mn-lt"/>
                        </a:rPr>
                        <a:t>Replace</a:t>
                      </a:r>
                      <a:r>
                        <a:rPr lang="en-US" sz="1100" b="0" i="0" u="none" strike="noStrike" baseline="0" dirty="0">
                          <a:solidFill>
                            <a:srgbClr val="000000"/>
                          </a:solidFill>
                          <a:effectLst/>
                          <a:latin typeface="+mn-lt"/>
                        </a:rPr>
                        <a:t> HVAC system</a:t>
                      </a:r>
                      <a:endParaRPr lang="en-US" sz="11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Worship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panose="020F0502020204030204" pitchFamily="34" charset="0"/>
                        </a:rPr>
                        <a:t>$52,000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Maintenance</a:t>
                      </a:r>
                      <a:r>
                        <a:rPr lang="en-US" sz="1100" b="0" i="0" u="none" strike="noStrike" baseline="0" dirty="0">
                          <a:solidFill>
                            <a:srgbClr val="000000"/>
                          </a:solidFill>
                          <a:effectLst/>
                          <a:latin typeface="Calibri" panose="020F0502020204030204" pitchFamily="34" charset="0"/>
                        </a:rPr>
                        <a:t> </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See Energy Audit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0450075"/>
                  </a:ext>
                </a:extLst>
              </a:tr>
              <a:tr h="344805">
                <a:tc>
                  <a:txBody>
                    <a:bodyPr/>
                    <a:lstStyle/>
                    <a:p>
                      <a:pPr algn="l" fontAlgn="b"/>
                      <a:r>
                        <a:rPr lang="en-US" sz="1100" dirty="0">
                          <a:effectLst/>
                          <a:latin typeface="Calibri" panose="020F0502020204030204" pitchFamily="34" charset="0"/>
                          <a:ea typeface="Calibri" panose="020F0502020204030204" pitchFamily="34" charset="0"/>
                          <a:cs typeface="Times New Roman" panose="02020603050405020304" pitchFamily="18" charset="0"/>
                        </a:rPr>
                        <a:t>Walkway Cover from Sanctuary to CE Wing </a:t>
                      </a:r>
                      <a:endParaRPr lang="en-US" sz="11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Worship</a:t>
                      </a:r>
                    </a:p>
                    <a:p>
                      <a:pPr algn="ctr" fontAlgn="b"/>
                      <a:r>
                        <a:rPr lang="en-US" sz="1100" b="0" i="0" u="none" strike="noStrike" dirty="0">
                          <a:solidFill>
                            <a:srgbClr val="000000"/>
                          </a:solidFill>
                          <a:effectLst/>
                          <a:latin typeface="Calibri" panose="020F0502020204030204" pitchFamily="34" charset="0"/>
                        </a:rPr>
                        <a:t> &amp; 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panose="020F0502020204030204" pitchFamily="34" charset="0"/>
                        </a:rPr>
                        <a:t>$26,000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Improvement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5525061"/>
                  </a:ext>
                </a:extLst>
              </a:tr>
            </a:tbl>
          </a:graphicData>
        </a:graphic>
      </p:graphicFrame>
      <p:sp>
        <p:nvSpPr>
          <p:cNvPr id="8" name="TextBox 7"/>
          <p:cNvSpPr txBox="1"/>
          <p:nvPr/>
        </p:nvSpPr>
        <p:spPr>
          <a:xfrm>
            <a:off x="10567281" y="6136542"/>
            <a:ext cx="1573037" cy="215444"/>
          </a:xfrm>
          <a:prstGeom prst="rect">
            <a:avLst/>
          </a:prstGeom>
          <a:noFill/>
        </p:spPr>
        <p:txBody>
          <a:bodyPr wrap="square" rtlCol="0">
            <a:spAutoFit/>
          </a:bodyPr>
          <a:lstStyle/>
          <a:p>
            <a:r>
              <a:rPr lang="en-US" sz="800" dirty="0">
                <a:hlinkClick r:id="rId2" action="ppaction://hlinksldjump"/>
              </a:rPr>
              <a:t>Return to Additional Details</a:t>
            </a:r>
            <a:endParaRPr lang="en-US" sz="800" dirty="0"/>
          </a:p>
        </p:txBody>
      </p:sp>
      <p:sp>
        <p:nvSpPr>
          <p:cNvPr id="9" name="Rectangle 8"/>
          <p:cNvSpPr/>
          <p:nvPr/>
        </p:nvSpPr>
        <p:spPr>
          <a:xfrm>
            <a:off x="10580016" y="5885510"/>
            <a:ext cx="1140056" cy="215444"/>
          </a:xfrm>
          <a:prstGeom prst="rect">
            <a:avLst/>
          </a:prstGeom>
        </p:spPr>
        <p:txBody>
          <a:bodyPr wrap="none">
            <a:spAutoFit/>
          </a:bodyPr>
          <a:lstStyle/>
          <a:p>
            <a:r>
              <a:rPr lang="en-US" sz="800" dirty="0">
                <a:solidFill>
                  <a:srgbClr val="222222"/>
                </a:solidFill>
                <a:hlinkClick r:id="rId3" action="ppaction://hlinksldjump"/>
              </a:rPr>
              <a:t>Return to presentation</a:t>
            </a:r>
            <a:endParaRPr lang="en-US" sz="800" dirty="0"/>
          </a:p>
        </p:txBody>
      </p:sp>
    </p:spTree>
    <p:extLst>
      <p:ext uri="{BB962C8B-B14F-4D97-AF65-F5344CB8AC3E}">
        <p14:creationId xmlns:p14="http://schemas.microsoft.com/office/powerpoint/2010/main" val="588376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991" y="310570"/>
            <a:ext cx="10515600" cy="695049"/>
          </a:xfrm>
        </p:spPr>
        <p:txBody>
          <a:bodyPr/>
          <a:lstStyle/>
          <a:p>
            <a:r>
              <a:rPr lang="en-US" dirty="0"/>
              <a:t>2017 Campus Status – Fellowship Hall</a:t>
            </a:r>
          </a:p>
        </p:txBody>
      </p:sp>
      <p:sp>
        <p:nvSpPr>
          <p:cNvPr id="3" name="Content Placeholder 2"/>
          <p:cNvSpPr>
            <a:spLocks noGrp="1"/>
          </p:cNvSpPr>
          <p:nvPr>
            <p:ph idx="1"/>
          </p:nvPr>
        </p:nvSpPr>
        <p:spPr>
          <a:xfrm>
            <a:off x="838200" y="1158555"/>
            <a:ext cx="10515600" cy="1459356"/>
          </a:xfrm>
        </p:spPr>
        <p:txBody>
          <a:bodyPr>
            <a:normAutofit/>
          </a:bodyPr>
          <a:lstStyle/>
          <a:p>
            <a:r>
              <a:rPr lang="en-US" sz="2400" b="1" dirty="0"/>
              <a:t>Fellowship Hall</a:t>
            </a:r>
            <a:r>
              <a:rPr lang="en-US" sz="2400" dirty="0"/>
              <a:t> was built in 1983 as a Sanctuary and was remodeled in 2004.  It has some water damage in the east wall, needs a new roof, some windows are cracked, and the lintels need repair or replacement.  It is a candidate for adding a full kitchen and bathrooms with shower facilities.</a:t>
            </a:r>
          </a:p>
          <a:p>
            <a:endParaRPr lang="en-US" dirty="0"/>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25</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893330435"/>
              </p:ext>
            </p:extLst>
          </p:nvPr>
        </p:nvGraphicFramePr>
        <p:xfrm>
          <a:off x="1558207" y="2725633"/>
          <a:ext cx="9075585" cy="3050148"/>
        </p:xfrm>
        <a:graphic>
          <a:graphicData uri="http://schemas.openxmlformats.org/drawingml/2006/table">
            <a:tbl>
              <a:tblPr/>
              <a:tblGrid>
                <a:gridCol w="3580656">
                  <a:extLst>
                    <a:ext uri="{9D8B030D-6E8A-4147-A177-3AD203B41FA5}">
                      <a16:colId xmlns:a16="http://schemas.microsoft.com/office/drawing/2014/main" val="2871577351"/>
                    </a:ext>
                  </a:extLst>
                </a:gridCol>
                <a:gridCol w="838075">
                  <a:extLst>
                    <a:ext uri="{9D8B030D-6E8A-4147-A177-3AD203B41FA5}">
                      <a16:colId xmlns:a16="http://schemas.microsoft.com/office/drawing/2014/main" val="287018993"/>
                    </a:ext>
                  </a:extLst>
                </a:gridCol>
                <a:gridCol w="608539">
                  <a:extLst>
                    <a:ext uri="{9D8B030D-6E8A-4147-A177-3AD203B41FA5}">
                      <a16:colId xmlns:a16="http://schemas.microsoft.com/office/drawing/2014/main" val="2970277708"/>
                    </a:ext>
                  </a:extLst>
                </a:gridCol>
                <a:gridCol w="1295530">
                  <a:extLst>
                    <a:ext uri="{9D8B030D-6E8A-4147-A177-3AD203B41FA5}">
                      <a16:colId xmlns:a16="http://schemas.microsoft.com/office/drawing/2014/main" val="369404250"/>
                    </a:ext>
                  </a:extLst>
                </a:gridCol>
                <a:gridCol w="2752785">
                  <a:extLst>
                    <a:ext uri="{9D8B030D-6E8A-4147-A177-3AD203B41FA5}">
                      <a16:colId xmlns:a16="http://schemas.microsoft.com/office/drawing/2014/main" val="254291326"/>
                    </a:ext>
                  </a:extLst>
                </a:gridCol>
              </a:tblGrid>
              <a:tr h="424068">
                <a:tc gridSpan="5">
                  <a:txBody>
                    <a:bodyPr/>
                    <a:lstStyle/>
                    <a:p>
                      <a:pPr algn="ctr" fontAlgn="ctr"/>
                      <a:r>
                        <a:rPr lang="en-US" sz="1000" b="0" i="0" u="none" strike="noStrike" dirty="0">
                          <a:solidFill>
                            <a:srgbClr val="222222"/>
                          </a:solidFill>
                          <a:effectLst/>
                          <a:latin typeface="Arial" panose="020B0604020202020204" pitchFamily="34" charset="0"/>
                        </a:rPr>
                        <a:t>Key Fellowship Hall Projects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090450"/>
                  </a:ext>
                </a:extLst>
              </a:tr>
              <a:tr h="761928">
                <a:tc>
                  <a:txBody>
                    <a:bodyPr/>
                    <a:lstStyle/>
                    <a:p>
                      <a:pPr algn="ctr" fontAlgn="ctr"/>
                      <a:r>
                        <a:rPr lang="en-US" sz="1000" b="0" i="0" u="none" strike="noStrike" dirty="0">
                          <a:solidFill>
                            <a:srgbClr val="222222"/>
                          </a:solidFill>
                          <a:effectLst/>
                          <a:latin typeface="Arial" panose="020B0604020202020204" pitchFamily="34" charset="0"/>
                        </a:rPr>
                        <a:t>Project Name {Project Sheet Name}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Mission Impacted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Est Cost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Importance </a:t>
                      </a:r>
                    </a:p>
                    <a:p>
                      <a:pPr algn="ctr" fontAlgn="ctr"/>
                      <a:r>
                        <a:rPr lang="en-US" sz="1100" b="0" i="0" u="none" strike="noStrike" dirty="0">
                          <a:solidFill>
                            <a:srgbClr val="000000"/>
                          </a:solidFill>
                          <a:effectLst/>
                          <a:latin typeface="Calibri" panose="020F0502020204030204" pitchFamily="34" charset="0"/>
                        </a:rPr>
                        <a:t>{DO NOW, Do Soon, Maintenance, Improvement}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Notes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98030856"/>
                  </a:ext>
                </a:extLst>
              </a:tr>
              <a:tr h="310692">
                <a:tc>
                  <a:txBody>
                    <a:bodyPr/>
                    <a:lstStyle/>
                    <a:p>
                      <a:pPr algn="l" fontAlgn="ctr"/>
                      <a:r>
                        <a:rPr lang="en-US" sz="1000" b="0" i="0" u="none" strike="noStrike" dirty="0">
                          <a:solidFill>
                            <a:srgbClr val="222222"/>
                          </a:solidFill>
                          <a:effectLst/>
                          <a:latin typeface="Arial" panose="020B0604020202020204" pitchFamily="34" charset="0"/>
                        </a:rPr>
                        <a:t> </a:t>
                      </a:r>
                      <a:r>
                        <a:rPr lang="en-US" sz="1000" dirty="0">
                          <a:effectLst/>
                          <a:latin typeface="Calibri" panose="020F0502020204030204" pitchFamily="34" charset="0"/>
                          <a:ea typeface="Calibri" panose="020F0502020204030204" pitchFamily="34" charset="0"/>
                          <a:cs typeface="Times New Roman" panose="02020603050405020304" pitchFamily="18" charset="0"/>
                        </a:rPr>
                        <a:t>Re-roofing Fellowship Hall </a:t>
                      </a:r>
                      <a:endParaRPr lang="en-US" sz="1000" b="0" i="0" u="none" strike="noStrike" dirty="0">
                        <a:solidFill>
                          <a:srgbClr val="222222"/>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Fellowship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panose="020F0502020204030204" pitchFamily="34" charset="0"/>
                        </a:rPr>
                        <a:t>$36,000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 DO NOW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Water Leak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7868799"/>
                  </a:ext>
                </a:extLst>
              </a:tr>
              <a:tr h="310692">
                <a:tc>
                  <a:txBody>
                    <a:bodyPr/>
                    <a:lstStyle/>
                    <a:p>
                      <a:pPr algn="l" fontAlgn="b"/>
                      <a:r>
                        <a:rPr lang="en-US" sz="1100" b="0" i="0" u="none" strike="noStrike" dirty="0">
                          <a:solidFill>
                            <a:srgbClr val="000000"/>
                          </a:solidFill>
                          <a:effectLst/>
                          <a:latin typeface="Calibri" panose="020F0502020204030204" pitchFamily="34" charset="0"/>
                        </a:rPr>
                        <a:t> </a:t>
                      </a:r>
                      <a:r>
                        <a:rPr lang="en-US" sz="1100" dirty="0">
                          <a:effectLst/>
                          <a:latin typeface="Calibri" panose="020F0502020204030204" pitchFamily="34" charset="0"/>
                          <a:ea typeface="Calibri" panose="020F0502020204030204" pitchFamily="34" charset="0"/>
                          <a:cs typeface="Times New Roman" panose="02020603050405020304" pitchFamily="18" charset="0"/>
                        </a:rPr>
                        <a:t>Repair stucco facade on Fellowship Hall </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Fellowship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panose="020F0502020204030204" pitchFamily="34" charset="0"/>
                        </a:rPr>
                        <a:t>$20,000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 DO NOW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Water</a:t>
                      </a:r>
                      <a:r>
                        <a:rPr lang="en-US" sz="1100" b="0" i="0" u="none" strike="noStrike" baseline="0" dirty="0">
                          <a:solidFill>
                            <a:srgbClr val="000000"/>
                          </a:solidFill>
                          <a:effectLst/>
                          <a:latin typeface="Calibri" panose="020F0502020204030204" pitchFamily="34" charset="0"/>
                        </a:rPr>
                        <a:t> Leak</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4285386"/>
                  </a:ext>
                </a:extLst>
              </a:tr>
              <a:tr h="310692">
                <a:tc>
                  <a:txBody>
                    <a:bodyPr/>
                    <a:lstStyle/>
                    <a:p>
                      <a:pPr algn="l" fontAlgn="b"/>
                      <a:r>
                        <a:rPr lang="en-US" sz="1100" b="0" i="0" u="none" strike="noStrike" dirty="0">
                          <a:solidFill>
                            <a:srgbClr val="000000"/>
                          </a:solidFill>
                          <a:effectLst/>
                          <a:latin typeface="Calibri" panose="020F0502020204030204" pitchFamily="34" charset="0"/>
                        </a:rPr>
                        <a:t> </a:t>
                      </a:r>
                      <a:r>
                        <a:rPr lang="en-US" sz="1100" dirty="0">
                          <a:effectLst/>
                          <a:latin typeface="Calibri" panose="020F0502020204030204" pitchFamily="34" charset="0"/>
                          <a:ea typeface="Calibri" panose="020F0502020204030204" pitchFamily="34" charset="0"/>
                          <a:cs typeface="Times New Roman" panose="02020603050405020304" pitchFamily="18" charset="0"/>
                        </a:rPr>
                        <a:t>Replace foyer windows in Fellowship Hall </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Fellowship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panose="020F0502020204030204" pitchFamily="34" charset="0"/>
                        </a:rPr>
                        <a:t> $36,000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 DO NOW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Water Leak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2000985"/>
                  </a:ext>
                </a:extLst>
              </a:tr>
              <a:tr h="310692">
                <a:tc>
                  <a:txBody>
                    <a:bodyPr/>
                    <a:lstStyle/>
                    <a:p>
                      <a:pPr algn="l" fontAlgn="b"/>
                      <a:r>
                        <a:rPr lang="en-US" sz="1100" b="0" i="0" u="none" strike="noStrike" dirty="0">
                          <a:solidFill>
                            <a:srgbClr val="000000"/>
                          </a:solidFill>
                          <a:effectLst/>
                          <a:latin typeface="Calibri" panose="020F0502020204030204" pitchFamily="34" charset="0"/>
                        </a:rPr>
                        <a:t> </a:t>
                      </a:r>
                      <a:r>
                        <a:rPr lang="en-US" sz="1100" dirty="0">
                          <a:effectLst/>
                          <a:latin typeface="Calibri" panose="020F0502020204030204" pitchFamily="34" charset="0"/>
                          <a:ea typeface="Calibri" panose="020F0502020204030204" pitchFamily="34" charset="0"/>
                          <a:cs typeface="Times New Roman" panose="02020603050405020304" pitchFamily="18" charset="0"/>
                        </a:rPr>
                        <a:t>Repair Iron Gate going to A/C units </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Fellowship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panose="020F0502020204030204" pitchFamily="34" charset="0"/>
                        </a:rPr>
                        <a:t> $1,200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 Maintenance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9822196"/>
                  </a:ext>
                </a:extLst>
              </a:tr>
              <a:tr h="310692">
                <a:tc>
                  <a:txBody>
                    <a:bodyPr/>
                    <a:lstStyle/>
                    <a:p>
                      <a:pPr algn="l" fontAlgn="b"/>
                      <a:r>
                        <a:rPr lang="en-US" sz="1100" b="0" i="0" u="none" strike="noStrike" dirty="0">
                          <a:solidFill>
                            <a:srgbClr val="000000"/>
                          </a:solidFill>
                          <a:effectLst/>
                          <a:latin typeface="Calibri" panose="020F0502020204030204" pitchFamily="34" charset="0"/>
                        </a:rPr>
                        <a:t> Replace Doors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Fellowship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panose="020F0502020204030204" pitchFamily="34" charset="0"/>
                        </a:rPr>
                        <a:t>$3,000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 Maintenance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4197415"/>
                  </a:ext>
                </a:extLst>
              </a:tr>
              <a:tr h="310692">
                <a:tc>
                  <a:txBody>
                    <a:bodyPr/>
                    <a:lstStyle/>
                    <a:p>
                      <a:pPr algn="l" fontAlgn="b"/>
                      <a:r>
                        <a:rPr lang="en-US" sz="1100" b="0" i="0" u="none" strike="noStrike" dirty="0">
                          <a:solidFill>
                            <a:srgbClr val="000000"/>
                          </a:solidFill>
                          <a:effectLst/>
                          <a:latin typeface="Calibri" panose="020F0502020204030204" pitchFamily="34" charset="0"/>
                        </a:rPr>
                        <a:t>Expand Fellowship Hall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Fellowship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panose="020F0502020204030204" pitchFamily="34" charset="0"/>
                        </a:rPr>
                        <a:t>$480,000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Improvement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Add Kitchen</a:t>
                      </a:r>
                      <a:r>
                        <a:rPr lang="en-US" sz="1100" b="0" i="0" u="none" strike="noStrike" baseline="0" dirty="0">
                          <a:solidFill>
                            <a:srgbClr val="000000"/>
                          </a:solidFill>
                          <a:effectLst/>
                          <a:latin typeface="Calibri" panose="020F0502020204030204" pitchFamily="34" charset="0"/>
                        </a:rPr>
                        <a:t> and Bathrooms</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9594916"/>
                  </a:ext>
                </a:extLst>
              </a:tr>
            </a:tbl>
          </a:graphicData>
        </a:graphic>
      </p:graphicFrame>
      <p:sp>
        <p:nvSpPr>
          <p:cNvPr id="8" name="TextBox 7"/>
          <p:cNvSpPr txBox="1"/>
          <p:nvPr/>
        </p:nvSpPr>
        <p:spPr>
          <a:xfrm>
            <a:off x="10570409" y="6140906"/>
            <a:ext cx="1573037" cy="215444"/>
          </a:xfrm>
          <a:prstGeom prst="rect">
            <a:avLst/>
          </a:prstGeom>
          <a:noFill/>
        </p:spPr>
        <p:txBody>
          <a:bodyPr wrap="square" rtlCol="0">
            <a:spAutoFit/>
          </a:bodyPr>
          <a:lstStyle/>
          <a:p>
            <a:r>
              <a:rPr lang="en-US" sz="800" dirty="0">
                <a:hlinkClick r:id="rId2" action="ppaction://hlinksldjump"/>
              </a:rPr>
              <a:t>Return to Additional Details</a:t>
            </a:r>
            <a:endParaRPr lang="en-US" sz="800" dirty="0"/>
          </a:p>
        </p:txBody>
      </p:sp>
      <p:sp>
        <p:nvSpPr>
          <p:cNvPr id="9" name="Rectangle 8"/>
          <p:cNvSpPr/>
          <p:nvPr/>
        </p:nvSpPr>
        <p:spPr>
          <a:xfrm>
            <a:off x="10580016" y="5885510"/>
            <a:ext cx="1140056" cy="215444"/>
          </a:xfrm>
          <a:prstGeom prst="rect">
            <a:avLst/>
          </a:prstGeom>
        </p:spPr>
        <p:txBody>
          <a:bodyPr wrap="none">
            <a:spAutoFit/>
          </a:bodyPr>
          <a:lstStyle/>
          <a:p>
            <a:r>
              <a:rPr lang="en-US" sz="800" dirty="0">
                <a:solidFill>
                  <a:srgbClr val="222222"/>
                </a:solidFill>
                <a:hlinkClick r:id="rId3" action="ppaction://hlinksldjump"/>
              </a:rPr>
              <a:t>Return to presentation</a:t>
            </a:r>
            <a:endParaRPr lang="en-US" sz="800" dirty="0"/>
          </a:p>
        </p:txBody>
      </p:sp>
    </p:spTree>
    <p:extLst>
      <p:ext uri="{BB962C8B-B14F-4D97-AF65-F5344CB8AC3E}">
        <p14:creationId xmlns:p14="http://schemas.microsoft.com/office/powerpoint/2010/main" val="2506420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496" y="169829"/>
            <a:ext cx="10515600" cy="933588"/>
          </a:xfrm>
        </p:spPr>
        <p:txBody>
          <a:bodyPr/>
          <a:lstStyle/>
          <a:p>
            <a:r>
              <a:rPr lang="en-US" dirty="0"/>
              <a:t>2017 Campus Status – Admin &amp; CE Building</a:t>
            </a:r>
          </a:p>
        </p:txBody>
      </p:sp>
      <p:sp>
        <p:nvSpPr>
          <p:cNvPr id="3" name="Content Placeholder 2"/>
          <p:cNvSpPr>
            <a:spLocks noGrp="1"/>
          </p:cNvSpPr>
          <p:nvPr>
            <p:ph idx="1"/>
          </p:nvPr>
        </p:nvSpPr>
        <p:spPr>
          <a:xfrm>
            <a:off x="930965" y="1334407"/>
            <a:ext cx="10515600" cy="4691924"/>
          </a:xfrm>
        </p:spPr>
        <p:txBody>
          <a:bodyPr>
            <a:normAutofit fontScale="77500" lnSpcReduction="20000"/>
          </a:bodyPr>
          <a:lstStyle/>
          <a:p>
            <a:r>
              <a:rPr lang="en-US" sz="3100" dirty="0"/>
              <a:t> </a:t>
            </a:r>
            <a:r>
              <a:rPr lang="en-US" sz="3100" b="1" dirty="0"/>
              <a:t>Bouton Hall &amp; Kitchen</a:t>
            </a:r>
            <a:r>
              <a:rPr lang="en-US" sz="3100" dirty="0"/>
              <a:t> was built in 1974. It has water leaks either from the roof (recently repaired) or from condensation from the AC ducts.  The drop down ceiling needs repair and painting.  The windows need repair and insulation and lighting needs replacement.</a:t>
            </a:r>
            <a:r>
              <a:rPr lang="en-US" sz="3100" u="sng" dirty="0"/>
              <a:t> </a:t>
            </a:r>
          </a:p>
          <a:p>
            <a:r>
              <a:rPr lang="en-US" sz="3100" dirty="0"/>
              <a:t> </a:t>
            </a:r>
            <a:r>
              <a:rPr lang="en-US" sz="3100" b="1" dirty="0"/>
              <a:t>CE Building</a:t>
            </a:r>
            <a:r>
              <a:rPr lang="en-US" sz="3100" dirty="0"/>
              <a:t> was built in 1966 along with Bassett Parlor and the adjoining hallway.  Its roof was repaired in 2015, but the interior down spouts were not inspected or repaired.  The CE building needs HVAC replacement, insulation, repair of the exterior windows and doors, and lighting improvements.  The CE bathroom needs to be upgraded.  The building should be brought up to ADA compliance.</a:t>
            </a:r>
            <a:r>
              <a:rPr lang="en-US" sz="3100" u="sng" dirty="0"/>
              <a:t>  </a:t>
            </a:r>
          </a:p>
          <a:p>
            <a:pPr lvl="1"/>
            <a:r>
              <a:rPr lang="en-US" sz="3100" dirty="0"/>
              <a:t>Bassett Parlor AC needs replacement</a:t>
            </a:r>
          </a:p>
          <a:p>
            <a:r>
              <a:rPr lang="en-US" sz="3100" b="1" dirty="0"/>
              <a:t>Administrative Wing</a:t>
            </a:r>
            <a:r>
              <a:rPr lang="en-US" sz="3100" dirty="0"/>
              <a:t> was built in 1960 as a Sanctuary and remodeled as offices and classrooms around 1983.  It has water leaks either from the roof (recently repaired) or from condensation from the AC ducts.  The stained-glass windows need repair and insulation, the drop down ceiling needs repair and painting, the windows of the southeast side offices leak and require repair, and the lighting needs replacement.  The bathrooms need to be upgraded</a:t>
            </a:r>
            <a:r>
              <a:rPr lang="en-US" dirty="0"/>
              <a:t>.  </a:t>
            </a:r>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26</a:t>
            </a:fld>
            <a:endParaRPr lang="en-US" dirty="0"/>
          </a:p>
        </p:txBody>
      </p:sp>
      <p:sp>
        <p:nvSpPr>
          <p:cNvPr id="7" name="TextBox 6"/>
          <p:cNvSpPr txBox="1"/>
          <p:nvPr/>
        </p:nvSpPr>
        <p:spPr>
          <a:xfrm>
            <a:off x="10580016" y="6140906"/>
            <a:ext cx="1573037" cy="215444"/>
          </a:xfrm>
          <a:prstGeom prst="rect">
            <a:avLst/>
          </a:prstGeom>
          <a:noFill/>
        </p:spPr>
        <p:txBody>
          <a:bodyPr wrap="square" rtlCol="0">
            <a:spAutoFit/>
          </a:bodyPr>
          <a:lstStyle/>
          <a:p>
            <a:r>
              <a:rPr lang="en-US" sz="800" dirty="0">
                <a:hlinkClick r:id="rId2" action="ppaction://hlinksldjump"/>
              </a:rPr>
              <a:t>Return to Additional Details</a:t>
            </a:r>
            <a:endParaRPr lang="en-US" sz="800" dirty="0"/>
          </a:p>
        </p:txBody>
      </p:sp>
      <p:sp>
        <p:nvSpPr>
          <p:cNvPr id="8" name="Rectangle 7"/>
          <p:cNvSpPr/>
          <p:nvPr/>
        </p:nvSpPr>
        <p:spPr>
          <a:xfrm>
            <a:off x="10580016" y="5885510"/>
            <a:ext cx="1140056" cy="215444"/>
          </a:xfrm>
          <a:prstGeom prst="rect">
            <a:avLst/>
          </a:prstGeom>
        </p:spPr>
        <p:txBody>
          <a:bodyPr wrap="none">
            <a:spAutoFit/>
          </a:bodyPr>
          <a:lstStyle/>
          <a:p>
            <a:r>
              <a:rPr lang="en-US" sz="800" dirty="0">
                <a:solidFill>
                  <a:srgbClr val="222222"/>
                </a:solidFill>
                <a:hlinkClick r:id="rId3" action="ppaction://hlinksldjump"/>
              </a:rPr>
              <a:t>Return to presentation</a:t>
            </a:r>
            <a:endParaRPr lang="en-US" sz="800" dirty="0"/>
          </a:p>
        </p:txBody>
      </p:sp>
    </p:spTree>
    <p:extLst>
      <p:ext uri="{BB962C8B-B14F-4D97-AF65-F5344CB8AC3E}">
        <p14:creationId xmlns:p14="http://schemas.microsoft.com/office/powerpoint/2010/main" val="1854247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495" y="256219"/>
            <a:ext cx="10515600" cy="854075"/>
          </a:xfrm>
        </p:spPr>
        <p:txBody>
          <a:bodyPr/>
          <a:lstStyle/>
          <a:p>
            <a:r>
              <a:rPr lang="en-US" dirty="0"/>
              <a:t>2017 Campus Status – Admin &amp; CE Building</a:t>
            </a:r>
          </a:p>
        </p:txBody>
      </p:sp>
      <p:sp>
        <p:nvSpPr>
          <p:cNvPr id="3" name="Content Placeholder 2"/>
          <p:cNvSpPr>
            <a:spLocks noGrp="1"/>
          </p:cNvSpPr>
          <p:nvPr>
            <p:ph idx="1"/>
          </p:nvPr>
        </p:nvSpPr>
        <p:spPr/>
        <p:txBody>
          <a:bodyPr>
            <a:normAutofit/>
          </a:bodyPr>
          <a:lstStyle/>
          <a:p>
            <a:endParaRPr lang="en-US" b="1"/>
          </a:p>
          <a:p>
            <a:endParaRPr lang="en-US" dirty="0"/>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27</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743265236"/>
              </p:ext>
            </p:extLst>
          </p:nvPr>
        </p:nvGraphicFramePr>
        <p:xfrm>
          <a:off x="1606550" y="1139427"/>
          <a:ext cx="8672188" cy="5113496"/>
        </p:xfrm>
        <a:graphic>
          <a:graphicData uri="http://schemas.openxmlformats.org/drawingml/2006/table">
            <a:tbl>
              <a:tblPr/>
              <a:tblGrid>
                <a:gridCol w="3720824">
                  <a:extLst>
                    <a:ext uri="{9D8B030D-6E8A-4147-A177-3AD203B41FA5}">
                      <a16:colId xmlns:a16="http://schemas.microsoft.com/office/drawing/2014/main" val="867416792"/>
                    </a:ext>
                  </a:extLst>
                </a:gridCol>
                <a:gridCol w="596348">
                  <a:extLst>
                    <a:ext uri="{9D8B030D-6E8A-4147-A177-3AD203B41FA5}">
                      <a16:colId xmlns:a16="http://schemas.microsoft.com/office/drawing/2014/main" val="1572805471"/>
                    </a:ext>
                  </a:extLst>
                </a:gridCol>
                <a:gridCol w="715617">
                  <a:extLst>
                    <a:ext uri="{9D8B030D-6E8A-4147-A177-3AD203B41FA5}">
                      <a16:colId xmlns:a16="http://schemas.microsoft.com/office/drawing/2014/main" val="3988723879"/>
                    </a:ext>
                  </a:extLst>
                </a:gridCol>
                <a:gridCol w="1232452">
                  <a:extLst>
                    <a:ext uri="{9D8B030D-6E8A-4147-A177-3AD203B41FA5}">
                      <a16:colId xmlns:a16="http://schemas.microsoft.com/office/drawing/2014/main" val="3361622891"/>
                    </a:ext>
                  </a:extLst>
                </a:gridCol>
                <a:gridCol w="2406947">
                  <a:extLst>
                    <a:ext uri="{9D8B030D-6E8A-4147-A177-3AD203B41FA5}">
                      <a16:colId xmlns:a16="http://schemas.microsoft.com/office/drawing/2014/main" val="3239551694"/>
                    </a:ext>
                  </a:extLst>
                </a:gridCol>
              </a:tblGrid>
              <a:tr h="339338">
                <a:tc gridSpan="5">
                  <a:txBody>
                    <a:bodyPr/>
                    <a:lstStyle/>
                    <a:p>
                      <a:pPr algn="ctr" fontAlgn="ctr"/>
                      <a:r>
                        <a:rPr lang="en-US" sz="1000" b="0" i="0" u="none" strike="noStrike" dirty="0">
                          <a:solidFill>
                            <a:srgbClr val="222222"/>
                          </a:solidFill>
                          <a:effectLst/>
                          <a:latin typeface="Arial" panose="020B0604020202020204" pitchFamily="34" charset="0"/>
                        </a:rPr>
                        <a:t>Key Admin and CE Projects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89568791"/>
                  </a:ext>
                </a:extLst>
              </a:tr>
              <a:tr h="771488">
                <a:tc>
                  <a:txBody>
                    <a:bodyPr/>
                    <a:lstStyle/>
                    <a:p>
                      <a:pPr algn="ctr" fontAlgn="ctr"/>
                      <a:r>
                        <a:rPr lang="en-US" sz="1000" b="0" i="0" u="none" strike="noStrike" dirty="0">
                          <a:solidFill>
                            <a:srgbClr val="222222"/>
                          </a:solidFill>
                          <a:effectLst/>
                          <a:latin typeface="Arial" panose="020B0604020202020204" pitchFamily="34" charset="0"/>
                        </a:rPr>
                        <a:t>Project Name {Project Sheet Name}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Mission Impacted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Est Cost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Importance </a:t>
                      </a:r>
                    </a:p>
                    <a:p>
                      <a:pPr algn="ctr" fontAlgn="ctr"/>
                      <a:r>
                        <a:rPr lang="en-US" sz="1100" b="0" i="0" u="none" strike="noStrike" dirty="0">
                          <a:solidFill>
                            <a:srgbClr val="000000"/>
                          </a:solidFill>
                          <a:effectLst/>
                          <a:latin typeface="Calibri" panose="020F0502020204030204" pitchFamily="34" charset="0"/>
                        </a:rPr>
                        <a:t>{DO NOW, Do Soon, Maintenance, Improvement}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Notes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62176332"/>
                  </a:ext>
                </a:extLst>
              </a:tr>
              <a:tr h="44163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000" dirty="0">
                          <a:latin typeface="Calibri" panose="020F0502020204030204" pitchFamily="34" charset="0"/>
                          <a:ea typeface="Calibri" panose="020F0502020204030204" pitchFamily="34" charset="0"/>
                          <a:cs typeface="Times New Roman" panose="02020603050405020304" pitchFamily="18" charset="0"/>
                        </a:rPr>
                        <a:t>Lighting in Admin and Education Building </a:t>
                      </a:r>
                      <a:endParaRPr lang="en-US" sz="1000" dirty="0"/>
                    </a:p>
                    <a:p>
                      <a:pPr algn="l" fontAlgn="ctr"/>
                      <a:endParaRPr lang="en-US" sz="1000" b="0" i="0" u="none" strike="noStrike" dirty="0">
                        <a:solidFill>
                          <a:srgbClr val="222222"/>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CE &amp; Welcome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 $23,517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DO NOW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Dark hallways are a major impediment to a welcoming environment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8805933"/>
                  </a:ext>
                </a:extLst>
              </a:tr>
              <a:tr h="202851">
                <a:tc>
                  <a:txBody>
                    <a:bodyPr/>
                    <a:lstStyle/>
                    <a:p>
                      <a:pPr algn="l" fontAlgn="b"/>
                      <a:r>
                        <a:rPr lang="en-US" sz="1100" dirty="0">
                          <a:effectLst/>
                          <a:latin typeface="Calibri" panose="020F0502020204030204" pitchFamily="34" charset="0"/>
                          <a:ea typeface="Calibri" panose="020F0502020204030204" pitchFamily="34" charset="0"/>
                          <a:cs typeface="Times New Roman" panose="02020603050405020304" pitchFamily="18" charset="0"/>
                        </a:rPr>
                        <a:t>Bricks missing wall open </a:t>
                      </a:r>
                      <a:r>
                        <a:rPr lang="en-US" sz="11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DO NOW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Water Leak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1528049"/>
                  </a:ext>
                </a:extLst>
              </a:tr>
              <a:tr h="225287">
                <a:tc>
                  <a:txBody>
                    <a:bodyPr/>
                    <a:lstStyle/>
                    <a:p>
                      <a:pPr algn="l" fontAlgn="b"/>
                      <a:r>
                        <a:rPr lang="en-US" sz="1100" dirty="0">
                          <a:effectLst/>
                          <a:latin typeface="Calibri" panose="020F0502020204030204" pitchFamily="34" charset="0"/>
                          <a:ea typeface="Calibri" panose="020F0502020204030204" pitchFamily="34" charset="0"/>
                          <a:cs typeface="Times New Roman" panose="02020603050405020304" pitchFamily="18" charset="0"/>
                        </a:rPr>
                        <a:t>Seal stucco on Education and Administration Building </a:t>
                      </a:r>
                      <a:r>
                        <a:rPr lang="en-US" sz="11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 $5,000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DO NOW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Water Leak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9917966"/>
                  </a:ext>
                </a:extLst>
              </a:tr>
              <a:tr h="282934">
                <a:tc>
                  <a:txBody>
                    <a:bodyPr/>
                    <a:lstStyle/>
                    <a:p>
                      <a:pPr marL="0" marR="0" algn="l">
                        <a:lnSpc>
                          <a:spcPct val="107000"/>
                        </a:lnSpc>
                        <a:spcBef>
                          <a:spcPts val="200"/>
                        </a:spcBef>
                        <a:spcAft>
                          <a:spcPts val="0"/>
                        </a:spcAft>
                      </a:pPr>
                      <a:r>
                        <a:rPr lang="en-US"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Seal Window Frames on Education and Administration Building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 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$1,400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DO NOW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Water Leak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6297520"/>
                  </a:ext>
                </a:extLst>
              </a:tr>
              <a:tr h="344805">
                <a:tc>
                  <a:txBody>
                    <a:bodyPr/>
                    <a:lstStyle/>
                    <a:p>
                      <a:pPr algn="l" fontAlgn="b"/>
                      <a:r>
                        <a:rPr lang="en-US" sz="1100" dirty="0">
                          <a:effectLst/>
                          <a:latin typeface="Calibri" panose="020F0502020204030204" pitchFamily="34" charset="0"/>
                          <a:ea typeface="Calibri" panose="020F0502020204030204" pitchFamily="34" charset="0"/>
                          <a:cs typeface="Times New Roman" panose="02020603050405020304" pitchFamily="18" charset="0"/>
                        </a:rPr>
                        <a:t>Replace or repair leaking in windows in Helen and treasurer office </a:t>
                      </a:r>
                      <a:r>
                        <a:rPr lang="en-US" sz="11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Admin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 $1,000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DO NOW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Water Leak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7621881"/>
                  </a:ext>
                </a:extLst>
              </a:tr>
              <a:tr h="344805">
                <a:tc>
                  <a:txBody>
                    <a:bodyPr/>
                    <a:lstStyle/>
                    <a:p>
                      <a:pPr algn="l" fontAlgn="b"/>
                      <a:r>
                        <a:rPr lang="en-US" sz="1100" dirty="0">
                          <a:effectLst/>
                          <a:latin typeface="Calibri" panose="020F0502020204030204" pitchFamily="34" charset="0"/>
                          <a:ea typeface="Calibri" panose="020F0502020204030204" pitchFamily="34" charset="0"/>
                          <a:cs typeface="Times New Roman" panose="02020603050405020304" pitchFamily="18" charset="0"/>
                        </a:rPr>
                        <a:t>Replace tall stained glass windows on Education and Administration Building </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$7,200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DO NOW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Water Leak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953636"/>
                  </a:ext>
                </a:extLst>
              </a:tr>
              <a:tr h="344805">
                <a:tc>
                  <a:txBody>
                    <a:bodyPr/>
                    <a:lstStyle/>
                    <a:p>
                      <a:pPr algn="l" fontAlgn="b"/>
                      <a:r>
                        <a:rPr lang="en-US" sz="1100" dirty="0">
                          <a:effectLst/>
                          <a:latin typeface="Calibri" panose="020F0502020204030204" pitchFamily="34" charset="0"/>
                          <a:ea typeface="Calibri" panose="020F0502020204030204" pitchFamily="34" charset="0"/>
                          <a:cs typeface="Times New Roman" panose="02020603050405020304" pitchFamily="18" charset="0"/>
                        </a:rPr>
                        <a:t>Fix old iron drain pipes that don’t drain on Education and Admin Building </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DO NOW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Water Leak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0718379"/>
                  </a:ext>
                </a:extLst>
              </a:tr>
              <a:tr h="305263">
                <a:tc>
                  <a:txBody>
                    <a:bodyPr/>
                    <a:lstStyle/>
                    <a:p>
                      <a:pPr algn="l" fontAlgn="b"/>
                      <a:r>
                        <a:rPr lang="en-US" sz="1100" dirty="0">
                          <a:effectLst/>
                          <a:latin typeface="Calibri" panose="020F0502020204030204" pitchFamily="34" charset="0"/>
                          <a:ea typeface="Calibri" panose="020F0502020204030204" pitchFamily="34" charset="0"/>
                          <a:cs typeface="Times New Roman" panose="02020603050405020304" pitchFamily="18" charset="0"/>
                        </a:rPr>
                        <a:t>Replace Windows in CE hall facing NASA Parkway </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DO NOW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Water</a:t>
                      </a:r>
                      <a:r>
                        <a:rPr lang="en-US" sz="1100" b="0" i="0" u="none" strike="noStrike" baseline="0" dirty="0">
                          <a:solidFill>
                            <a:srgbClr val="000000"/>
                          </a:solidFill>
                          <a:effectLst/>
                          <a:latin typeface="Calibri" panose="020F0502020204030204" pitchFamily="34" charset="0"/>
                        </a:rPr>
                        <a:t> Leak</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3258752"/>
                  </a:ext>
                </a:extLst>
              </a:tr>
              <a:tr h="344805">
                <a:tc>
                  <a:txBody>
                    <a:bodyPr/>
                    <a:lstStyle/>
                    <a:p>
                      <a:pPr algn="l" fontAlgn="b"/>
                      <a:r>
                        <a:rPr lang="en-US" sz="1100" dirty="0">
                          <a:effectLst/>
                          <a:latin typeface="Calibri" panose="020F0502020204030204" pitchFamily="34" charset="0"/>
                          <a:ea typeface="Calibri" panose="020F0502020204030204" pitchFamily="34" charset="0"/>
                          <a:cs typeface="Times New Roman" panose="02020603050405020304" pitchFamily="18" charset="0"/>
                        </a:rPr>
                        <a:t>Fix whatever is causing the ceiling water spots in Education and Admin Buildings </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CE &amp; Admin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TDB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DO NOW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Water Leak,</a:t>
                      </a:r>
                      <a:r>
                        <a:rPr lang="en-US" sz="1100" b="0" i="0" u="none" strike="noStrike" baseline="0" dirty="0">
                          <a:solidFill>
                            <a:srgbClr val="000000"/>
                          </a:solidFill>
                          <a:effectLst/>
                          <a:latin typeface="Calibri" panose="020F0502020204030204" pitchFamily="34" charset="0"/>
                        </a:rPr>
                        <a:t> requires inspection to determine estimate</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9891557"/>
                  </a:ext>
                </a:extLst>
              </a:tr>
              <a:tr h="344805">
                <a:tc>
                  <a:txBody>
                    <a:bodyPr/>
                    <a:lstStyle/>
                    <a:p>
                      <a:pPr algn="l" fontAlgn="b"/>
                      <a:r>
                        <a:rPr lang="en-US" sz="1100" dirty="0">
                          <a:effectLst/>
                          <a:latin typeface="Calibri" panose="020F0502020204030204" pitchFamily="34" charset="0"/>
                          <a:ea typeface="Calibri" panose="020F0502020204030204" pitchFamily="34" charset="0"/>
                          <a:cs typeface="Times New Roman" panose="02020603050405020304" pitchFamily="18" charset="0"/>
                        </a:rPr>
                        <a:t>Replace HVAC in Administration and Education Building </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CE &amp; Admin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$24,000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Do Soon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See Energy</a:t>
                      </a:r>
                      <a:r>
                        <a:rPr lang="en-US" sz="1100" b="0" i="0" u="none" strike="noStrike" baseline="0" dirty="0">
                          <a:solidFill>
                            <a:srgbClr val="000000"/>
                          </a:solidFill>
                          <a:effectLst/>
                          <a:latin typeface="Calibri" panose="020F0502020204030204" pitchFamily="34" charset="0"/>
                        </a:rPr>
                        <a:t> Audit</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4978199"/>
                  </a:ext>
                </a:extLst>
              </a:tr>
              <a:tr h="220871">
                <a:tc>
                  <a:txBody>
                    <a:bodyPr/>
                    <a:lstStyle/>
                    <a:p>
                      <a:pPr algn="l" fontAlgn="b"/>
                      <a:r>
                        <a:rPr lang="en-US" sz="1100" dirty="0">
                          <a:effectLst/>
                          <a:latin typeface="Calibri" panose="020F0502020204030204" pitchFamily="34" charset="0"/>
                          <a:ea typeface="Calibri" panose="020F0502020204030204" pitchFamily="34" charset="0"/>
                          <a:cs typeface="Times New Roman" panose="02020603050405020304" pitchFamily="18" charset="0"/>
                        </a:rPr>
                        <a:t>Renovate Administration wing </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Admin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$433,100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Improvement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Restructure</a:t>
                      </a:r>
                      <a:r>
                        <a:rPr lang="en-US" sz="1100" b="0" i="0" u="none" strike="noStrike" baseline="0" dirty="0">
                          <a:solidFill>
                            <a:srgbClr val="000000"/>
                          </a:solidFill>
                          <a:effectLst/>
                          <a:latin typeface="Calibri" panose="020F0502020204030204" pitchFamily="34" charset="0"/>
                        </a:rPr>
                        <a:t> offices, bathrooms etc.</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890033"/>
                  </a:ext>
                </a:extLst>
              </a:tr>
              <a:tr h="294537">
                <a:tc>
                  <a:txBody>
                    <a:bodyPr/>
                    <a:lstStyle/>
                    <a:p>
                      <a:pPr algn="l" fontAlgn="b"/>
                      <a:r>
                        <a:rPr lang="en-US" sz="1100" dirty="0">
                          <a:effectLst/>
                          <a:latin typeface="Calibri" panose="020F0502020204030204" pitchFamily="34" charset="0"/>
                          <a:ea typeface="Calibri" panose="020F0502020204030204" pitchFamily="34" charset="0"/>
                          <a:cs typeface="Times New Roman" panose="02020603050405020304" pitchFamily="18" charset="0"/>
                        </a:rPr>
                        <a:t>Spruce up First Floor in Education and Administration Building </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$54,000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Improvement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5622707"/>
                  </a:ext>
                </a:extLst>
              </a:tr>
              <a:tr h="305263">
                <a:tc>
                  <a:txBody>
                    <a:bodyPr/>
                    <a:lstStyle/>
                    <a:p>
                      <a:pPr algn="l" fontAlgn="b"/>
                      <a:r>
                        <a:rPr lang="en-US" sz="1100" dirty="0">
                          <a:effectLst/>
                          <a:latin typeface="Calibri" panose="020F0502020204030204" pitchFamily="34" charset="0"/>
                          <a:ea typeface="Calibri" panose="020F0502020204030204" pitchFamily="34" charset="0"/>
                          <a:cs typeface="Times New Roman" panose="02020603050405020304" pitchFamily="18" charset="0"/>
                        </a:rPr>
                        <a:t>Change out the interior doors in the CE Wing</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Improvement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504339"/>
                  </a:ext>
                </a:extLst>
              </a:tr>
            </a:tbl>
          </a:graphicData>
        </a:graphic>
      </p:graphicFrame>
      <p:sp>
        <p:nvSpPr>
          <p:cNvPr id="9" name="TextBox 8"/>
          <p:cNvSpPr txBox="1"/>
          <p:nvPr/>
        </p:nvSpPr>
        <p:spPr>
          <a:xfrm>
            <a:off x="10278738" y="6136542"/>
            <a:ext cx="1573037" cy="215444"/>
          </a:xfrm>
          <a:prstGeom prst="rect">
            <a:avLst/>
          </a:prstGeom>
          <a:noFill/>
        </p:spPr>
        <p:txBody>
          <a:bodyPr wrap="square" rtlCol="0">
            <a:spAutoFit/>
          </a:bodyPr>
          <a:lstStyle/>
          <a:p>
            <a:r>
              <a:rPr lang="en-US" sz="800" dirty="0">
                <a:hlinkClick r:id="rId2" action="ppaction://hlinksldjump"/>
              </a:rPr>
              <a:t>Return to Additional Details</a:t>
            </a:r>
            <a:endParaRPr lang="en-US" sz="800" dirty="0"/>
          </a:p>
        </p:txBody>
      </p:sp>
      <p:sp>
        <p:nvSpPr>
          <p:cNvPr id="8" name="Rectangle 7"/>
          <p:cNvSpPr/>
          <p:nvPr/>
        </p:nvSpPr>
        <p:spPr>
          <a:xfrm>
            <a:off x="10278738" y="5904608"/>
            <a:ext cx="1140056" cy="215444"/>
          </a:xfrm>
          <a:prstGeom prst="rect">
            <a:avLst/>
          </a:prstGeom>
        </p:spPr>
        <p:txBody>
          <a:bodyPr wrap="none">
            <a:spAutoFit/>
          </a:bodyPr>
          <a:lstStyle/>
          <a:p>
            <a:r>
              <a:rPr lang="en-US" sz="800" dirty="0">
                <a:solidFill>
                  <a:srgbClr val="222222"/>
                </a:solidFill>
                <a:hlinkClick r:id="rId3" action="ppaction://hlinksldjump"/>
              </a:rPr>
              <a:t>Return to presentation</a:t>
            </a:r>
            <a:endParaRPr lang="en-US" sz="800" dirty="0"/>
          </a:p>
        </p:txBody>
      </p:sp>
    </p:spTree>
    <p:extLst>
      <p:ext uri="{BB962C8B-B14F-4D97-AF65-F5344CB8AC3E}">
        <p14:creationId xmlns:p14="http://schemas.microsoft.com/office/powerpoint/2010/main" val="1551398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991" y="156577"/>
            <a:ext cx="10515600" cy="1013101"/>
          </a:xfrm>
        </p:spPr>
        <p:txBody>
          <a:bodyPr/>
          <a:lstStyle/>
          <a:p>
            <a:r>
              <a:rPr lang="en-US" dirty="0"/>
              <a:t>2017 Campus Status – Grounds and Parking</a:t>
            </a:r>
          </a:p>
        </p:txBody>
      </p:sp>
      <p:sp>
        <p:nvSpPr>
          <p:cNvPr id="3" name="Content Placeholder 2"/>
          <p:cNvSpPr>
            <a:spLocks noGrp="1"/>
          </p:cNvSpPr>
          <p:nvPr>
            <p:ph idx="1"/>
          </p:nvPr>
        </p:nvSpPr>
        <p:spPr>
          <a:xfrm>
            <a:off x="1089991" y="1169678"/>
            <a:ext cx="10515600" cy="2044010"/>
          </a:xfrm>
        </p:spPr>
        <p:txBody>
          <a:bodyPr/>
          <a:lstStyle/>
          <a:p>
            <a:r>
              <a:rPr lang="en-US" sz="2000" b="1" dirty="0"/>
              <a:t>Drop-off Parking </a:t>
            </a:r>
            <a:r>
              <a:rPr lang="en-US" sz="2000" dirty="0"/>
              <a:t>area </a:t>
            </a:r>
            <a:r>
              <a:rPr lang="en-US" sz="2000" strike="sngStrike" dirty="0"/>
              <a:t>needs repair of the lighting and</a:t>
            </a:r>
            <a:r>
              <a:rPr lang="en-US" sz="2000" dirty="0"/>
              <a:t> is a candidate for a covered walkway to connect the buildings and protect people from rain when dropped off, and it could use some improved landscaping.</a:t>
            </a:r>
          </a:p>
          <a:p>
            <a:r>
              <a:rPr lang="en-US" sz="2000" b="1" dirty="0"/>
              <a:t>Main Parking Lot</a:t>
            </a:r>
            <a:r>
              <a:rPr lang="en-US" sz="2000" dirty="0"/>
              <a:t> needs </a:t>
            </a:r>
            <a:r>
              <a:rPr lang="en-US" sz="2000" strike="sngStrike" dirty="0"/>
              <a:t>repair of the lights and</a:t>
            </a:r>
            <a:r>
              <a:rPr lang="en-US" sz="2000" dirty="0"/>
              <a:t> of the dumpster.</a:t>
            </a:r>
          </a:p>
          <a:p>
            <a:r>
              <a:rPr lang="en-US" sz="2000" dirty="0"/>
              <a:t>The NASA Parkway side of the campus is a candidate for improved landscaping that is visually appealing and low maintenance.  </a:t>
            </a:r>
          </a:p>
          <a:p>
            <a:endParaRPr lang="en-US" dirty="0"/>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28</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4232029171"/>
              </p:ext>
            </p:extLst>
          </p:nvPr>
        </p:nvGraphicFramePr>
        <p:xfrm>
          <a:off x="1909438" y="3319440"/>
          <a:ext cx="8369300" cy="2273840"/>
        </p:xfrm>
        <a:graphic>
          <a:graphicData uri="http://schemas.openxmlformats.org/drawingml/2006/table">
            <a:tbl>
              <a:tblPr/>
              <a:tblGrid>
                <a:gridCol w="3302000">
                  <a:extLst>
                    <a:ext uri="{9D8B030D-6E8A-4147-A177-3AD203B41FA5}">
                      <a16:colId xmlns:a16="http://schemas.microsoft.com/office/drawing/2014/main" val="289829036"/>
                    </a:ext>
                  </a:extLst>
                </a:gridCol>
                <a:gridCol w="812800">
                  <a:extLst>
                    <a:ext uri="{9D8B030D-6E8A-4147-A177-3AD203B41FA5}">
                      <a16:colId xmlns:a16="http://schemas.microsoft.com/office/drawing/2014/main" val="3081272201"/>
                    </a:ext>
                  </a:extLst>
                </a:gridCol>
                <a:gridCol w="736600">
                  <a:extLst>
                    <a:ext uri="{9D8B030D-6E8A-4147-A177-3AD203B41FA5}">
                      <a16:colId xmlns:a16="http://schemas.microsoft.com/office/drawing/2014/main" val="639872714"/>
                    </a:ext>
                  </a:extLst>
                </a:gridCol>
                <a:gridCol w="1230223">
                  <a:extLst>
                    <a:ext uri="{9D8B030D-6E8A-4147-A177-3AD203B41FA5}">
                      <a16:colId xmlns:a16="http://schemas.microsoft.com/office/drawing/2014/main" val="3320495385"/>
                    </a:ext>
                  </a:extLst>
                </a:gridCol>
                <a:gridCol w="2287677">
                  <a:extLst>
                    <a:ext uri="{9D8B030D-6E8A-4147-A177-3AD203B41FA5}">
                      <a16:colId xmlns:a16="http://schemas.microsoft.com/office/drawing/2014/main" val="790100989"/>
                    </a:ext>
                  </a:extLst>
                </a:gridCol>
              </a:tblGrid>
              <a:tr h="246562">
                <a:tc gridSpan="5">
                  <a:txBody>
                    <a:bodyPr/>
                    <a:lstStyle/>
                    <a:p>
                      <a:pPr algn="ctr" fontAlgn="ctr"/>
                      <a:r>
                        <a:rPr lang="en-US" sz="1000" b="0" i="0" u="none" strike="noStrike" dirty="0">
                          <a:solidFill>
                            <a:srgbClr val="222222"/>
                          </a:solidFill>
                          <a:effectLst/>
                          <a:latin typeface="Arial" panose="020B0604020202020204" pitchFamily="34" charset="0"/>
                        </a:rPr>
                        <a:t>Key Property Projects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72546503"/>
                  </a:ext>
                </a:extLst>
              </a:tr>
              <a:tr h="743943">
                <a:tc>
                  <a:txBody>
                    <a:bodyPr/>
                    <a:lstStyle/>
                    <a:p>
                      <a:pPr algn="l" fontAlgn="ctr"/>
                      <a:r>
                        <a:rPr lang="en-US" sz="1000" b="0" i="0" u="none" strike="noStrike" dirty="0">
                          <a:solidFill>
                            <a:srgbClr val="222222"/>
                          </a:solidFill>
                          <a:effectLst/>
                          <a:latin typeface="Arial" panose="020B0604020202020204" pitchFamily="34" charset="0"/>
                        </a:rPr>
                        <a:t>Project Name {Project Sheet Name}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Mission Impacted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Est Cost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Importance </a:t>
                      </a:r>
                    </a:p>
                    <a:p>
                      <a:pPr algn="ctr" fontAlgn="ctr"/>
                      <a:r>
                        <a:rPr lang="en-US" sz="1100" b="0" i="0" u="none" strike="noStrike" dirty="0">
                          <a:solidFill>
                            <a:srgbClr val="000000"/>
                          </a:solidFill>
                          <a:effectLst/>
                          <a:latin typeface="Calibri" panose="020F0502020204030204" pitchFamily="34" charset="0"/>
                        </a:rPr>
                        <a:t>{Do NOW,  Do Soon, Maintenance, Improvement}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Notes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47362686"/>
                  </a:ext>
                </a:extLst>
              </a:tr>
              <a:tr h="344557">
                <a:tc>
                  <a:txBody>
                    <a:bodyPr/>
                    <a:lstStyle/>
                    <a:p>
                      <a:pPr algn="l" fontAlgn="ctr"/>
                      <a:r>
                        <a:rPr lang="en-US" sz="1100" b="0" i="0" u="none" strike="sngStrike" dirty="0">
                          <a:solidFill>
                            <a:srgbClr val="222222"/>
                          </a:solidFill>
                          <a:effectLst/>
                          <a:latin typeface="+mn-lt"/>
                        </a:rPr>
                        <a:t> </a:t>
                      </a:r>
                      <a:r>
                        <a:rPr lang="en-US" sz="1100" strike="sngStrike" dirty="0">
                          <a:effectLst/>
                          <a:latin typeface="+mn-lt"/>
                          <a:ea typeface="Calibri" panose="020F0502020204030204" pitchFamily="34" charset="0"/>
                          <a:cs typeface="Times New Roman" panose="02020603050405020304" pitchFamily="18" charset="0"/>
                        </a:rPr>
                        <a:t>Exterior Lights </a:t>
                      </a:r>
                      <a:endParaRPr lang="en-US" sz="1100" b="0" i="0" u="none" strike="sngStrike" dirty="0">
                        <a:solidFill>
                          <a:srgbClr val="222222"/>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Welcoming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mn-lt"/>
                        </a:rPr>
                        <a:t> $</a:t>
                      </a:r>
                      <a:r>
                        <a:rPr lang="en-US" sz="1100" kern="1200" dirty="0">
                          <a:solidFill>
                            <a:schemeClr val="tx1"/>
                          </a:solidFill>
                          <a:effectLst/>
                          <a:latin typeface="+mn-lt"/>
                          <a:ea typeface="+mn-ea"/>
                          <a:cs typeface="+mn-cs"/>
                        </a:rPr>
                        <a:t>9,582</a:t>
                      </a:r>
                      <a:endParaRPr lang="en-US" sz="1100" b="0"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 DO NOW;</a:t>
                      </a:r>
                      <a:r>
                        <a:rPr lang="en-US" sz="1100" b="0" i="0" u="none" strike="noStrike" baseline="0" dirty="0">
                          <a:solidFill>
                            <a:srgbClr val="000000"/>
                          </a:solidFill>
                          <a:effectLst/>
                          <a:latin typeface="+mn-lt"/>
                        </a:rPr>
                        <a:t> Safety</a:t>
                      </a:r>
                      <a:endParaRPr lang="en-US" sz="1100" b="0"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mn-lt"/>
                        </a:rPr>
                        <a:t> Done as of Dec 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1088021"/>
                  </a:ext>
                </a:extLst>
              </a:tr>
              <a:tr h="265043">
                <a:tc>
                  <a:txBody>
                    <a:bodyPr/>
                    <a:lstStyle/>
                    <a:p>
                      <a:pPr algn="l" fontAlgn="b"/>
                      <a:r>
                        <a:rPr lang="en-US" sz="1100" b="0" i="0" u="none" strike="noStrike" dirty="0">
                          <a:solidFill>
                            <a:srgbClr val="000000"/>
                          </a:solidFill>
                          <a:effectLst/>
                          <a:latin typeface="Calibri" panose="020F0502020204030204" pitchFamily="34" charset="0"/>
                        </a:rPr>
                        <a:t> Move</a:t>
                      </a:r>
                      <a:r>
                        <a:rPr lang="en-US" sz="1100" b="0" i="0" u="none" strike="noStrike" baseline="0" dirty="0">
                          <a:solidFill>
                            <a:srgbClr val="000000"/>
                          </a:solidFill>
                          <a:effectLst/>
                          <a:latin typeface="Calibri" panose="020F0502020204030204" pitchFamily="34" charset="0"/>
                        </a:rPr>
                        <a:t> and Repair Dumpster</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Calibri" panose="020F0502020204030204" pitchFamily="34" charset="0"/>
                        </a:rPr>
                        <a:t> </a:t>
                      </a:r>
                      <a:r>
                        <a:rPr kumimoji="0" lang="en-US" sz="1100" b="0" i="0" u="none" strike="noStrike" kern="1200" cap="none" spc="0" normalizeH="0" baseline="0" noProof="0" dirty="0">
                          <a:ln>
                            <a:noFill/>
                          </a:ln>
                          <a:solidFill>
                            <a:srgbClr val="000000"/>
                          </a:solidFill>
                          <a:effectLst/>
                          <a:uLnTx/>
                          <a:uFillTx/>
                          <a:latin typeface="+mn-lt"/>
                          <a:ea typeface="+mn-ea"/>
                          <a:cs typeface="+mn-cs"/>
                        </a:rPr>
                        <a:t>Welcoming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panose="020F0502020204030204" pitchFamily="34" charset="0"/>
                        </a:rPr>
                        <a:t> $5,000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 Maintenance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8471375"/>
                  </a:ext>
                </a:extLst>
              </a:tr>
              <a:tr h="254635">
                <a:tc>
                  <a:txBody>
                    <a:bodyPr/>
                    <a:lstStyle/>
                    <a:p>
                      <a:pPr algn="l" fontAlgn="b"/>
                      <a:r>
                        <a:rPr lang="en-US" sz="1100" b="0" i="0" u="none" strike="noStrike" dirty="0">
                          <a:solidFill>
                            <a:srgbClr val="000000"/>
                          </a:solidFill>
                          <a:effectLst/>
                          <a:latin typeface="Calibri" panose="020F0502020204030204" pitchFamily="34" charset="0"/>
                        </a:rPr>
                        <a:t> Landscaping around</a:t>
                      </a:r>
                      <a:r>
                        <a:rPr lang="en-US" sz="1100" b="0" i="0" u="none" strike="noStrike" baseline="0" dirty="0">
                          <a:solidFill>
                            <a:srgbClr val="000000"/>
                          </a:solidFill>
                          <a:effectLst/>
                          <a:latin typeface="Calibri" panose="020F0502020204030204" pitchFamily="34" charset="0"/>
                        </a:rPr>
                        <a:t> Drop off Parking</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 Welcoming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panose="020F0502020204030204" pitchFamily="34" charset="0"/>
                        </a:rPr>
                        <a:t>TBD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 Improvement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TBD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0674079"/>
                  </a:ext>
                </a:extLst>
              </a:tr>
              <a:tr h="2286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1202031"/>
                  </a:ext>
                </a:extLst>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6048006"/>
                  </a:ext>
                </a:extLst>
              </a:tr>
            </a:tbl>
          </a:graphicData>
        </a:graphic>
      </p:graphicFrame>
      <p:sp>
        <p:nvSpPr>
          <p:cNvPr id="9" name="TextBox 8"/>
          <p:cNvSpPr txBox="1"/>
          <p:nvPr/>
        </p:nvSpPr>
        <p:spPr>
          <a:xfrm>
            <a:off x="10278738" y="6136542"/>
            <a:ext cx="1573037" cy="215444"/>
          </a:xfrm>
          <a:prstGeom prst="rect">
            <a:avLst/>
          </a:prstGeom>
          <a:noFill/>
        </p:spPr>
        <p:txBody>
          <a:bodyPr wrap="square" rtlCol="0">
            <a:spAutoFit/>
          </a:bodyPr>
          <a:lstStyle/>
          <a:p>
            <a:r>
              <a:rPr lang="en-US" sz="800" dirty="0">
                <a:hlinkClick r:id="rId2" action="ppaction://hlinksldjump"/>
              </a:rPr>
              <a:t>Return to Additional Details</a:t>
            </a:r>
            <a:endParaRPr lang="en-US" sz="800" dirty="0"/>
          </a:p>
        </p:txBody>
      </p:sp>
    </p:spTree>
    <p:extLst>
      <p:ext uri="{BB962C8B-B14F-4D97-AF65-F5344CB8AC3E}">
        <p14:creationId xmlns:p14="http://schemas.microsoft.com/office/powerpoint/2010/main" val="4116969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131" y="441018"/>
            <a:ext cx="10515600" cy="919227"/>
          </a:xfrm>
        </p:spPr>
        <p:txBody>
          <a:bodyPr>
            <a:normAutofit fontScale="90000"/>
          </a:bodyPr>
          <a:lstStyle/>
          <a:p>
            <a:r>
              <a:rPr lang="en-US" dirty="0"/>
              <a:t>Best Practices for </a:t>
            </a:r>
            <a:br>
              <a:rPr lang="en-US" dirty="0"/>
            </a:br>
            <a:r>
              <a:rPr lang="en-US" dirty="0"/>
              <a:t>the Campus Management Budget</a:t>
            </a:r>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29</a:t>
            </a:fld>
            <a:endParaRPr lang="en-US" dirty="0"/>
          </a:p>
        </p:txBody>
      </p:sp>
      <p:sp>
        <p:nvSpPr>
          <p:cNvPr id="11" name="Content Placeholder 10"/>
          <p:cNvSpPr>
            <a:spLocks noGrp="1"/>
          </p:cNvSpPr>
          <p:nvPr>
            <p:ph idx="1"/>
          </p:nvPr>
        </p:nvSpPr>
        <p:spPr>
          <a:xfrm>
            <a:off x="1049131" y="1768476"/>
            <a:ext cx="10515600" cy="4770436"/>
          </a:xfrm>
        </p:spPr>
        <p:txBody>
          <a:bodyPr>
            <a:normAutofit fontScale="92500" lnSpcReduction="10000"/>
          </a:bodyPr>
          <a:lstStyle/>
          <a:p>
            <a:pPr marL="0" indent="0">
              <a:buNone/>
            </a:pPr>
            <a:r>
              <a:rPr lang="en-US" sz="2600" dirty="0"/>
              <a:t>Best practices for churches:</a:t>
            </a:r>
          </a:p>
          <a:p>
            <a:pPr marL="0" indent="0">
              <a:buNone/>
            </a:pPr>
            <a:r>
              <a:rPr lang="en-US" sz="2600" dirty="0"/>
              <a:t>Annual Maintenance Budget should meet all three of these criteria:</a:t>
            </a:r>
          </a:p>
          <a:p>
            <a:pPr marL="971550" lvl="1" indent="-514350">
              <a:buFont typeface="+mj-lt"/>
              <a:buAutoNum type="arabicPeriod"/>
            </a:pPr>
            <a:r>
              <a:rPr lang="en-US" sz="2600" dirty="0"/>
              <a:t>Should be 10% to 15% of total budget</a:t>
            </a:r>
          </a:p>
          <a:p>
            <a:pPr marL="971550" lvl="1" indent="-514350">
              <a:buFont typeface="+mj-lt"/>
              <a:buAutoNum type="arabicPeriod"/>
            </a:pPr>
            <a:r>
              <a:rPr lang="en-US" sz="2600" dirty="0"/>
              <a:t>Should be $3 to $5 per building square foot total</a:t>
            </a:r>
          </a:p>
          <a:p>
            <a:pPr marL="971550" lvl="1" indent="-514350">
              <a:buFont typeface="+mj-lt"/>
              <a:buAutoNum type="arabicPeriod"/>
            </a:pPr>
            <a:r>
              <a:rPr lang="en-US" sz="2600" dirty="0"/>
              <a:t>Should be 2% to 4% of the buildings replacement value</a:t>
            </a:r>
          </a:p>
          <a:p>
            <a:pPr marL="457200" lvl="1" indent="0">
              <a:buNone/>
            </a:pPr>
            <a:endParaRPr lang="en-US" sz="2600" dirty="0"/>
          </a:p>
          <a:p>
            <a:pPr marL="0" indent="0">
              <a:buNone/>
            </a:pPr>
            <a:r>
              <a:rPr lang="en-US" sz="2600" dirty="0"/>
              <a:t>The Annual Maintenance Budget includes: Insurance, Utilities, Cleaning Services, Property Maintenance, Grounds Maintenance, and Custodial Contractors</a:t>
            </a:r>
          </a:p>
          <a:p>
            <a:endParaRPr lang="en-US" sz="2600" dirty="0"/>
          </a:p>
          <a:p>
            <a:pPr marL="0" indent="0">
              <a:lnSpc>
                <a:spcPct val="100000"/>
              </a:lnSpc>
              <a:spcBef>
                <a:spcPts val="0"/>
              </a:spcBef>
              <a:buNone/>
            </a:pPr>
            <a:r>
              <a:rPr lang="en-US" sz="2600" dirty="0">
                <a:latin typeface="arial" panose="020B0604020202020204" pitchFamily="34" charset="0"/>
              </a:rPr>
              <a:t>From: </a:t>
            </a:r>
            <a:r>
              <a:rPr lang="en-US" b="1" dirty="0">
                <a:hlinkClick r:id="rId2"/>
              </a:rPr>
              <a:t>churchadminpro.com</a:t>
            </a:r>
            <a:r>
              <a:rPr lang="en-US" b="1" dirty="0"/>
              <a:t>, </a:t>
            </a:r>
            <a:r>
              <a:rPr lang="en-US" sz="2600" dirty="0">
                <a:latin typeface="arial" panose="020B0604020202020204" pitchFamily="34" charset="0"/>
              </a:rPr>
              <a:t>a web page that is "Equipping Church Administrators through strategic helps, resources, and consulting,“ at this location:  </a:t>
            </a:r>
            <a:r>
              <a:rPr lang="en-US" sz="2400" dirty="0">
                <a:solidFill>
                  <a:srgbClr val="0000CC"/>
                </a:solidFill>
                <a:latin typeface="arial" panose="020B0604020202020204" pitchFamily="34" charset="0"/>
                <a:hlinkClick r:id="rId3"/>
              </a:rPr>
              <a:t>Easy </a:t>
            </a:r>
            <a:r>
              <a:rPr lang="en-US" sz="2400" b="1" dirty="0">
                <a:solidFill>
                  <a:srgbClr val="0000CC"/>
                </a:solidFill>
                <a:latin typeface="arial" panose="020B0604020202020204" pitchFamily="34" charset="0"/>
                <a:hlinkClick r:id="rId3"/>
              </a:rPr>
              <a:t>maintenance cost projection</a:t>
            </a:r>
            <a:r>
              <a:rPr lang="en-US" sz="2400" dirty="0">
                <a:solidFill>
                  <a:srgbClr val="0000CC"/>
                </a:solidFill>
                <a:latin typeface="arial" panose="020B0604020202020204" pitchFamily="34" charset="0"/>
                <a:hlinkClick r:id="rId3"/>
              </a:rPr>
              <a:t> statistics - churchadminpro.com</a:t>
            </a:r>
            <a:r>
              <a:rPr lang="en-US" sz="2400" dirty="0">
                <a:solidFill>
                  <a:srgbClr val="000000"/>
                </a:solidFill>
                <a:latin typeface="arial" panose="020B0604020202020204" pitchFamily="34" charset="0"/>
              </a:rPr>
              <a:t> </a:t>
            </a:r>
            <a:endParaRPr lang="en-US" sz="2600" dirty="0">
              <a:latin typeface="arial" panose="020B0604020202020204" pitchFamily="34" charset="0"/>
            </a:endParaRPr>
          </a:p>
          <a:p>
            <a:endParaRPr lang="en-US" dirty="0"/>
          </a:p>
          <a:p>
            <a:endParaRPr lang="en-US" dirty="0"/>
          </a:p>
          <a:p>
            <a:endParaRPr lang="en-US" dirty="0"/>
          </a:p>
        </p:txBody>
      </p:sp>
      <p:sp>
        <p:nvSpPr>
          <p:cNvPr id="6" name="TextBox 5"/>
          <p:cNvSpPr txBox="1"/>
          <p:nvPr/>
        </p:nvSpPr>
        <p:spPr>
          <a:xfrm>
            <a:off x="10278738" y="6136542"/>
            <a:ext cx="1573037" cy="215444"/>
          </a:xfrm>
          <a:prstGeom prst="rect">
            <a:avLst/>
          </a:prstGeom>
          <a:noFill/>
        </p:spPr>
        <p:txBody>
          <a:bodyPr wrap="square" rtlCol="0">
            <a:spAutoFit/>
          </a:bodyPr>
          <a:lstStyle/>
          <a:p>
            <a:r>
              <a:rPr lang="en-US" sz="800" dirty="0">
                <a:hlinkClick r:id="rId4" action="ppaction://hlinksldjump"/>
              </a:rPr>
              <a:t>Return to Additional Details</a:t>
            </a:r>
            <a:endParaRPr lang="en-US" sz="800" dirty="0"/>
          </a:p>
        </p:txBody>
      </p:sp>
      <p:sp>
        <p:nvSpPr>
          <p:cNvPr id="7" name="TextBox 6"/>
          <p:cNvSpPr txBox="1"/>
          <p:nvPr/>
        </p:nvSpPr>
        <p:spPr>
          <a:xfrm>
            <a:off x="8705701" y="6136542"/>
            <a:ext cx="1573037" cy="215444"/>
          </a:xfrm>
          <a:prstGeom prst="rect">
            <a:avLst/>
          </a:prstGeom>
          <a:noFill/>
        </p:spPr>
        <p:txBody>
          <a:bodyPr wrap="square" rtlCol="0">
            <a:spAutoFit/>
          </a:bodyPr>
          <a:lstStyle/>
          <a:p>
            <a:r>
              <a:rPr lang="en-US" sz="800" dirty="0">
                <a:hlinkClick r:id="rId5" action="ppaction://hlinksldjump"/>
              </a:rPr>
              <a:t>Return to Recommendations</a:t>
            </a:r>
            <a:endParaRPr lang="en-US" sz="800" dirty="0"/>
          </a:p>
        </p:txBody>
      </p:sp>
    </p:spTree>
    <p:extLst>
      <p:ext uri="{BB962C8B-B14F-4D97-AF65-F5344CB8AC3E}">
        <p14:creationId xmlns:p14="http://schemas.microsoft.com/office/powerpoint/2010/main" val="728172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Responsibility as Inheritors of WPC</a:t>
            </a:r>
          </a:p>
        </p:txBody>
      </p:sp>
      <p:sp>
        <p:nvSpPr>
          <p:cNvPr id="3" name="Content Placeholder 2"/>
          <p:cNvSpPr>
            <a:spLocks noGrp="1"/>
          </p:cNvSpPr>
          <p:nvPr>
            <p:ph idx="1"/>
          </p:nvPr>
        </p:nvSpPr>
        <p:spPr/>
        <p:txBody>
          <a:bodyPr>
            <a:normAutofit fontScale="85000" lnSpcReduction="20000"/>
          </a:bodyPr>
          <a:lstStyle/>
          <a:p>
            <a:pPr marL="0" indent="0">
              <a:buNone/>
            </a:pPr>
            <a:r>
              <a:rPr lang="en-US" dirty="0"/>
              <a:t>1 Corinthians 3:5-11</a:t>
            </a:r>
          </a:p>
          <a:p>
            <a:pPr marL="0" indent="0">
              <a:buNone/>
            </a:pPr>
            <a:r>
              <a:rPr lang="en-US" dirty="0"/>
              <a:t>3:5 What then is Apollos? What is Paul? Servants through whom you came to believe, as the Lord assigned to each. </a:t>
            </a:r>
            <a:br>
              <a:rPr lang="en-US" dirty="0"/>
            </a:br>
            <a:r>
              <a:rPr lang="en-US" dirty="0"/>
              <a:t>3:6 I planted, Apollos watered, but God gave the growth. </a:t>
            </a:r>
            <a:br>
              <a:rPr lang="en-US" dirty="0"/>
            </a:br>
            <a:r>
              <a:rPr lang="en-US" dirty="0"/>
              <a:t>3:7 So neither the one who plants nor the one who waters is anything, but only God who gives the growth. </a:t>
            </a:r>
            <a:br>
              <a:rPr lang="en-US" dirty="0"/>
            </a:br>
            <a:r>
              <a:rPr lang="en-US" dirty="0"/>
              <a:t>3:8 The one who plants and the one who waters have a common purpose, and each will receive wages according to the labor of each. </a:t>
            </a:r>
            <a:br>
              <a:rPr lang="en-US" dirty="0"/>
            </a:br>
            <a:r>
              <a:rPr lang="en-US" dirty="0"/>
              <a:t>3:9 For we are God's servants, working together; you are God's field, God's building. </a:t>
            </a:r>
            <a:br>
              <a:rPr lang="en-US" dirty="0"/>
            </a:br>
            <a:r>
              <a:rPr lang="en-US" dirty="0"/>
              <a:t>3:10 According to the grace of God given to me, like a skilled master builder I laid a foundation, and someone else is building on it. </a:t>
            </a:r>
            <a:r>
              <a:rPr lang="en-US" b="1" dirty="0"/>
              <a:t>Each builder must choose with care how to build on it. </a:t>
            </a:r>
            <a:br>
              <a:rPr lang="en-US" dirty="0"/>
            </a:br>
            <a:r>
              <a:rPr lang="en-US" dirty="0"/>
              <a:t>3:11 For no one can lay any foundation other than the one that has been laid; that foundation is Jesus Christ.</a:t>
            </a:r>
          </a:p>
          <a:p>
            <a:endParaRPr lang="en-US" dirty="0"/>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3</a:t>
            </a:fld>
            <a:endParaRPr lang="en-US" dirty="0"/>
          </a:p>
        </p:txBody>
      </p:sp>
    </p:spTree>
    <p:extLst>
      <p:ext uri="{BB962C8B-B14F-4D97-AF65-F5344CB8AC3E}">
        <p14:creationId xmlns:p14="http://schemas.microsoft.com/office/powerpoint/2010/main" val="2576583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WPC CM Budget vs. Criteria</a:t>
            </a:r>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30</a:t>
            </a:fld>
            <a:endParaRPr lang="en-US" dirty="0"/>
          </a:p>
        </p:txBody>
      </p:sp>
      <p:sp>
        <p:nvSpPr>
          <p:cNvPr id="9" name="TextBox 8"/>
          <p:cNvSpPr txBox="1"/>
          <p:nvPr/>
        </p:nvSpPr>
        <p:spPr>
          <a:xfrm>
            <a:off x="2390771" y="4700440"/>
            <a:ext cx="7191375" cy="1323439"/>
          </a:xfrm>
          <a:prstGeom prst="rect">
            <a:avLst/>
          </a:prstGeom>
          <a:noFill/>
        </p:spPr>
        <p:txBody>
          <a:bodyPr wrap="square" rtlCol="0">
            <a:spAutoFit/>
          </a:bodyPr>
          <a:lstStyle/>
          <a:p>
            <a:r>
              <a:rPr lang="en-US" sz="1600" dirty="0"/>
              <a:t>WPC CM budget includes office equipment but not insurance</a:t>
            </a:r>
          </a:p>
          <a:p>
            <a:r>
              <a:rPr lang="en-US" sz="1600" dirty="0"/>
              <a:t>WPC CM budget does not address “DO NOW” or “Do Soon” maintenance</a:t>
            </a:r>
          </a:p>
          <a:p>
            <a:endParaRPr lang="en-US" sz="1600" dirty="0"/>
          </a:p>
          <a:p>
            <a:r>
              <a:rPr lang="en-US" sz="1600" dirty="0"/>
              <a:t>The Annual Maintenance Budget Criteria includes: Insurance, Utilities, Cleaning Services, Property Maintenance, Grounds Maintenance, and Custodial Contractors</a:t>
            </a:r>
          </a:p>
        </p:txBody>
      </p:sp>
      <p:sp>
        <p:nvSpPr>
          <p:cNvPr id="10" name="TextBox 9"/>
          <p:cNvSpPr txBox="1"/>
          <p:nvPr/>
        </p:nvSpPr>
        <p:spPr>
          <a:xfrm>
            <a:off x="10278738" y="6136542"/>
            <a:ext cx="1573037" cy="215444"/>
          </a:xfrm>
          <a:prstGeom prst="rect">
            <a:avLst/>
          </a:prstGeom>
          <a:noFill/>
        </p:spPr>
        <p:txBody>
          <a:bodyPr wrap="square" rtlCol="0">
            <a:spAutoFit/>
          </a:bodyPr>
          <a:lstStyle/>
          <a:p>
            <a:r>
              <a:rPr lang="en-US" sz="800" dirty="0">
                <a:hlinkClick r:id="rId3" action="ppaction://hlinksldjump"/>
              </a:rPr>
              <a:t>Return to Additional Details</a:t>
            </a:r>
            <a:endParaRPr lang="en-US" sz="800" dirty="0"/>
          </a:p>
        </p:txBody>
      </p:sp>
      <p:graphicFrame>
        <p:nvGraphicFramePr>
          <p:cNvPr id="12" name="Object 11"/>
          <p:cNvGraphicFramePr>
            <a:graphicFrameLocks noChangeAspect="1"/>
          </p:cNvGraphicFramePr>
          <p:nvPr>
            <p:extLst>
              <p:ext uri="{D42A27DB-BD31-4B8C-83A1-F6EECF244321}">
                <p14:modId xmlns:p14="http://schemas.microsoft.com/office/powerpoint/2010/main" val="3644221694"/>
              </p:ext>
            </p:extLst>
          </p:nvPr>
        </p:nvGraphicFramePr>
        <p:xfrm>
          <a:off x="2390775" y="1260475"/>
          <a:ext cx="7191375" cy="3257550"/>
        </p:xfrm>
        <a:graphic>
          <a:graphicData uri="http://schemas.openxmlformats.org/presentationml/2006/ole">
            <mc:AlternateContent xmlns:mc="http://schemas.openxmlformats.org/markup-compatibility/2006">
              <mc:Choice xmlns:v="urn:schemas-microsoft-com:vml" Requires="v">
                <p:oleObj spid="_x0000_s2177" name="Worksheet" r:id="rId4" imgW="7191343" imgH="3257550" progId="Excel.Sheet.12">
                  <p:embed/>
                </p:oleObj>
              </mc:Choice>
              <mc:Fallback>
                <p:oleObj name="Worksheet" r:id="rId4" imgW="7191343" imgH="3257550" progId="Excel.Sheet.12">
                  <p:embed/>
                  <p:pic>
                    <p:nvPicPr>
                      <p:cNvPr id="0" name=""/>
                      <p:cNvPicPr/>
                      <p:nvPr/>
                    </p:nvPicPr>
                    <p:blipFill>
                      <a:blip r:embed="rId5"/>
                      <a:stretch>
                        <a:fillRect/>
                      </a:stretch>
                    </p:blipFill>
                    <p:spPr>
                      <a:xfrm>
                        <a:off x="2390775" y="1260475"/>
                        <a:ext cx="7191375" cy="3257550"/>
                      </a:xfrm>
                      <a:prstGeom prst="rect">
                        <a:avLst/>
                      </a:prstGeom>
                    </p:spPr>
                  </p:pic>
                </p:oleObj>
              </mc:Fallback>
            </mc:AlternateContent>
          </a:graphicData>
        </a:graphic>
      </p:graphicFrame>
      <p:sp>
        <p:nvSpPr>
          <p:cNvPr id="8" name="TextBox 7"/>
          <p:cNvSpPr txBox="1"/>
          <p:nvPr/>
        </p:nvSpPr>
        <p:spPr>
          <a:xfrm>
            <a:off x="10278737" y="5811194"/>
            <a:ext cx="1573037" cy="215444"/>
          </a:xfrm>
          <a:prstGeom prst="rect">
            <a:avLst/>
          </a:prstGeom>
          <a:noFill/>
        </p:spPr>
        <p:txBody>
          <a:bodyPr wrap="square" rtlCol="0">
            <a:spAutoFit/>
          </a:bodyPr>
          <a:lstStyle/>
          <a:p>
            <a:r>
              <a:rPr lang="en-US" sz="800" dirty="0">
                <a:hlinkClick r:id="rId6" action="ppaction://hlinksldjump"/>
              </a:rPr>
              <a:t>Return to Recommendations</a:t>
            </a:r>
            <a:endParaRPr lang="en-US" sz="800" dirty="0"/>
          </a:p>
        </p:txBody>
      </p:sp>
    </p:spTree>
    <p:extLst>
      <p:ext uri="{BB962C8B-B14F-4D97-AF65-F5344CB8AC3E}">
        <p14:creationId xmlns:p14="http://schemas.microsoft.com/office/powerpoint/2010/main" val="81971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510" y="139227"/>
            <a:ext cx="10515600" cy="1325563"/>
          </a:xfrm>
        </p:spPr>
        <p:txBody>
          <a:bodyPr>
            <a:normAutofit/>
          </a:bodyPr>
          <a:lstStyle/>
          <a:p>
            <a:r>
              <a:rPr lang="en-US" dirty="0"/>
              <a:t>Early Campus History   1893 to 1990</a:t>
            </a:r>
            <a:br>
              <a:rPr lang="en-US" dirty="0"/>
            </a:br>
            <a:r>
              <a:rPr lang="en-US" sz="2000" dirty="0"/>
              <a:t>"Little White Church on NASA Road One“  (1993)  and NASA Projects</a:t>
            </a:r>
          </a:p>
        </p:txBody>
      </p:sp>
      <p:pic>
        <p:nvPicPr>
          <p:cNvPr id="4" name="Content Placeholder 3"/>
          <p:cNvPicPr>
            <a:picLocks noGrp="1" noChangeAspect="1"/>
          </p:cNvPicPr>
          <p:nvPr>
            <p:ph idx="1"/>
          </p:nvPr>
        </p:nvPicPr>
        <p:blipFill>
          <a:blip r:embed="rId2"/>
          <a:stretch>
            <a:fillRect/>
          </a:stretch>
        </p:blipFill>
        <p:spPr>
          <a:xfrm>
            <a:off x="2065841" y="1404859"/>
            <a:ext cx="3911600" cy="4872193"/>
          </a:xfrm>
          <a:prstGeom prst="rect">
            <a:avLst/>
          </a:prstGeom>
        </p:spPr>
      </p:pic>
      <p:pic>
        <p:nvPicPr>
          <p:cNvPr id="5" name="Picture 4"/>
          <p:cNvPicPr>
            <a:picLocks noChangeAspect="1"/>
          </p:cNvPicPr>
          <p:nvPr/>
        </p:nvPicPr>
        <p:blipFill>
          <a:blip r:embed="rId3"/>
          <a:stretch>
            <a:fillRect/>
          </a:stretch>
        </p:blipFill>
        <p:spPr>
          <a:xfrm>
            <a:off x="6462623" y="1382659"/>
            <a:ext cx="4103735" cy="4861605"/>
          </a:xfrm>
          <a:prstGeom prst="rect">
            <a:avLst/>
          </a:prstGeom>
        </p:spPr>
      </p:pic>
      <p:sp>
        <p:nvSpPr>
          <p:cNvPr id="3" name="Date Placeholder 2"/>
          <p:cNvSpPr>
            <a:spLocks noGrp="1"/>
          </p:cNvSpPr>
          <p:nvPr>
            <p:ph type="dt" sz="half" idx="10"/>
          </p:nvPr>
        </p:nvSpPr>
        <p:spPr/>
        <p:txBody>
          <a:bodyPr/>
          <a:lstStyle/>
          <a:p>
            <a:r>
              <a:rPr lang="en-US"/>
              <a:t>2/4/2017</a:t>
            </a:r>
            <a:endParaRPr lang="en-US" dirty="0"/>
          </a:p>
        </p:txBody>
      </p:sp>
      <p:sp>
        <p:nvSpPr>
          <p:cNvPr id="6" name="Slide Number Placeholder 5"/>
          <p:cNvSpPr>
            <a:spLocks noGrp="1"/>
          </p:cNvSpPr>
          <p:nvPr>
            <p:ph type="sldNum" sz="quarter" idx="12"/>
          </p:nvPr>
        </p:nvSpPr>
        <p:spPr/>
        <p:txBody>
          <a:bodyPr/>
          <a:lstStyle/>
          <a:p>
            <a:fld id="{D97D370B-29F5-404B-B399-2F5984C7CF7A}" type="slidenum">
              <a:rPr lang="en-US" smtClean="0"/>
              <a:t>31</a:t>
            </a:fld>
            <a:endParaRPr lang="en-US" dirty="0"/>
          </a:p>
        </p:txBody>
      </p:sp>
      <p:sp>
        <p:nvSpPr>
          <p:cNvPr id="7" name="TextBox 6"/>
          <p:cNvSpPr txBox="1"/>
          <p:nvPr/>
        </p:nvSpPr>
        <p:spPr>
          <a:xfrm>
            <a:off x="10567281" y="6266464"/>
            <a:ext cx="1573037" cy="215444"/>
          </a:xfrm>
          <a:prstGeom prst="rect">
            <a:avLst/>
          </a:prstGeom>
          <a:noFill/>
        </p:spPr>
        <p:txBody>
          <a:bodyPr wrap="square" rtlCol="0">
            <a:spAutoFit/>
          </a:bodyPr>
          <a:lstStyle/>
          <a:p>
            <a:r>
              <a:rPr lang="en-US" sz="800" dirty="0">
                <a:hlinkClick r:id="rId4" action="ppaction://hlinksldjump"/>
              </a:rPr>
              <a:t>Return to Additional Details</a:t>
            </a:r>
            <a:endParaRPr lang="en-US" sz="800" dirty="0"/>
          </a:p>
        </p:txBody>
      </p:sp>
      <p:pic>
        <p:nvPicPr>
          <p:cNvPr id="8" name="Picture 7"/>
          <p:cNvPicPr>
            <a:picLocks noChangeAspect="1"/>
          </p:cNvPicPr>
          <p:nvPr/>
        </p:nvPicPr>
        <p:blipFill>
          <a:blip r:embed="rId3"/>
          <a:stretch>
            <a:fillRect/>
          </a:stretch>
        </p:blipFill>
        <p:spPr>
          <a:xfrm>
            <a:off x="6741871" y="1404859"/>
            <a:ext cx="4103735" cy="4861605"/>
          </a:xfrm>
          <a:prstGeom prst="rect">
            <a:avLst/>
          </a:prstGeom>
        </p:spPr>
      </p:pic>
      <p:sp>
        <p:nvSpPr>
          <p:cNvPr id="9" name="Rectangle 8"/>
          <p:cNvSpPr/>
          <p:nvPr/>
        </p:nvSpPr>
        <p:spPr>
          <a:xfrm>
            <a:off x="5686975" y="5213212"/>
            <a:ext cx="2337499" cy="769441"/>
          </a:xfrm>
          <a:prstGeom prst="rect">
            <a:avLst/>
          </a:prstGeom>
        </p:spPr>
        <p:txBody>
          <a:bodyPr wrap="none">
            <a:spAutoFit/>
          </a:bodyPr>
          <a:lstStyle/>
          <a:p>
            <a:r>
              <a:rPr lang="en-US" sz="1600" dirty="0">
                <a:solidFill>
                  <a:srgbClr val="0B3D91"/>
                </a:solidFill>
                <a:latin typeface="Arial" panose="020B0604020202020204" pitchFamily="34" charset="0"/>
                <a:cs typeface="Arial" panose="020B0604020202020204" pitchFamily="34" charset="0"/>
              </a:rPr>
              <a:t>JSC Established (1961)</a:t>
            </a:r>
          </a:p>
          <a:p>
            <a:endParaRPr lang="en-US" sz="1400" dirty="0">
              <a:solidFill>
                <a:srgbClr val="0B3D91"/>
              </a:solidFill>
              <a:latin typeface="Arial" panose="020B0604020202020204" pitchFamily="34" charset="0"/>
              <a:cs typeface="Arial" panose="020B0604020202020204" pitchFamily="34" charset="0"/>
            </a:endParaRPr>
          </a:p>
          <a:p>
            <a:r>
              <a:rPr lang="en-US" sz="1400" dirty="0">
                <a:solidFill>
                  <a:srgbClr val="0B3D91"/>
                </a:solidFill>
                <a:latin typeface="Arial" panose="020B0604020202020204" pitchFamily="34" charset="0"/>
                <a:cs typeface="Arial" panose="020B0604020202020204" pitchFamily="34" charset="0"/>
              </a:rPr>
              <a:t>John</a:t>
            </a:r>
            <a:r>
              <a:rPr lang="en-US" sz="1400" dirty="0">
                <a:solidFill>
                  <a:srgbClr val="0B3D91"/>
                </a:solidFill>
                <a:latin typeface="arial" panose="020B0604020202020204" pitchFamily="34" charset="0"/>
              </a:rPr>
              <a:t> Glenn</a:t>
            </a:r>
            <a:endParaRPr lang="en-US" sz="1400" dirty="0">
              <a:solidFill>
                <a:srgbClr val="0B3D91"/>
              </a:solidFill>
            </a:endParaRPr>
          </a:p>
        </p:txBody>
      </p:sp>
      <p:sp>
        <p:nvSpPr>
          <p:cNvPr id="10" name="Rectangle 9"/>
          <p:cNvSpPr/>
          <p:nvPr/>
        </p:nvSpPr>
        <p:spPr>
          <a:xfrm>
            <a:off x="1348025" y="3444129"/>
            <a:ext cx="1723549" cy="369332"/>
          </a:xfrm>
          <a:prstGeom prst="rect">
            <a:avLst/>
          </a:prstGeom>
        </p:spPr>
        <p:txBody>
          <a:bodyPr wrap="none">
            <a:spAutoFit/>
          </a:bodyPr>
          <a:lstStyle/>
          <a:p>
            <a:r>
              <a:rPr lang="en-US" dirty="0">
                <a:solidFill>
                  <a:srgbClr val="222222"/>
                </a:solidFill>
                <a:latin typeface="arial" panose="020B0604020202020204" pitchFamily="34" charset="0"/>
              </a:rPr>
              <a:t>1900 hurricane</a:t>
            </a:r>
          </a:p>
        </p:txBody>
      </p:sp>
      <p:sp>
        <p:nvSpPr>
          <p:cNvPr id="11" name="Rectangle 10"/>
          <p:cNvSpPr/>
          <p:nvPr/>
        </p:nvSpPr>
        <p:spPr>
          <a:xfrm>
            <a:off x="5686975" y="3396022"/>
            <a:ext cx="2342308" cy="584775"/>
          </a:xfrm>
          <a:prstGeom prst="rect">
            <a:avLst/>
          </a:prstGeom>
        </p:spPr>
        <p:txBody>
          <a:bodyPr wrap="none">
            <a:spAutoFit/>
          </a:bodyPr>
          <a:lstStyle/>
          <a:p>
            <a:r>
              <a:rPr lang="en-US" sz="1600" dirty="0">
                <a:solidFill>
                  <a:srgbClr val="0B3D91"/>
                </a:solidFill>
                <a:latin typeface="Arial" panose="020B0604020202020204" pitchFamily="34" charset="0"/>
                <a:cs typeface="Arial" panose="020B0604020202020204" pitchFamily="34" charset="0"/>
              </a:rPr>
              <a:t>NASA established (58)</a:t>
            </a:r>
          </a:p>
          <a:p>
            <a:r>
              <a:rPr lang="en-US" sz="1600" dirty="0">
                <a:solidFill>
                  <a:srgbClr val="0B3D91"/>
                </a:solidFill>
                <a:latin typeface="Arial" panose="020B0604020202020204" pitchFamily="34" charset="0"/>
                <a:cs typeface="Arial" panose="020B0604020202020204" pitchFamily="34" charset="0"/>
              </a:rPr>
              <a:t>Project Mercury (58-63)</a:t>
            </a:r>
            <a:endParaRPr lang="en-US" sz="1600" b="0" i="0" dirty="0">
              <a:solidFill>
                <a:srgbClr val="0B3D91"/>
              </a:solidFill>
              <a:effectLst/>
              <a:latin typeface="Arial" panose="020B0604020202020204" pitchFamily="34" charset="0"/>
              <a:cs typeface="Arial" panose="020B0604020202020204" pitchFamily="34" charset="0"/>
            </a:endParaRPr>
          </a:p>
        </p:txBody>
      </p:sp>
      <p:sp>
        <p:nvSpPr>
          <p:cNvPr id="12" name="Rectangle 11"/>
          <p:cNvSpPr/>
          <p:nvPr/>
        </p:nvSpPr>
        <p:spPr>
          <a:xfrm>
            <a:off x="1348024" y="1918340"/>
            <a:ext cx="1595309" cy="369332"/>
          </a:xfrm>
          <a:prstGeom prst="rect">
            <a:avLst/>
          </a:prstGeom>
        </p:spPr>
        <p:txBody>
          <a:bodyPr wrap="none">
            <a:spAutoFit/>
          </a:bodyPr>
          <a:lstStyle/>
          <a:p>
            <a:r>
              <a:rPr lang="en-US" dirty="0">
                <a:solidFill>
                  <a:srgbClr val="222222"/>
                </a:solidFill>
                <a:latin typeface="arial" panose="020B0604020202020204" pitchFamily="34" charset="0"/>
              </a:rPr>
              <a:t>1893 founded</a:t>
            </a:r>
            <a:endParaRPr lang="en-US" dirty="0"/>
          </a:p>
        </p:txBody>
      </p:sp>
      <p:sp>
        <p:nvSpPr>
          <p:cNvPr id="13" name="TextBox 12"/>
          <p:cNvSpPr txBox="1"/>
          <p:nvPr/>
        </p:nvSpPr>
        <p:spPr>
          <a:xfrm>
            <a:off x="10576473" y="6028820"/>
            <a:ext cx="1297617" cy="215444"/>
          </a:xfrm>
          <a:prstGeom prst="rect">
            <a:avLst/>
          </a:prstGeom>
          <a:noFill/>
        </p:spPr>
        <p:txBody>
          <a:bodyPr wrap="square" rtlCol="0">
            <a:spAutoFit/>
          </a:bodyPr>
          <a:lstStyle/>
          <a:p>
            <a:r>
              <a:rPr lang="en-US" sz="800" dirty="0">
                <a:hlinkClick r:id="rId5" action="ppaction://hlinksldjump"/>
              </a:rPr>
              <a:t>Return to what CPTF did </a:t>
            </a:r>
            <a:endParaRPr lang="en-US" sz="800" dirty="0"/>
          </a:p>
        </p:txBody>
      </p:sp>
      <p:pic>
        <p:nvPicPr>
          <p:cNvPr id="3074" name="Picture 2" descr="NASA logo.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0330" y="3063907"/>
            <a:ext cx="463045" cy="38321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357422" y="3702380"/>
            <a:ext cx="1956743" cy="646331"/>
          </a:xfrm>
          <a:prstGeom prst="rect">
            <a:avLst/>
          </a:prstGeom>
        </p:spPr>
        <p:txBody>
          <a:bodyPr wrap="square">
            <a:spAutoFit/>
          </a:bodyPr>
          <a:lstStyle/>
          <a:p>
            <a:r>
              <a:rPr lang="en-US" dirty="0">
                <a:solidFill>
                  <a:schemeClr val="accent4">
                    <a:lumMod val="75000"/>
                  </a:schemeClr>
                </a:solidFill>
                <a:latin typeface="Arial" panose="020B0604020202020204" pitchFamily="34" charset="0"/>
                <a:cs typeface="Arial" panose="020B0604020202020204" pitchFamily="34" charset="0"/>
              </a:rPr>
              <a:t>Oil discovered (1901)</a:t>
            </a:r>
          </a:p>
        </p:txBody>
      </p:sp>
      <p:sp>
        <p:nvSpPr>
          <p:cNvPr id="16" name="Rectangle 15"/>
          <p:cNvSpPr/>
          <p:nvPr/>
        </p:nvSpPr>
        <p:spPr>
          <a:xfrm>
            <a:off x="5720330" y="3970022"/>
            <a:ext cx="1896897" cy="830997"/>
          </a:xfrm>
          <a:prstGeom prst="rect">
            <a:avLst/>
          </a:prstGeom>
        </p:spPr>
        <p:txBody>
          <a:bodyPr wrap="square">
            <a:spAutoFit/>
          </a:bodyPr>
          <a:lstStyle/>
          <a:p>
            <a:r>
              <a:rPr lang="en-US" sz="1600" dirty="0">
                <a:solidFill>
                  <a:schemeClr val="accent4">
                    <a:lumMod val="75000"/>
                  </a:schemeClr>
                </a:solidFill>
                <a:latin typeface="Arial" panose="020B0604020202020204" pitchFamily="34" charset="0"/>
                <a:cs typeface="Arial" panose="020B0604020202020204" pitchFamily="34" charset="0"/>
              </a:rPr>
              <a:t>Petrochemical Industry Growth (1960)</a:t>
            </a:r>
          </a:p>
        </p:txBody>
      </p:sp>
      <p:sp>
        <p:nvSpPr>
          <p:cNvPr id="17" name="Rectangle 16"/>
          <p:cNvSpPr/>
          <p:nvPr/>
        </p:nvSpPr>
        <p:spPr>
          <a:xfrm>
            <a:off x="1371099" y="5291177"/>
            <a:ext cx="3487432" cy="646331"/>
          </a:xfrm>
          <a:prstGeom prst="rect">
            <a:avLst/>
          </a:prstGeom>
        </p:spPr>
        <p:txBody>
          <a:bodyPr wrap="square">
            <a:spAutoFit/>
          </a:bodyPr>
          <a:lstStyle/>
          <a:p>
            <a:r>
              <a:rPr lang="en-US" dirty="0">
                <a:solidFill>
                  <a:schemeClr val="accent4">
                    <a:lumMod val="75000"/>
                  </a:schemeClr>
                </a:solidFill>
                <a:latin typeface="Arial" panose="020B0604020202020204" pitchFamily="34" charset="0"/>
                <a:cs typeface="Arial" panose="020B0604020202020204" pitchFamily="34" charset="0"/>
              </a:rPr>
              <a:t>9 Oil Refineries along ship Channel (1930)</a:t>
            </a:r>
          </a:p>
        </p:txBody>
      </p:sp>
    </p:spTree>
    <p:extLst>
      <p:ext uri="{BB962C8B-B14F-4D97-AF65-F5344CB8AC3E}">
        <p14:creationId xmlns:p14="http://schemas.microsoft.com/office/powerpoint/2010/main" val="2151037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361" y="152390"/>
            <a:ext cx="10515600" cy="1325563"/>
          </a:xfrm>
        </p:spPr>
        <p:txBody>
          <a:bodyPr>
            <a:normAutofit/>
          </a:bodyPr>
          <a:lstStyle/>
          <a:p>
            <a:r>
              <a:rPr lang="en-US" dirty="0"/>
              <a:t>Early Campus History   1893 to 1990</a:t>
            </a:r>
            <a:br>
              <a:rPr lang="en-US" dirty="0"/>
            </a:br>
            <a:r>
              <a:rPr lang="en-US" sz="2000" dirty="0"/>
              <a:t>"Little White Church on NASA Road One“  (1993) and NASA Projects</a:t>
            </a:r>
            <a:endParaRPr lang="en-US" sz="2200" dirty="0"/>
          </a:p>
        </p:txBody>
      </p:sp>
      <p:pic>
        <p:nvPicPr>
          <p:cNvPr id="4" name="Content Placeholder 3"/>
          <p:cNvPicPr>
            <a:picLocks noGrp="1" noChangeAspect="1"/>
          </p:cNvPicPr>
          <p:nvPr>
            <p:ph idx="1"/>
          </p:nvPr>
        </p:nvPicPr>
        <p:blipFill>
          <a:blip r:embed="rId2"/>
          <a:stretch>
            <a:fillRect/>
          </a:stretch>
        </p:blipFill>
        <p:spPr>
          <a:xfrm>
            <a:off x="1804113" y="1318038"/>
            <a:ext cx="4269670" cy="5044385"/>
          </a:xfrm>
          <a:prstGeom prst="rect">
            <a:avLst/>
          </a:prstGeom>
        </p:spPr>
      </p:pic>
      <p:pic>
        <p:nvPicPr>
          <p:cNvPr id="5" name="Picture 4"/>
          <p:cNvPicPr>
            <a:picLocks noChangeAspect="1"/>
          </p:cNvPicPr>
          <p:nvPr/>
        </p:nvPicPr>
        <p:blipFill>
          <a:blip r:embed="rId3"/>
          <a:stretch>
            <a:fillRect/>
          </a:stretch>
        </p:blipFill>
        <p:spPr>
          <a:xfrm>
            <a:off x="6712218" y="1307601"/>
            <a:ext cx="4251839" cy="4894906"/>
          </a:xfrm>
          <a:prstGeom prst="rect">
            <a:avLst/>
          </a:prstGeom>
        </p:spPr>
      </p:pic>
      <p:sp>
        <p:nvSpPr>
          <p:cNvPr id="3" name="Date Placeholder 2"/>
          <p:cNvSpPr>
            <a:spLocks noGrp="1"/>
          </p:cNvSpPr>
          <p:nvPr>
            <p:ph type="dt" sz="half" idx="10"/>
          </p:nvPr>
        </p:nvSpPr>
        <p:spPr/>
        <p:txBody>
          <a:bodyPr/>
          <a:lstStyle/>
          <a:p>
            <a:r>
              <a:rPr lang="en-US"/>
              <a:t>2/4/2017</a:t>
            </a:r>
            <a:endParaRPr lang="en-US" dirty="0"/>
          </a:p>
        </p:txBody>
      </p:sp>
      <p:sp>
        <p:nvSpPr>
          <p:cNvPr id="6" name="Slide Number Placeholder 5"/>
          <p:cNvSpPr>
            <a:spLocks noGrp="1"/>
          </p:cNvSpPr>
          <p:nvPr>
            <p:ph type="sldNum" sz="quarter" idx="12"/>
          </p:nvPr>
        </p:nvSpPr>
        <p:spPr/>
        <p:txBody>
          <a:bodyPr/>
          <a:lstStyle/>
          <a:p>
            <a:fld id="{D97D370B-29F5-404B-B399-2F5984C7CF7A}" type="slidenum">
              <a:rPr lang="en-US" smtClean="0"/>
              <a:t>32</a:t>
            </a:fld>
            <a:endParaRPr lang="en-US" dirty="0"/>
          </a:p>
        </p:txBody>
      </p:sp>
      <p:sp>
        <p:nvSpPr>
          <p:cNvPr id="7" name="TextBox 6"/>
          <p:cNvSpPr txBox="1"/>
          <p:nvPr/>
        </p:nvSpPr>
        <p:spPr>
          <a:xfrm>
            <a:off x="10278738" y="6136542"/>
            <a:ext cx="1573037" cy="215444"/>
          </a:xfrm>
          <a:prstGeom prst="rect">
            <a:avLst/>
          </a:prstGeom>
          <a:noFill/>
        </p:spPr>
        <p:txBody>
          <a:bodyPr wrap="square" rtlCol="0">
            <a:spAutoFit/>
          </a:bodyPr>
          <a:lstStyle/>
          <a:p>
            <a:r>
              <a:rPr lang="en-US" sz="800" dirty="0">
                <a:hlinkClick r:id="rId4" action="ppaction://hlinksldjump"/>
              </a:rPr>
              <a:t>Return to Additional Details</a:t>
            </a:r>
            <a:endParaRPr lang="en-US" sz="800" dirty="0"/>
          </a:p>
        </p:txBody>
      </p:sp>
      <p:sp>
        <p:nvSpPr>
          <p:cNvPr id="9" name="Rectangle 8"/>
          <p:cNvSpPr/>
          <p:nvPr/>
        </p:nvSpPr>
        <p:spPr>
          <a:xfrm>
            <a:off x="999395" y="1807527"/>
            <a:ext cx="2742852" cy="338554"/>
          </a:xfrm>
          <a:prstGeom prst="rect">
            <a:avLst/>
          </a:prstGeom>
        </p:spPr>
        <p:txBody>
          <a:bodyPr wrap="square">
            <a:spAutoFit/>
          </a:bodyPr>
          <a:lstStyle/>
          <a:p>
            <a:r>
              <a:rPr lang="en-US" sz="1600" dirty="0">
                <a:solidFill>
                  <a:srgbClr val="0B3D91"/>
                </a:solidFill>
                <a:latin typeface="Arial" panose="020B0604020202020204" pitchFamily="34" charset="0"/>
                <a:cs typeface="Arial" panose="020B0604020202020204" pitchFamily="34" charset="0"/>
              </a:rPr>
              <a:t>Gemini Program (61-66)</a:t>
            </a:r>
            <a:endParaRPr lang="en-US" sz="1600" b="0" i="0" dirty="0">
              <a:solidFill>
                <a:srgbClr val="0B3D91"/>
              </a:solidFill>
              <a:effectLst/>
              <a:latin typeface="Arial" panose="020B0604020202020204" pitchFamily="34" charset="0"/>
              <a:cs typeface="Arial" panose="020B0604020202020204" pitchFamily="34" charset="0"/>
            </a:endParaRPr>
          </a:p>
        </p:txBody>
      </p:sp>
      <p:sp>
        <p:nvSpPr>
          <p:cNvPr id="11" name="Rectangle 10"/>
          <p:cNvSpPr/>
          <p:nvPr/>
        </p:nvSpPr>
        <p:spPr>
          <a:xfrm>
            <a:off x="986937" y="2052598"/>
            <a:ext cx="2316660" cy="338554"/>
          </a:xfrm>
          <a:prstGeom prst="rect">
            <a:avLst/>
          </a:prstGeom>
        </p:spPr>
        <p:txBody>
          <a:bodyPr wrap="none">
            <a:spAutoFit/>
          </a:bodyPr>
          <a:lstStyle/>
          <a:p>
            <a:r>
              <a:rPr lang="en-US" sz="1600" dirty="0">
                <a:solidFill>
                  <a:srgbClr val="0B3D91"/>
                </a:solidFill>
                <a:latin typeface="Arial" panose="020B0604020202020204" pitchFamily="34" charset="0"/>
                <a:cs typeface="Arial" panose="020B0604020202020204" pitchFamily="34" charset="0"/>
              </a:rPr>
              <a:t>Apollo Program (61-72)</a:t>
            </a:r>
          </a:p>
        </p:txBody>
      </p:sp>
      <p:sp>
        <p:nvSpPr>
          <p:cNvPr id="14" name="Rectangle 13"/>
          <p:cNvSpPr/>
          <p:nvPr/>
        </p:nvSpPr>
        <p:spPr>
          <a:xfrm>
            <a:off x="986937" y="2610976"/>
            <a:ext cx="1706836" cy="938719"/>
          </a:xfrm>
          <a:prstGeom prst="rect">
            <a:avLst/>
          </a:prstGeom>
        </p:spPr>
        <p:txBody>
          <a:bodyPr wrap="square">
            <a:spAutoFit/>
          </a:bodyPr>
          <a:lstStyle/>
          <a:p>
            <a:r>
              <a:rPr lang="en-US" sz="1400" dirty="0">
                <a:solidFill>
                  <a:srgbClr val="0B3D91"/>
                </a:solidFill>
                <a:latin typeface="Arial" panose="020B0604020202020204" pitchFamily="34" charset="0"/>
                <a:cs typeface="Arial" panose="020B0604020202020204" pitchFamily="34" charset="0"/>
              </a:rPr>
              <a:t>Buzz Aldrin</a:t>
            </a:r>
          </a:p>
          <a:p>
            <a:r>
              <a:rPr lang="en-US" sz="1400" dirty="0">
                <a:solidFill>
                  <a:srgbClr val="0B3D91"/>
                </a:solidFill>
                <a:latin typeface="Arial" panose="020B0604020202020204" pitchFamily="34" charset="0"/>
                <a:cs typeface="Arial" panose="020B0604020202020204" pitchFamily="34" charset="0"/>
              </a:rPr>
              <a:t>     </a:t>
            </a:r>
            <a:r>
              <a:rPr lang="en-US" sz="1100" dirty="0">
                <a:solidFill>
                  <a:srgbClr val="0B3D91"/>
                </a:solidFill>
                <a:latin typeface="Arial" panose="020B0604020202020204" pitchFamily="34" charset="0"/>
                <a:cs typeface="Arial" panose="020B0604020202020204" pitchFamily="34" charset="0"/>
              </a:rPr>
              <a:t>7/20/1969</a:t>
            </a:r>
          </a:p>
          <a:p>
            <a:r>
              <a:rPr lang="en-US" sz="1100" dirty="0">
                <a:solidFill>
                  <a:srgbClr val="0B3D91"/>
                </a:solidFill>
                <a:latin typeface="Arial" panose="020B0604020202020204" pitchFamily="34" charset="0"/>
                <a:cs typeface="Arial" panose="020B0604020202020204" pitchFamily="34" charset="0"/>
              </a:rPr>
              <a:t>       Lunar Communion </a:t>
            </a:r>
          </a:p>
          <a:p>
            <a:endParaRPr lang="en-US" sz="1600" dirty="0">
              <a:solidFill>
                <a:srgbClr val="0B3D91"/>
              </a:solidFill>
              <a:latin typeface="Arial" panose="020B0604020202020204" pitchFamily="34" charset="0"/>
              <a:cs typeface="Arial" panose="020B0604020202020204" pitchFamily="34" charset="0"/>
            </a:endParaRPr>
          </a:p>
        </p:txBody>
      </p:sp>
      <p:sp>
        <p:nvSpPr>
          <p:cNvPr id="15" name="Rectangle 14"/>
          <p:cNvSpPr/>
          <p:nvPr/>
        </p:nvSpPr>
        <p:spPr>
          <a:xfrm>
            <a:off x="5242072" y="1991209"/>
            <a:ext cx="3237553" cy="1077218"/>
          </a:xfrm>
          <a:prstGeom prst="rect">
            <a:avLst/>
          </a:prstGeom>
        </p:spPr>
        <p:txBody>
          <a:bodyPr wrap="none">
            <a:spAutoFit/>
          </a:bodyPr>
          <a:lstStyle/>
          <a:p>
            <a:r>
              <a:rPr lang="en-US" sz="1600" dirty="0">
                <a:solidFill>
                  <a:srgbClr val="0B3D91"/>
                </a:solidFill>
                <a:latin typeface="Arial" panose="020B0604020202020204" pitchFamily="34" charset="0"/>
              </a:rPr>
              <a:t>Space Shuttle Program (72-2011)</a:t>
            </a:r>
          </a:p>
          <a:p>
            <a:r>
              <a:rPr lang="en-US" sz="1200" dirty="0">
                <a:solidFill>
                  <a:srgbClr val="0B3D91"/>
                </a:solidFill>
                <a:latin typeface="Arial" panose="020B0604020202020204" pitchFamily="34" charset="0"/>
              </a:rPr>
              <a:t>STS-1 (4/81)</a:t>
            </a:r>
          </a:p>
          <a:p>
            <a:endParaRPr lang="en-US" sz="1200" dirty="0">
              <a:solidFill>
                <a:srgbClr val="0B3D91"/>
              </a:solidFill>
              <a:latin typeface="Arial" panose="020B0604020202020204" pitchFamily="34" charset="0"/>
            </a:endParaRPr>
          </a:p>
          <a:p>
            <a:endParaRPr lang="en-US" sz="1200" dirty="0">
              <a:solidFill>
                <a:srgbClr val="0B3D91"/>
              </a:solidFill>
              <a:latin typeface="Arial" panose="020B0604020202020204" pitchFamily="34" charset="0"/>
            </a:endParaRPr>
          </a:p>
          <a:p>
            <a:endParaRPr lang="en-US" sz="1200" dirty="0">
              <a:solidFill>
                <a:srgbClr val="0B3D91"/>
              </a:solidFill>
              <a:latin typeface="Arial" panose="020B0604020202020204" pitchFamily="34" charset="0"/>
            </a:endParaRPr>
          </a:p>
        </p:txBody>
      </p:sp>
      <p:sp>
        <p:nvSpPr>
          <p:cNvPr id="16" name="Rectangle 15"/>
          <p:cNvSpPr/>
          <p:nvPr/>
        </p:nvSpPr>
        <p:spPr>
          <a:xfrm>
            <a:off x="1021957" y="3656179"/>
            <a:ext cx="1518364" cy="830997"/>
          </a:xfrm>
          <a:prstGeom prst="rect">
            <a:avLst/>
          </a:prstGeom>
        </p:spPr>
        <p:txBody>
          <a:bodyPr wrap="none">
            <a:spAutoFit/>
          </a:bodyPr>
          <a:lstStyle/>
          <a:p>
            <a:r>
              <a:rPr lang="en-US" sz="1600" dirty="0">
                <a:solidFill>
                  <a:srgbClr val="0B3D91"/>
                </a:solidFill>
                <a:latin typeface="Arial" panose="020B0604020202020204" pitchFamily="34" charset="0"/>
                <a:cs typeface="Arial" panose="020B0604020202020204" pitchFamily="34" charset="0"/>
              </a:rPr>
              <a:t>Skylab (66-79)</a:t>
            </a:r>
          </a:p>
          <a:p>
            <a:r>
              <a:rPr lang="en-US" sz="1400" dirty="0">
                <a:solidFill>
                  <a:srgbClr val="0B3D91"/>
                </a:solidFill>
                <a:latin typeface="Arial" panose="020B0604020202020204" pitchFamily="34" charset="0"/>
                <a:cs typeface="Arial" panose="020B0604020202020204" pitchFamily="34" charset="0"/>
              </a:rPr>
              <a:t>Jerry </a:t>
            </a:r>
            <a:r>
              <a:rPr lang="en-US" sz="1400" dirty="0" err="1">
                <a:solidFill>
                  <a:srgbClr val="0B3D91"/>
                </a:solidFill>
                <a:latin typeface="Arial" panose="020B0604020202020204" pitchFamily="34" charset="0"/>
                <a:cs typeface="Arial" panose="020B0604020202020204" pitchFamily="34" charset="0"/>
              </a:rPr>
              <a:t>Carr</a:t>
            </a:r>
            <a:endParaRPr lang="en-US" sz="1400" dirty="0">
              <a:solidFill>
                <a:srgbClr val="0B3D91"/>
              </a:solidFill>
              <a:latin typeface="Arial" panose="020B0604020202020204" pitchFamily="34" charset="0"/>
              <a:cs typeface="Arial" panose="020B0604020202020204" pitchFamily="34" charset="0"/>
            </a:endParaRPr>
          </a:p>
          <a:p>
            <a:endParaRPr lang="en-US" sz="1600" dirty="0">
              <a:solidFill>
                <a:srgbClr val="0B3D91"/>
              </a:solidFill>
              <a:latin typeface="Arial" panose="020B0604020202020204" pitchFamily="34" charset="0"/>
              <a:cs typeface="Arial" panose="020B0604020202020204" pitchFamily="34" charset="0"/>
            </a:endParaRPr>
          </a:p>
        </p:txBody>
      </p:sp>
      <p:sp>
        <p:nvSpPr>
          <p:cNvPr id="17" name="Rectangle 16"/>
          <p:cNvSpPr/>
          <p:nvPr/>
        </p:nvSpPr>
        <p:spPr>
          <a:xfrm>
            <a:off x="5242072" y="3656179"/>
            <a:ext cx="3845925" cy="2000548"/>
          </a:xfrm>
          <a:prstGeom prst="rect">
            <a:avLst/>
          </a:prstGeom>
        </p:spPr>
        <p:txBody>
          <a:bodyPr wrap="none">
            <a:spAutoFit/>
          </a:bodyPr>
          <a:lstStyle/>
          <a:p>
            <a:r>
              <a:rPr lang="en-US" sz="1600" dirty="0">
                <a:solidFill>
                  <a:srgbClr val="0B3D91"/>
                </a:solidFill>
                <a:latin typeface="Arial" panose="020B0604020202020204" pitchFamily="34" charset="0"/>
              </a:rPr>
              <a:t>International Space Station (84-Present)</a:t>
            </a:r>
          </a:p>
          <a:p>
            <a:endParaRPr lang="en-US" sz="1600" dirty="0">
              <a:solidFill>
                <a:srgbClr val="0B3D91"/>
              </a:solidFill>
              <a:latin typeface="Arial" panose="020B0604020202020204" pitchFamily="34" charset="0"/>
            </a:endParaRPr>
          </a:p>
          <a:p>
            <a:endParaRPr lang="en-US" sz="1600" dirty="0">
              <a:solidFill>
                <a:srgbClr val="0B3D91"/>
              </a:solidFill>
              <a:latin typeface="Arial" panose="020B0604020202020204" pitchFamily="34" charset="0"/>
            </a:endParaRPr>
          </a:p>
          <a:p>
            <a:endParaRPr lang="en-US" sz="1600" dirty="0">
              <a:solidFill>
                <a:srgbClr val="0B3D91"/>
              </a:solidFill>
              <a:latin typeface="Arial" panose="020B0604020202020204" pitchFamily="34" charset="0"/>
            </a:endParaRPr>
          </a:p>
          <a:p>
            <a:endParaRPr lang="en-US" sz="1600" dirty="0">
              <a:solidFill>
                <a:srgbClr val="0B3D91"/>
              </a:solidFill>
              <a:latin typeface="Arial" panose="020B0604020202020204" pitchFamily="34" charset="0"/>
            </a:endParaRPr>
          </a:p>
          <a:p>
            <a:endParaRPr lang="en-US" sz="1600" dirty="0">
              <a:solidFill>
                <a:srgbClr val="0B3D91"/>
              </a:solidFill>
              <a:latin typeface="Arial" panose="020B0604020202020204" pitchFamily="34" charset="0"/>
            </a:endParaRPr>
          </a:p>
          <a:p>
            <a:endParaRPr lang="en-US" sz="1600" dirty="0">
              <a:solidFill>
                <a:srgbClr val="0B3D91"/>
              </a:solidFill>
              <a:latin typeface="Arial" panose="020B0604020202020204" pitchFamily="34" charset="0"/>
            </a:endParaRPr>
          </a:p>
          <a:p>
            <a:r>
              <a:rPr lang="en-US" sz="1200" dirty="0">
                <a:solidFill>
                  <a:srgbClr val="0B3D91"/>
                </a:solidFill>
                <a:latin typeface="Arial" panose="020B0604020202020204" pitchFamily="34" charset="0"/>
              </a:rPr>
              <a:t>ISS First Segment (11/98)</a:t>
            </a:r>
          </a:p>
        </p:txBody>
      </p:sp>
      <p:sp>
        <p:nvSpPr>
          <p:cNvPr id="20" name="TextBox 19"/>
          <p:cNvSpPr txBox="1"/>
          <p:nvPr/>
        </p:nvSpPr>
        <p:spPr>
          <a:xfrm>
            <a:off x="10278738" y="5811194"/>
            <a:ext cx="1297617" cy="215444"/>
          </a:xfrm>
          <a:prstGeom prst="rect">
            <a:avLst/>
          </a:prstGeom>
          <a:noFill/>
        </p:spPr>
        <p:txBody>
          <a:bodyPr wrap="square" rtlCol="0">
            <a:spAutoFit/>
          </a:bodyPr>
          <a:lstStyle/>
          <a:p>
            <a:r>
              <a:rPr lang="en-US" sz="800" dirty="0">
                <a:hlinkClick r:id="rId5" action="ppaction://hlinksldjump"/>
              </a:rPr>
              <a:t>Return to what CPTF did </a:t>
            </a:r>
            <a:endParaRPr lang="en-US" sz="800" dirty="0"/>
          </a:p>
        </p:txBody>
      </p:sp>
      <p:sp>
        <p:nvSpPr>
          <p:cNvPr id="18" name="Rectangle 17"/>
          <p:cNvSpPr/>
          <p:nvPr/>
        </p:nvSpPr>
        <p:spPr>
          <a:xfrm>
            <a:off x="1021957" y="5418869"/>
            <a:ext cx="3471413" cy="646331"/>
          </a:xfrm>
          <a:prstGeom prst="rect">
            <a:avLst/>
          </a:prstGeom>
        </p:spPr>
        <p:txBody>
          <a:bodyPr wrap="square">
            <a:spAutoFit/>
          </a:bodyPr>
          <a:lstStyle/>
          <a:p>
            <a:r>
              <a:rPr lang="en-US" dirty="0">
                <a:solidFill>
                  <a:schemeClr val="accent4">
                    <a:lumMod val="75000"/>
                  </a:schemeClr>
                </a:solidFill>
                <a:latin typeface="Arial" panose="020B0604020202020204" pitchFamily="34" charset="0"/>
                <a:cs typeface="Arial" panose="020B0604020202020204" pitchFamily="34" charset="0"/>
              </a:rPr>
              <a:t>Oil Companies Move </a:t>
            </a:r>
            <a:r>
              <a:rPr lang="en-US" dirty="0" err="1">
                <a:solidFill>
                  <a:schemeClr val="accent4">
                    <a:lumMod val="75000"/>
                  </a:schemeClr>
                </a:solidFill>
                <a:latin typeface="Arial" panose="020B0604020202020204" pitchFamily="34" charset="0"/>
                <a:cs typeface="Arial" panose="020B0604020202020204" pitchFamily="34" charset="0"/>
              </a:rPr>
              <a:t>Hq</a:t>
            </a:r>
            <a:r>
              <a:rPr lang="en-US" dirty="0">
                <a:solidFill>
                  <a:schemeClr val="accent4">
                    <a:lumMod val="75000"/>
                  </a:schemeClr>
                </a:solidFill>
                <a:latin typeface="Arial" panose="020B0604020202020204" pitchFamily="34" charset="0"/>
                <a:cs typeface="Arial" panose="020B0604020202020204" pitchFamily="34" charset="0"/>
              </a:rPr>
              <a:t> to Houston (1970s)</a:t>
            </a:r>
          </a:p>
        </p:txBody>
      </p:sp>
    </p:spTree>
    <p:extLst>
      <p:ext uri="{BB962C8B-B14F-4D97-AF65-F5344CB8AC3E}">
        <p14:creationId xmlns:p14="http://schemas.microsoft.com/office/powerpoint/2010/main" val="3896356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6896" y="242714"/>
            <a:ext cx="10515600" cy="810851"/>
          </a:xfrm>
        </p:spPr>
        <p:txBody>
          <a:bodyPr/>
          <a:lstStyle/>
          <a:p>
            <a:r>
              <a:rPr lang="en-US" dirty="0"/>
              <a:t>Where WPC is Located</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94635"/>
            <a:ext cx="4287032" cy="4351338"/>
          </a:xfrm>
        </p:spPr>
      </p:pic>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33</a:t>
            </a:fld>
            <a:endParaRPr lang="en-US" dirty="0"/>
          </a:p>
        </p:txBody>
      </p:sp>
      <p:sp>
        <p:nvSpPr>
          <p:cNvPr id="7" name="Rectangle 6"/>
          <p:cNvSpPr/>
          <p:nvPr/>
        </p:nvSpPr>
        <p:spPr>
          <a:xfrm>
            <a:off x="5548703" y="1904326"/>
            <a:ext cx="6123793" cy="4331955"/>
          </a:xfrm>
          <a:prstGeom prst="rect">
            <a:avLst/>
          </a:prstGeom>
        </p:spPr>
        <p:txBody>
          <a:bodyPr wrap="square">
            <a:spAutoFit/>
          </a:bodyPr>
          <a:lstStyle/>
          <a:p>
            <a:r>
              <a:rPr lang="en-US" sz="1450" dirty="0"/>
              <a:t>	The City of Webster is the Nucleus of Bay Area Houston with its strategic position midway between Galveston and downtown Houston.</a:t>
            </a:r>
          </a:p>
          <a:p>
            <a:r>
              <a:rPr lang="en-US" sz="1450" dirty="0"/>
              <a:t>	Webster’s central corridors consist of Interstate 45 with 250,000 vehicles daily, Bay Area Boulevard with 100,000 vehicles per day, and NASA Parkway with 75,000 vehicles daily! Additionally, Medical Center Boulevard, Texas Avenue, and Highway 3 are arteries that accommodate the “medical center of the south,” with a service area population of 1,800,000 patients annually.</a:t>
            </a:r>
          </a:p>
          <a:p>
            <a:r>
              <a:rPr lang="en-US" sz="1450" dirty="0"/>
              <a:t>	Webster's infrastructure development, high bond rating, and expanding local economy with a strong sales tax per capita -- nearly five times the national average -- illustrates that Webster's market is ideal and a leader among cities.</a:t>
            </a:r>
          </a:p>
          <a:p>
            <a:r>
              <a:rPr lang="en-US" sz="1450" dirty="0"/>
              <a:t>	Webster is known as the retail, dining, and entertainment capital of Bay Area Houston. With rooftops driving retail, the population is 3,384,000 within a 30-mile radius, 999,000 within a 15- mile radius, and 589,000 within a 10-mile radius.</a:t>
            </a:r>
          </a:p>
          <a:p>
            <a:r>
              <a:rPr lang="en-US" sz="1450" dirty="0"/>
              <a:t>	Additionally, Webster is supported by major industry sectors: medical, aerospace, retail, higher education, specialty chemical, tourism, entertainment, and biomedical.</a:t>
            </a:r>
          </a:p>
        </p:txBody>
      </p:sp>
      <p:cxnSp>
        <p:nvCxnSpPr>
          <p:cNvPr id="8" name="Straight Arrow Connector 7"/>
          <p:cNvCxnSpPr/>
          <p:nvPr/>
        </p:nvCxnSpPr>
        <p:spPr>
          <a:xfrm>
            <a:off x="428625" y="2374344"/>
            <a:ext cx="2392194" cy="149995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2875" y="2030771"/>
            <a:ext cx="742950" cy="369332"/>
          </a:xfrm>
          <a:prstGeom prst="rect">
            <a:avLst/>
          </a:prstGeom>
          <a:noFill/>
        </p:spPr>
        <p:txBody>
          <a:bodyPr wrap="square" rtlCol="0">
            <a:spAutoFit/>
          </a:bodyPr>
          <a:lstStyle/>
          <a:p>
            <a:r>
              <a:rPr lang="en-US" dirty="0"/>
              <a:t>WPC</a:t>
            </a:r>
          </a:p>
        </p:txBody>
      </p:sp>
      <p:pic>
        <p:nvPicPr>
          <p:cNvPr id="1026" name="Picture 2" descr="http://websterpresbyfamily.org/websterPresbyLogoColorTranspar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820819" y="3835548"/>
            <a:ext cx="99280" cy="1896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17566" y="1063638"/>
            <a:ext cx="3237682" cy="830997"/>
          </a:xfrm>
          <a:prstGeom prst="rect">
            <a:avLst/>
          </a:prstGeom>
        </p:spPr>
        <p:txBody>
          <a:bodyPr wrap="none">
            <a:spAutoFit/>
          </a:bodyPr>
          <a:lstStyle/>
          <a:p>
            <a:pPr algn="ctr"/>
            <a:r>
              <a:rPr lang="en-US" sz="3600" b="1" dirty="0"/>
              <a:t>City of Webster </a:t>
            </a:r>
          </a:p>
          <a:p>
            <a:pPr algn="ctr"/>
            <a:r>
              <a:rPr lang="en-US" sz="1200" dirty="0"/>
              <a:t>( From City of Webster website)</a:t>
            </a:r>
          </a:p>
        </p:txBody>
      </p:sp>
      <p:sp>
        <p:nvSpPr>
          <p:cNvPr id="11" name="TextBox 10"/>
          <p:cNvSpPr txBox="1"/>
          <p:nvPr/>
        </p:nvSpPr>
        <p:spPr>
          <a:xfrm>
            <a:off x="10278738" y="6136542"/>
            <a:ext cx="1573037" cy="215444"/>
          </a:xfrm>
          <a:prstGeom prst="rect">
            <a:avLst/>
          </a:prstGeom>
          <a:noFill/>
        </p:spPr>
        <p:txBody>
          <a:bodyPr wrap="square" rtlCol="0">
            <a:spAutoFit/>
          </a:bodyPr>
          <a:lstStyle/>
          <a:p>
            <a:r>
              <a:rPr lang="en-US" sz="800" dirty="0">
                <a:hlinkClick r:id="rId4" action="ppaction://hlinksldjump"/>
              </a:rPr>
              <a:t>Return to Additional Details</a:t>
            </a:r>
            <a:endParaRPr lang="en-US" sz="800" dirty="0"/>
          </a:p>
        </p:txBody>
      </p:sp>
      <p:sp>
        <p:nvSpPr>
          <p:cNvPr id="12" name="Rectangle 11"/>
          <p:cNvSpPr/>
          <p:nvPr/>
        </p:nvSpPr>
        <p:spPr>
          <a:xfrm>
            <a:off x="9110379" y="6128559"/>
            <a:ext cx="1140056" cy="215444"/>
          </a:xfrm>
          <a:prstGeom prst="rect">
            <a:avLst/>
          </a:prstGeom>
        </p:spPr>
        <p:txBody>
          <a:bodyPr wrap="none">
            <a:spAutoFit/>
          </a:bodyPr>
          <a:lstStyle/>
          <a:p>
            <a:r>
              <a:rPr lang="en-US" sz="800" dirty="0">
                <a:solidFill>
                  <a:srgbClr val="222222"/>
                </a:solidFill>
                <a:hlinkClick r:id="rId5" action="ppaction://hlinksldjump"/>
              </a:rPr>
              <a:t>Return to presentation</a:t>
            </a:r>
            <a:endParaRPr lang="en-US" sz="800" dirty="0"/>
          </a:p>
        </p:txBody>
      </p:sp>
    </p:spTree>
    <p:extLst>
      <p:ext uri="{BB962C8B-B14F-4D97-AF65-F5344CB8AC3E}">
        <p14:creationId xmlns:p14="http://schemas.microsoft.com/office/powerpoint/2010/main" val="16781320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246" y="304800"/>
            <a:ext cx="10515600" cy="919227"/>
          </a:xfrm>
        </p:spPr>
        <p:txBody>
          <a:bodyPr>
            <a:normAutofit fontScale="90000"/>
          </a:bodyPr>
          <a:lstStyle/>
          <a:p>
            <a:r>
              <a:rPr lang="en-US" dirty="0"/>
              <a:t>City of Webster Demographics </a:t>
            </a:r>
            <a:br>
              <a:rPr lang="en-US" dirty="0"/>
            </a:br>
            <a:r>
              <a:rPr lang="en-US" sz="2800" dirty="0"/>
              <a:t>From Wikipedia</a:t>
            </a:r>
            <a:endParaRPr lang="en-US" dirty="0"/>
          </a:p>
        </p:txBody>
      </p:sp>
      <p:sp>
        <p:nvSpPr>
          <p:cNvPr id="3" name="Content Placeholder 2"/>
          <p:cNvSpPr>
            <a:spLocks noGrp="1"/>
          </p:cNvSpPr>
          <p:nvPr>
            <p:ph idx="1"/>
          </p:nvPr>
        </p:nvSpPr>
        <p:spPr>
          <a:xfrm>
            <a:off x="777240" y="1653393"/>
            <a:ext cx="10515600" cy="4351338"/>
          </a:xfrm>
        </p:spPr>
        <p:txBody>
          <a:bodyPr>
            <a:normAutofit fontScale="62500" lnSpcReduction="20000"/>
          </a:bodyPr>
          <a:lstStyle/>
          <a:p>
            <a:r>
              <a:rPr lang="en-US"/>
              <a:t>As of the </a:t>
            </a:r>
            <a:r>
              <a:rPr lang="en-US">
                <a:hlinkClick r:id="rId2" tooltip="Census"/>
              </a:rPr>
              <a:t>census</a:t>
            </a:r>
            <a:r>
              <a:rPr lang="en-US" baseline="30000">
                <a:hlinkClick r:id="rId3"/>
              </a:rPr>
              <a:t>[1]</a:t>
            </a:r>
            <a:r>
              <a:rPr lang="en-US"/>
              <a:t> of 2000, there were 9,083 people, 4,114 households, and 1,970 families residing in the city. The </a:t>
            </a:r>
            <a:r>
              <a:rPr lang="en-US">
                <a:hlinkClick r:id="rId4" tooltip="Population density"/>
              </a:rPr>
              <a:t>population density</a:t>
            </a:r>
            <a:r>
              <a:rPr lang="en-US"/>
              <a:t> was 1,372.9 people per square mile (529.8/km</a:t>
            </a:r>
            <a:r>
              <a:rPr lang="en-US" baseline="30000"/>
              <a:t>2</a:t>
            </a:r>
            <a:r>
              <a:rPr lang="en-US"/>
              <a:t>). There were 4,733 housing units at an average density of 715.4 per square mile (276.0/km</a:t>
            </a:r>
            <a:r>
              <a:rPr lang="en-US" baseline="30000"/>
              <a:t>2</a:t>
            </a:r>
            <a:r>
              <a:rPr lang="en-US"/>
              <a:t>). The racial makeup of the city was 64.85% </a:t>
            </a:r>
            <a:r>
              <a:rPr lang="en-US">
                <a:hlinkClick r:id="rId5" tooltip="White (U.S. Census)"/>
              </a:rPr>
              <a:t>White</a:t>
            </a:r>
            <a:r>
              <a:rPr lang="en-US"/>
              <a:t>, 9.03% </a:t>
            </a:r>
            <a:r>
              <a:rPr lang="en-US">
                <a:hlinkClick r:id="rId6" tooltip="African American (U.S. Census)"/>
              </a:rPr>
              <a:t>African American</a:t>
            </a:r>
            <a:r>
              <a:rPr lang="en-US"/>
              <a:t>, 0.55% </a:t>
            </a:r>
            <a:r>
              <a:rPr lang="en-US">
                <a:hlinkClick r:id="rId7" tooltip="Native American (U.S. Census)"/>
              </a:rPr>
              <a:t>Native American</a:t>
            </a:r>
            <a:r>
              <a:rPr lang="en-US"/>
              <a:t>, 5.72% </a:t>
            </a:r>
            <a:r>
              <a:rPr lang="en-US">
                <a:hlinkClick r:id="rId8" tooltip="Asian (U.S. Census)"/>
              </a:rPr>
              <a:t>Asian</a:t>
            </a:r>
            <a:r>
              <a:rPr lang="en-US"/>
              <a:t>, 0.15% </a:t>
            </a:r>
            <a:r>
              <a:rPr lang="en-US">
                <a:hlinkClick r:id="rId9" tooltip="Pacific Islander (U.S. Census)"/>
              </a:rPr>
              <a:t>Pacific Islander</a:t>
            </a:r>
            <a:r>
              <a:rPr lang="en-US"/>
              <a:t>, 15.78% from </a:t>
            </a:r>
            <a:r>
              <a:rPr lang="en-US">
                <a:hlinkClick r:id="rId10" tooltip="Race (United States Census)"/>
              </a:rPr>
              <a:t>other races</a:t>
            </a:r>
            <a:r>
              <a:rPr lang="en-US"/>
              <a:t>, and 3.92% from two or more races. </a:t>
            </a:r>
            <a:r>
              <a:rPr lang="en-US">
                <a:hlinkClick r:id="rId11" tooltip="Hispanic (U.S. Census)"/>
              </a:rPr>
              <a:t>Hispanic</a:t>
            </a:r>
            <a:r>
              <a:rPr lang="en-US"/>
              <a:t> or </a:t>
            </a:r>
            <a:r>
              <a:rPr lang="en-US">
                <a:hlinkClick r:id="rId12" tooltip="Latino (U.S. Census)"/>
              </a:rPr>
              <a:t>Latino</a:t>
            </a:r>
            <a:r>
              <a:rPr lang="en-US"/>
              <a:t> of any race were 27.24% of the population.</a:t>
            </a:r>
          </a:p>
          <a:p>
            <a:r>
              <a:rPr lang="en-US"/>
              <a:t>There were 4,114 households out of which 24.6% had children under the age of 18 living with them, 32.7% were </a:t>
            </a:r>
            <a:r>
              <a:rPr lang="en-US">
                <a:hlinkClick r:id="rId13" tooltip="Marriage"/>
              </a:rPr>
              <a:t>married couples</a:t>
            </a:r>
            <a:r>
              <a:rPr lang="en-US"/>
              <a:t> living together, 10.1% had a female householder with no husband present, and 52.1% were non-families. 40.6% of all households were made up of individuals and 2.1% had someone living alone who was 65 years of age or older. The average household size was 2.14 and the average family size was 2.97.</a:t>
            </a:r>
          </a:p>
          <a:p>
            <a:r>
              <a:rPr lang="en-US"/>
              <a:t>In the city the population was spread out with 20.9% under the age of 18, 15.0% from 18 to 24, 43.5% from 25 to 44, 15.4% from 45 to 64, and 5.1% who were 65 years of age or older. The median age was 29 years. For every 100 females there were 109.3 males. For every 100 females age 18 and over, there were 107.3 males.</a:t>
            </a:r>
          </a:p>
          <a:p>
            <a:r>
              <a:rPr lang="en-US"/>
              <a:t>The median income for a household in the city was $42,385, and the median income for a family was $43,495. Males had a median income of $35,346 versus $29,808 for females. The </a:t>
            </a:r>
            <a:r>
              <a:rPr lang="en-US">
                <a:hlinkClick r:id="rId14" tooltip="Per capita income"/>
              </a:rPr>
              <a:t>per capita income</a:t>
            </a:r>
            <a:r>
              <a:rPr lang="en-US"/>
              <a:t> for the city was $21,964. About 12.5% of families and 13.2% of the population were below the </a:t>
            </a:r>
            <a:r>
              <a:rPr lang="en-US">
                <a:hlinkClick r:id="rId15" tooltip="Poverty line"/>
              </a:rPr>
              <a:t>poverty line</a:t>
            </a:r>
            <a:r>
              <a:rPr lang="en-US"/>
              <a:t>, including 19.2% of those under age 18 and 5.6% of those age 65 or over.</a:t>
            </a:r>
          </a:p>
          <a:p>
            <a:pPr marL="0" indent="0">
              <a:buNone/>
            </a:pPr>
            <a:endParaRPr lang="en-US" dirty="0"/>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34</a:t>
            </a:fld>
            <a:endParaRPr lang="en-US" dirty="0"/>
          </a:p>
        </p:txBody>
      </p:sp>
      <p:sp>
        <p:nvSpPr>
          <p:cNvPr id="6" name="TextBox 5"/>
          <p:cNvSpPr txBox="1"/>
          <p:nvPr/>
        </p:nvSpPr>
        <p:spPr>
          <a:xfrm>
            <a:off x="10278738" y="6136542"/>
            <a:ext cx="1573037" cy="215444"/>
          </a:xfrm>
          <a:prstGeom prst="rect">
            <a:avLst/>
          </a:prstGeom>
          <a:noFill/>
        </p:spPr>
        <p:txBody>
          <a:bodyPr wrap="square" rtlCol="0">
            <a:spAutoFit/>
          </a:bodyPr>
          <a:lstStyle/>
          <a:p>
            <a:r>
              <a:rPr lang="en-US" sz="800" dirty="0">
                <a:hlinkClick r:id="rId16" action="ppaction://hlinksldjump"/>
              </a:rPr>
              <a:t>Return to Additional Details</a:t>
            </a:r>
            <a:endParaRPr lang="en-US" sz="800" dirty="0"/>
          </a:p>
        </p:txBody>
      </p:sp>
      <p:sp>
        <p:nvSpPr>
          <p:cNvPr id="7" name="Rectangle 6"/>
          <p:cNvSpPr/>
          <p:nvPr/>
        </p:nvSpPr>
        <p:spPr>
          <a:xfrm>
            <a:off x="10278738" y="5897009"/>
            <a:ext cx="1140056" cy="215444"/>
          </a:xfrm>
          <a:prstGeom prst="rect">
            <a:avLst/>
          </a:prstGeom>
        </p:spPr>
        <p:txBody>
          <a:bodyPr wrap="none">
            <a:spAutoFit/>
          </a:bodyPr>
          <a:lstStyle/>
          <a:p>
            <a:r>
              <a:rPr lang="en-US" sz="800" dirty="0">
                <a:solidFill>
                  <a:srgbClr val="222222"/>
                </a:solidFill>
                <a:hlinkClick r:id="rId17" action="ppaction://hlinksldjump"/>
              </a:rPr>
              <a:t>Return to presentation</a:t>
            </a:r>
            <a:endParaRPr lang="en-US" sz="800" dirty="0"/>
          </a:p>
        </p:txBody>
      </p:sp>
    </p:spTree>
    <p:extLst>
      <p:ext uri="{BB962C8B-B14F-4D97-AF65-F5344CB8AC3E}">
        <p14:creationId xmlns:p14="http://schemas.microsoft.com/office/powerpoint/2010/main" val="559688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991" y="163851"/>
            <a:ext cx="10515600" cy="1009437"/>
          </a:xfrm>
        </p:spPr>
        <p:txBody>
          <a:bodyPr/>
          <a:lstStyle/>
          <a:p>
            <a:r>
              <a:rPr lang="en-US" dirty="0"/>
              <a:t>Community Demographics from PC (USA)</a:t>
            </a:r>
          </a:p>
        </p:txBody>
      </p:sp>
      <p:pic>
        <p:nvPicPr>
          <p:cNvPr id="6" name="Content Placeholder 5"/>
          <p:cNvPicPr>
            <a:picLocks noGrp="1" noChangeAspect="1"/>
          </p:cNvPicPr>
          <p:nvPr>
            <p:ph idx="1"/>
          </p:nvPr>
        </p:nvPicPr>
        <p:blipFill>
          <a:blip r:embed="rId2"/>
          <a:stretch>
            <a:fillRect/>
          </a:stretch>
        </p:blipFill>
        <p:spPr>
          <a:xfrm>
            <a:off x="865542" y="1690688"/>
            <a:ext cx="4367568" cy="4351338"/>
          </a:xfrm>
          <a:prstGeom prst="rect">
            <a:avLst/>
          </a:prstGeom>
        </p:spPr>
      </p:pic>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35</a:t>
            </a:fld>
            <a:endParaRPr lang="en-US" dirty="0"/>
          </a:p>
        </p:txBody>
      </p:sp>
      <p:sp>
        <p:nvSpPr>
          <p:cNvPr id="7" name="Oval 6"/>
          <p:cNvSpPr/>
          <p:nvPr/>
        </p:nvSpPr>
        <p:spPr>
          <a:xfrm>
            <a:off x="1215482" y="2029522"/>
            <a:ext cx="3601843" cy="364143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2679699" y="3578388"/>
            <a:ext cx="634708" cy="6223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p:cNvSpPr/>
          <p:nvPr/>
        </p:nvSpPr>
        <p:spPr>
          <a:xfrm rot="9600239">
            <a:off x="4219852" y="2051708"/>
            <a:ext cx="1718833" cy="276039"/>
          </a:xfrm>
          <a:prstGeom prst="rightArrow">
            <a:avLst>
              <a:gd name="adj1" fmla="val 4537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p:cNvSpPr/>
          <p:nvPr/>
        </p:nvSpPr>
        <p:spPr>
          <a:xfrm rot="11319321">
            <a:off x="3390638" y="4024693"/>
            <a:ext cx="2518988" cy="2381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5934073" y="1399728"/>
            <a:ext cx="4987924" cy="2554545"/>
          </a:xfrm>
          <a:prstGeom prst="rect">
            <a:avLst/>
          </a:prstGeom>
          <a:noFill/>
          <a:ln>
            <a:solidFill>
              <a:schemeClr val="accent1">
                <a:shade val="50000"/>
              </a:schemeClr>
            </a:solidFill>
          </a:ln>
        </p:spPr>
        <p:txBody>
          <a:bodyPr wrap="square" rtlCol="0">
            <a:spAutoFit/>
          </a:bodyPr>
          <a:lstStyle/>
          <a:p>
            <a:r>
              <a:rPr lang="en-US" sz="2000" dirty="0"/>
              <a:t>9.5 mile area surrounding WPC</a:t>
            </a:r>
          </a:p>
          <a:p>
            <a:r>
              <a:rPr lang="en-US" sz="1400" dirty="0"/>
              <a:t>This band includes League City, Clear Lake, Friendswood, and the towns from JSC to the Galveston Bay.</a:t>
            </a:r>
          </a:p>
          <a:p>
            <a:endParaRPr lang="en-US" sz="1400" dirty="0"/>
          </a:p>
          <a:p>
            <a:r>
              <a:rPr lang="en-US" sz="1400" dirty="0"/>
              <a:t>In the circle from 2 milers to 9.5 miles, the population is mostly married but there is a significate population of singles.  The household income to typically more than $93K.  The population is mostly White but there is a significant Hispanic population.  Most are English speakers, but a significant group is non-English speakers.  The growth in this band is mostly in League City and West of I45.  About 45% have at least a bachelor's degree.</a:t>
            </a:r>
          </a:p>
        </p:txBody>
      </p:sp>
      <p:sp>
        <p:nvSpPr>
          <p:cNvPr id="12" name="TextBox 11"/>
          <p:cNvSpPr txBox="1"/>
          <p:nvPr/>
        </p:nvSpPr>
        <p:spPr>
          <a:xfrm>
            <a:off x="5934073" y="4162744"/>
            <a:ext cx="4987925" cy="1908215"/>
          </a:xfrm>
          <a:prstGeom prst="rect">
            <a:avLst/>
          </a:prstGeom>
          <a:noFill/>
          <a:ln>
            <a:solidFill>
              <a:schemeClr val="accent1">
                <a:shade val="50000"/>
              </a:schemeClr>
            </a:solidFill>
          </a:ln>
        </p:spPr>
        <p:txBody>
          <a:bodyPr wrap="square" rtlCol="0">
            <a:spAutoFit/>
          </a:bodyPr>
          <a:lstStyle/>
          <a:p>
            <a:r>
              <a:rPr lang="en-US" sz="2000" dirty="0"/>
              <a:t>2 mile area surrounding WPC</a:t>
            </a:r>
          </a:p>
          <a:p>
            <a:r>
              <a:rPr lang="en-US" sz="1400" dirty="0"/>
              <a:t>This area is inside the City of Webster</a:t>
            </a:r>
          </a:p>
          <a:p>
            <a:endParaRPr lang="en-US" sz="1400" dirty="0"/>
          </a:p>
          <a:p>
            <a:r>
              <a:rPr lang="en-US" sz="1400" dirty="0"/>
              <a:t>In the two miles surrounding WPC, the population is characterized by mostly young families with an income from $45K to $70K; they are mostly White but there is a significant Hispanic population and about 25% are non-English speakers.  About 20% have at least a bachelor's degree.</a:t>
            </a:r>
          </a:p>
        </p:txBody>
      </p:sp>
      <p:sp>
        <p:nvSpPr>
          <p:cNvPr id="13" name="TextBox 12"/>
          <p:cNvSpPr txBox="1"/>
          <p:nvPr/>
        </p:nvSpPr>
        <p:spPr>
          <a:xfrm>
            <a:off x="95250" y="2337356"/>
            <a:ext cx="742950" cy="369332"/>
          </a:xfrm>
          <a:prstGeom prst="rect">
            <a:avLst/>
          </a:prstGeom>
          <a:noFill/>
        </p:spPr>
        <p:txBody>
          <a:bodyPr wrap="square" rtlCol="0">
            <a:spAutoFit/>
          </a:bodyPr>
          <a:lstStyle/>
          <a:p>
            <a:r>
              <a:rPr lang="en-US" dirty="0"/>
              <a:t>WPC</a:t>
            </a:r>
          </a:p>
        </p:txBody>
      </p:sp>
      <p:cxnSp>
        <p:nvCxnSpPr>
          <p:cNvPr id="17" name="Straight Arrow Connector 16"/>
          <p:cNvCxnSpPr/>
          <p:nvPr/>
        </p:nvCxnSpPr>
        <p:spPr>
          <a:xfrm>
            <a:off x="598843" y="2698750"/>
            <a:ext cx="2372957" cy="121285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278738" y="6136542"/>
            <a:ext cx="1573037" cy="215444"/>
          </a:xfrm>
          <a:prstGeom prst="rect">
            <a:avLst/>
          </a:prstGeom>
          <a:noFill/>
        </p:spPr>
        <p:txBody>
          <a:bodyPr wrap="square" rtlCol="0">
            <a:spAutoFit/>
          </a:bodyPr>
          <a:lstStyle/>
          <a:p>
            <a:r>
              <a:rPr lang="en-US" sz="800" dirty="0">
                <a:hlinkClick r:id="rId3" action="ppaction://hlinksldjump"/>
              </a:rPr>
              <a:t>Return to Additional Details</a:t>
            </a:r>
            <a:endParaRPr lang="en-US" sz="800" dirty="0"/>
          </a:p>
        </p:txBody>
      </p:sp>
      <p:sp>
        <p:nvSpPr>
          <p:cNvPr id="15" name="Rectangle 14"/>
          <p:cNvSpPr/>
          <p:nvPr/>
        </p:nvSpPr>
        <p:spPr>
          <a:xfrm>
            <a:off x="9067023" y="6136542"/>
            <a:ext cx="1140056" cy="215444"/>
          </a:xfrm>
          <a:prstGeom prst="rect">
            <a:avLst/>
          </a:prstGeom>
        </p:spPr>
        <p:txBody>
          <a:bodyPr wrap="none">
            <a:spAutoFit/>
          </a:bodyPr>
          <a:lstStyle/>
          <a:p>
            <a:r>
              <a:rPr lang="en-US" sz="800" dirty="0">
                <a:solidFill>
                  <a:srgbClr val="222222"/>
                </a:solidFill>
                <a:hlinkClick r:id="rId4" action="ppaction://hlinksldjump"/>
              </a:rPr>
              <a:t>Return to presentation</a:t>
            </a:r>
            <a:endParaRPr lang="en-US" sz="800" dirty="0"/>
          </a:p>
        </p:txBody>
      </p:sp>
    </p:spTree>
    <p:extLst>
      <p:ext uri="{BB962C8B-B14F-4D97-AF65-F5344CB8AC3E}">
        <p14:creationId xmlns:p14="http://schemas.microsoft.com/office/powerpoint/2010/main" val="16878880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 our Members live by ZIP Code</a:t>
            </a:r>
          </a:p>
        </p:txBody>
      </p:sp>
      <p:pic>
        <p:nvPicPr>
          <p:cNvPr id="6" name="Content Placeholder 5"/>
          <p:cNvPicPr>
            <a:picLocks noGrp="1" noChangeAspect="1"/>
          </p:cNvPicPr>
          <p:nvPr>
            <p:ph idx="1"/>
          </p:nvPr>
        </p:nvPicPr>
        <p:blipFill>
          <a:blip r:embed="rId2"/>
          <a:stretch>
            <a:fillRect/>
          </a:stretch>
        </p:blipFill>
        <p:spPr>
          <a:xfrm>
            <a:off x="2259724" y="1122532"/>
            <a:ext cx="7722476" cy="4956426"/>
          </a:xfrm>
          <a:prstGeom prst="rect">
            <a:avLst/>
          </a:prstGeom>
        </p:spPr>
      </p:pic>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36</a:t>
            </a:fld>
            <a:endParaRPr lang="en-US" dirty="0"/>
          </a:p>
        </p:txBody>
      </p:sp>
      <p:cxnSp>
        <p:nvCxnSpPr>
          <p:cNvPr id="7" name="Straight Arrow Connector 6"/>
          <p:cNvCxnSpPr>
            <a:cxnSpLocks/>
          </p:cNvCxnSpPr>
          <p:nvPr/>
        </p:nvCxnSpPr>
        <p:spPr>
          <a:xfrm>
            <a:off x="1671145" y="2601310"/>
            <a:ext cx="4288221" cy="126124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97523" y="2271892"/>
            <a:ext cx="742950" cy="369332"/>
          </a:xfrm>
          <a:prstGeom prst="rect">
            <a:avLst/>
          </a:prstGeom>
          <a:noFill/>
        </p:spPr>
        <p:txBody>
          <a:bodyPr wrap="square" rtlCol="0">
            <a:spAutoFit/>
          </a:bodyPr>
          <a:lstStyle/>
          <a:p>
            <a:r>
              <a:rPr lang="en-US" dirty="0"/>
              <a:t>WPC</a:t>
            </a:r>
          </a:p>
        </p:txBody>
      </p:sp>
      <p:sp>
        <p:nvSpPr>
          <p:cNvPr id="13" name="Rectangle 12"/>
          <p:cNvSpPr/>
          <p:nvPr/>
        </p:nvSpPr>
        <p:spPr>
          <a:xfrm>
            <a:off x="10201603" y="5851402"/>
            <a:ext cx="1140056" cy="215444"/>
          </a:xfrm>
          <a:prstGeom prst="rect">
            <a:avLst/>
          </a:prstGeom>
        </p:spPr>
        <p:txBody>
          <a:bodyPr wrap="none">
            <a:spAutoFit/>
          </a:bodyPr>
          <a:lstStyle/>
          <a:p>
            <a:r>
              <a:rPr lang="en-US" sz="800" dirty="0">
                <a:solidFill>
                  <a:srgbClr val="222222"/>
                </a:solidFill>
                <a:hlinkClick r:id="rId3" action="ppaction://hlinksldjump"/>
              </a:rPr>
              <a:t>Return to presentation</a:t>
            </a:r>
            <a:endParaRPr lang="en-US" sz="800" dirty="0"/>
          </a:p>
        </p:txBody>
      </p:sp>
      <p:sp>
        <p:nvSpPr>
          <p:cNvPr id="15" name="TextBox 14"/>
          <p:cNvSpPr txBox="1"/>
          <p:nvPr/>
        </p:nvSpPr>
        <p:spPr>
          <a:xfrm>
            <a:off x="10278739" y="6128953"/>
            <a:ext cx="1591430" cy="215444"/>
          </a:xfrm>
          <a:prstGeom prst="rect">
            <a:avLst/>
          </a:prstGeom>
          <a:noFill/>
        </p:spPr>
        <p:txBody>
          <a:bodyPr wrap="square" rtlCol="0">
            <a:spAutoFit/>
          </a:bodyPr>
          <a:lstStyle/>
          <a:p>
            <a:r>
              <a:rPr lang="en-US" sz="800" dirty="0">
                <a:hlinkClick r:id="rId4" action="ppaction://hlinksldjump"/>
              </a:rPr>
              <a:t>Return to Additional Details</a:t>
            </a:r>
            <a:endParaRPr lang="en-US" sz="800" dirty="0"/>
          </a:p>
        </p:txBody>
      </p:sp>
      <p:sp>
        <p:nvSpPr>
          <p:cNvPr id="17" name="Oval 16"/>
          <p:cNvSpPr/>
          <p:nvPr/>
        </p:nvSpPr>
        <p:spPr>
          <a:xfrm>
            <a:off x="3581400" y="1254034"/>
            <a:ext cx="5029200" cy="484808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9569100" y="1948726"/>
            <a:ext cx="2064372" cy="646331"/>
          </a:xfrm>
          <a:prstGeom prst="rect">
            <a:avLst/>
          </a:prstGeom>
        </p:spPr>
        <p:txBody>
          <a:bodyPr wrap="square">
            <a:spAutoFit/>
          </a:bodyPr>
          <a:lstStyle/>
          <a:p>
            <a:r>
              <a:rPr lang="en-US" dirty="0"/>
              <a:t>~10 mile area surrounding WPC</a:t>
            </a:r>
          </a:p>
        </p:txBody>
      </p:sp>
      <p:sp>
        <p:nvSpPr>
          <p:cNvPr id="19" name="Arrow: Right 18"/>
          <p:cNvSpPr/>
          <p:nvPr/>
        </p:nvSpPr>
        <p:spPr>
          <a:xfrm rot="9197406">
            <a:off x="8397907" y="2305405"/>
            <a:ext cx="1248402" cy="197514"/>
          </a:xfrm>
          <a:prstGeom prst="rightArrow">
            <a:avLst>
              <a:gd name="adj1" fmla="val 4537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38104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100" y="27006"/>
            <a:ext cx="10515600" cy="1325563"/>
          </a:xfrm>
        </p:spPr>
        <p:txBody>
          <a:bodyPr>
            <a:normAutofit/>
          </a:bodyPr>
          <a:lstStyle/>
          <a:p>
            <a:r>
              <a:rPr lang="en-US" dirty="0"/>
              <a:t>Summary of July 2000 Master Plan-1A</a:t>
            </a:r>
          </a:p>
        </p:txBody>
      </p:sp>
      <p:sp>
        <p:nvSpPr>
          <p:cNvPr id="3" name="Content Placeholder 2"/>
          <p:cNvSpPr>
            <a:spLocks noGrp="1"/>
          </p:cNvSpPr>
          <p:nvPr>
            <p:ph idx="1"/>
          </p:nvPr>
        </p:nvSpPr>
        <p:spPr>
          <a:xfrm>
            <a:off x="838200" y="1973729"/>
            <a:ext cx="10515600" cy="4351338"/>
          </a:xfrm>
        </p:spPr>
        <p:txBody>
          <a:bodyPr>
            <a:normAutofit lnSpcReduction="10000"/>
          </a:bodyPr>
          <a:lstStyle/>
          <a:p>
            <a:pPr>
              <a:lnSpc>
                <a:spcPct val="110000"/>
              </a:lnSpc>
            </a:pPr>
            <a:r>
              <a:rPr lang="en-US" sz="3100" b="1" u="sng" dirty="0"/>
              <a:t>Phase ONE</a:t>
            </a:r>
          </a:p>
          <a:p>
            <a:pPr lvl="1"/>
            <a:r>
              <a:rPr lang="en-US" b="1" u="sng" dirty="0"/>
              <a:t>Demolish</a:t>
            </a:r>
          </a:p>
          <a:p>
            <a:pPr lvl="2"/>
            <a:r>
              <a:rPr lang="en-US" dirty="0"/>
              <a:t>As needed</a:t>
            </a:r>
          </a:p>
          <a:p>
            <a:pPr lvl="1"/>
            <a:r>
              <a:rPr lang="en-US" b="1" u="sng" dirty="0"/>
              <a:t>Phase ONE A</a:t>
            </a:r>
          </a:p>
          <a:p>
            <a:pPr lvl="2"/>
            <a:r>
              <a:rPr lang="en-US" dirty="0"/>
              <a:t>Maintenance and repair of existing administration building.</a:t>
            </a:r>
          </a:p>
          <a:p>
            <a:pPr lvl="2"/>
            <a:r>
              <a:rPr lang="en-US" dirty="0"/>
              <a:t>Build new sanctuary at the comer of Nasa Road 1 and Austin.</a:t>
            </a:r>
          </a:p>
          <a:p>
            <a:pPr lvl="3"/>
            <a:r>
              <a:rPr lang="en-US" dirty="0"/>
              <a:t>Five adult classrooms (that open up to sanctuary when needed).</a:t>
            </a:r>
          </a:p>
          <a:p>
            <a:pPr lvl="3"/>
            <a:r>
              <a:rPr lang="en-US" dirty="0"/>
              <a:t>Narthex (to be expanded in phase Ill)</a:t>
            </a:r>
          </a:p>
          <a:p>
            <a:pPr lvl="3"/>
            <a:r>
              <a:rPr lang="en-US" dirty="0"/>
              <a:t>New restrooms near sanctuary.</a:t>
            </a:r>
          </a:p>
          <a:p>
            <a:pPr lvl="3"/>
            <a:r>
              <a:rPr lang="en-US" dirty="0"/>
              <a:t>Storage, Sound control room, Mechanical mezzanine.</a:t>
            </a:r>
          </a:p>
          <a:p>
            <a:pPr lvl="3"/>
            <a:r>
              <a:rPr lang="en-US" dirty="0"/>
              <a:t>Covered walkway from northeast comer of Worship Center to existing two story building.</a:t>
            </a:r>
          </a:p>
          <a:p>
            <a:pPr lvl="2"/>
            <a:r>
              <a:rPr lang="en-US" dirty="0"/>
              <a:t> Increase parking</a:t>
            </a:r>
          </a:p>
          <a:p>
            <a:pPr lvl="3"/>
            <a:r>
              <a:rPr lang="en-US" dirty="0"/>
              <a:t>(Details deleted)</a:t>
            </a:r>
          </a:p>
          <a:p>
            <a:endParaRPr lang="en-US" dirty="0"/>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37</a:t>
            </a:fld>
            <a:endParaRPr lang="en-US" dirty="0"/>
          </a:p>
        </p:txBody>
      </p:sp>
      <p:sp>
        <p:nvSpPr>
          <p:cNvPr id="7" name="TextBox 6"/>
          <p:cNvSpPr txBox="1"/>
          <p:nvPr/>
        </p:nvSpPr>
        <p:spPr>
          <a:xfrm>
            <a:off x="1054100" y="928153"/>
            <a:ext cx="7772400" cy="400110"/>
          </a:xfrm>
          <a:prstGeom prst="rect">
            <a:avLst/>
          </a:prstGeom>
          <a:noFill/>
        </p:spPr>
        <p:txBody>
          <a:bodyPr wrap="square" rtlCol="0">
            <a:spAutoFit/>
          </a:bodyPr>
          <a:lstStyle/>
          <a:p>
            <a:r>
              <a:rPr lang="en-US" sz="2000" b="1" dirty="0"/>
              <a:t>Comprehensive Long-Range Master Plan, July 2000, Bay Architects</a:t>
            </a:r>
            <a:endParaRPr lang="en-US" sz="2000" dirty="0"/>
          </a:p>
        </p:txBody>
      </p:sp>
      <p:sp>
        <p:nvSpPr>
          <p:cNvPr id="6" name="Rectangle 5"/>
          <p:cNvSpPr/>
          <p:nvPr/>
        </p:nvSpPr>
        <p:spPr>
          <a:xfrm>
            <a:off x="946150" y="5588000"/>
            <a:ext cx="10299700" cy="588304"/>
          </a:xfrm>
          <a:prstGeom prst="rect">
            <a:avLst/>
          </a:prstGeom>
          <a:solidFill>
            <a:schemeClr val="accent6">
              <a:lumMod val="20000"/>
              <a:lumOff val="80000"/>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941384" y="1516013"/>
            <a:ext cx="6615115" cy="369332"/>
          </a:xfrm>
          <a:prstGeom prst="rect">
            <a:avLst/>
          </a:prstGeom>
          <a:solidFill>
            <a:schemeClr val="accent6">
              <a:lumMod val="20000"/>
              <a:lumOff val="80000"/>
            </a:schemeClr>
          </a:solidFill>
          <a:ln>
            <a:solidFill>
              <a:schemeClr val="accent1">
                <a:shade val="50000"/>
              </a:schemeClr>
            </a:solidFill>
          </a:ln>
        </p:spPr>
        <p:txBody>
          <a:bodyPr wrap="square" rtlCol="0">
            <a:spAutoFit/>
          </a:bodyPr>
          <a:lstStyle/>
          <a:p>
            <a:r>
              <a:rPr lang="en-US" dirty="0"/>
              <a:t>Completed parts are highlighted in light green</a:t>
            </a:r>
          </a:p>
        </p:txBody>
      </p:sp>
      <p:sp>
        <p:nvSpPr>
          <p:cNvPr id="10" name="Rectangle 9"/>
          <p:cNvSpPr/>
          <p:nvPr/>
        </p:nvSpPr>
        <p:spPr>
          <a:xfrm>
            <a:off x="941384" y="2506129"/>
            <a:ext cx="10299700" cy="1643269"/>
          </a:xfrm>
          <a:prstGeom prst="rect">
            <a:avLst/>
          </a:prstGeom>
          <a:solidFill>
            <a:schemeClr val="accent6">
              <a:lumMod val="20000"/>
              <a:lumOff val="80000"/>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941384" y="4411039"/>
            <a:ext cx="10299700" cy="816740"/>
          </a:xfrm>
          <a:prstGeom prst="rect">
            <a:avLst/>
          </a:prstGeom>
          <a:solidFill>
            <a:schemeClr val="accent6">
              <a:lumMod val="20000"/>
              <a:lumOff val="80000"/>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0580016" y="6157691"/>
            <a:ext cx="1573037" cy="215444"/>
          </a:xfrm>
          <a:prstGeom prst="rect">
            <a:avLst/>
          </a:prstGeom>
          <a:noFill/>
        </p:spPr>
        <p:txBody>
          <a:bodyPr wrap="square" rtlCol="0">
            <a:spAutoFit/>
          </a:bodyPr>
          <a:lstStyle/>
          <a:p>
            <a:r>
              <a:rPr lang="en-US" sz="800" dirty="0">
                <a:hlinkClick r:id="rId2" action="ppaction://hlinksldjump"/>
              </a:rPr>
              <a:t>Return to Additional Details</a:t>
            </a:r>
            <a:endParaRPr lang="en-US" sz="800" dirty="0"/>
          </a:p>
        </p:txBody>
      </p:sp>
      <p:sp>
        <p:nvSpPr>
          <p:cNvPr id="14" name="Rectangle 13"/>
          <p:cNvSpPr/>
          <p:nvPr/>
        </p:nvSpPr>
        <p:spPr>
          <a:xfrm>
            <a:off x="10580016" y="5885510"/>
            <a:ext cx="1140056" cy="215444"/>
          </a:xfrm>
          <a:prstGeom prst="rect">
            <a:avLst/>
          </a:prstGeom>
        </p:spPr>
        <p:txBody>
          <a:bodyPr wrap="none">
            <a:spAutoFit/>
          </a:bodyPr>
          <a:lstStyle/>
          <a:p>
            <a:r>
              <a:rPr lang="en-US" sz="800" dirty="0">
                <a:solidFill>
                  <a:srgbClr val="222222"/>
                </a:solidFill>
                <a:hlinkClick r:id="rId3" action="ppaction://hlinksldjump"/>
              </a:rPr>
              <a:t>Return to presentation</a:t>
            </a:r>
            <a:endParaRPr lang="en-US" sz="800" dirty="0"/>
          </a:p>
        </p:txBody>
      </p:sp>
    </p:spTree>
    <p:extLst>
      <p:ext uri="{BB962C8B-B14F-4D97-AF65-F5344CB8AC3E}">
        <p14:creationId xmlns:p14="http://schemas.microsoft.com/office/powerpoint/2010/main" val="3769024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672" y="27434"/>
            <a:ext cx="10515600" cy="1325563"/>
          </a:xfrm>
        </p:spPr>
        <p:txBody>
          <a:bodyPr>
            <a:normAutofit/>
          </a:bodyPr>
          <a:lstStyle/>
          <a:p>
            <a:r>
              <a:rPr lang="en-US" dirty="0"/>
              <a:t>Summary of July 2000 Master Plan-1B </a:t>
            </a:r>
          </a:p>
        </p:txBody>
      </p:sp>
      <p:sp>
        <p:nvSpPr>
          <p:cNvPr id="3" name="Content Placeholder 2"/>
          <p:cNvSpPr>
            <a:spLocks noGrp="1"/>
          </p:cNvSpPr>
          <p:nvPr>
            <p:ph idx="1"/>
          </p:nvPr>
        </p:nvSpPr>
        <p:spPr/>
        <p:txBody>
          <a:bodyPr>
            <a:normAutofit/>
          </a:bodyPr>
          <a:lstStyle/>
          <a:p>
            <a:pPr>
              <a:lnSpc>
                <a:spcPct val="110000"/>
              </a:lnSpc>
            </a:pPr>
            <a:r>
              <a:rPr lang="en-US" sz="3100" b="1" u="sng" dirty="0"/>
              <a:t>Phase ONE B</a:t>
            </a:r>
          </a:p>
          <a:p>
            <a:pPr lvl="1"/>
            <a:r>
              <a:rPr lang="en-US" dirty="0"/>
              <a:t>Convert existing sanctuary into multipurpose facility.</a:t>
            </a:r>
          </a:p>
          <a:p>
            <a:pPr lvl="1"/>
            <a:r>
              <a:rPr lang="en-US" dirty="0"/>
              <a:t>Level floor.</a:t>
            </a:r>
          </a:p>
          <a:p>
            <a:pPr lvl="1"/>
            <a:r>
              <a:rPr lang="en-US" dirty="0"/>
              <a:t>297 seating capacity for existing structure (at 15 square feet/person).</a:t>
            </a:r>
          </a:p>
          <a:p>
            <a:pPr lvl="1"/>
            <a:r>
              <a:rPr lang="en-US" dirty="0"/>
              <a:t>Add 2358 square feet to southeast side of existing structure to increase seating capacity to 454.</a:t>
            </a:r>
          </a:p>
          <a:p>
            <a:pPr lvl="1"/>
            <a:r>
              <a:rPr lang="en-US" dirty="0"/>
              <a:t>Addition to incorporate movable partitions for classroom options</a:t>
            </a:r>
          </a:p>
          <a:p>
            <a:pPr lvl="1"/>
            <a:r>
              <a:rPr lang="en-US" dirty="0"/>
              <a:t>Add a new kitchen</a:t>
            </a:r>
          </a:p>
          <a:p>
            <a:pPr lvl="1"/>
            <a:r>
              <a:rPr lang="en-US" dirty="0"/>
              <a:t>Add restrooms and mechanical</a:t>
            </a:r>
          </a:p>
          <a:p>
            <a:endParaRPr lang="en-US" dirty="0"/>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38</a:t>
            </a:fld>
            <a:endParaRPr lang="en-US" dirty="0"/>
          </a:p>
        </p:txBody>
      </p:sp>
      <p:sp>
        <p:nvSpPr>
          <p:cNvPr id="6" name="TextBox 5"/>
          <p:cNvSpPr txBox="1"/>
          <p:nvPr/>
        </p:nvSpPr>
        <p:spPr>
          <a:xfrm>
            <a:off x="1078672" y="922695"/>
            <a:ext cx="7772400" cy="400110"/>
          </a:xfrm>
          <a:prstGeom prst="rect">
            <a:avLst/>
          </a:prstGeom>
          <a:noFill/>
        </p:spPr>
        <p:txBody>
          <a:bodyPr wrap="square" rtlCol="0">
            <a:spAutoFit/>
          </a:bodyPr>
          <a:lstStyle/>
          <a:p>
            <a:r>
              <a:rPr lang="en-US" sz="2000" b="1" dirty="0"/>
              <a:t>Comprehensive Long-Range Master Plan, July 2000, Bay Architects</a:t>
            </a:r>
            <a:endParaRPr lang="en-US" sz="2000" dirty="0"/>
          </a:p>
        </p:txBody>
      </p:sp>
      <p:sp>
        <p:nvSpPr>
          <p:cNvPr id="8" name="Rectangle 7"/>
          <p:cNvSpPr/>
          <p:nvPr/>
        </p:nvSpPr>
        <p:spPr>
          <a:xfrm>
            <a:off x="946150" y="2289866"/>
            <a:ext cx="10299700" cy="1075801"/>
          </a:xfrm>
          <a:prstGeom prst="rect">
            <a:avLst/>
          </a:prstGeom>
          <a:solidFill>
            <a:schemeClr val="accent6">
              <a:lumMod val="20000"/>
              <a:lumOff val="80000"/>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278738" y="6136542"/>
            <a:ext cx="1573037" cy="215444"/>
          </a:xfrm>
          <a:prstGeom prst="rect">
            <a:avLst/>
          </a:prstGeom>
          <a:noFill/>
        </p:spPr>
        <p:txBody>
          <a:bodyPr wrap="square" rtlCol="0">
            <a:spAutoFit/>
          </a:bodyPr>
          <a:lstStyle/>
          <a:p>
            <a:r>
              <a:rPr lang="en-US" sz="800" dirty="0">
                <a:hlinkClick r:id="rId2" action="ppaction://hlinksldjump"/>
              </a:rPr>
              <a:t>Return to Additional Details</a:t>
            </a:r>
            <a:endParaRPr lang="en-US" sz="800" dirty="0"/>
          </a:p>
        </p:txBody>
      </p:sp>
      <p:sp>
        <p:nvSpPr>
          <p:cNvPr id="10" name="Rectangle 9"/>
          <p:cNvSpPr/>
          <p:nvPr/>
        </p:nvSpPr>
        <p:spPr>
          <a:xfrm>
            <a:off x="10278738" y="5863321"/>
            <a:ext cx="1140056" cy="215444"/>
          </a:xfrm>
          <a:prstGeom prst="rect">
            <a:avLst/>
          </a:prstGeom>
        </p:spPr>
        <p:txBody>
          <a:bodyPr wrap="none">
            <a:spAutoFit/>
          </a:bodyPr>
          <a:lstStyle/>
          <a:p>
            <a:r>
              <a:rPr lang="en-US" sz="800" dirty="0">
                <a:solidFill>
                  <a:srgbClr val="222222"/>
                </a:solidFill>
                <a:hlinkClick r:id="rId3" action="ppaction://hlinksldjump"/>
              </a:rPr>
              <a:t>Return to presentation</a:t>
            </a:r>
            <a:endParaRPr lang="en-US" sz="800" dirty="0"/>
          </a:p>
        </p:txBody>
      </p:sp>
    </p:spTree>
    <p:extLst>
      <p:ext uri="{BB962C8B-B14F-4D97-AF65-F5344CB8AC3E}">
        <p14:creationId xmlns:p14="http://schemas.microsoft.com/office/powerpoint/2010/main" val="3964644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842" y="0"/>
            <a:ext cx="10515600" cy="1325563"/>
          </a:xfrm>
        </p:spPr>
        <p:txBody>
          <a:bodyPr>
            <a:normAutofit/>
          </a:bodyPr>
          <a:lstStyle/>
          <a:p>
            <a:r>
              <a:rPr lang="en-US" dirty="0"/>
              <a:t>Summary of July 2000 Master Plan-2 </a:t>
            </a:r>
          </a:p>
        </p:txBody>
      </p:sp>
      <p:sp>
        <p:nvSpPr>
          <p:cNvPr id="3" name="Content Placeholder 2"/>
          <p:cNvSpPr>
            <a:spLocks noGrp="1"/>
          </p:cNvSpPr>
          <p:nvPr>
            <p:ph idx="1"/>
          </p:nvPr>
        </p:nvSpPr>
        <p:spPr/>
        <p:txBody>
          <a:bodyPr>
            <a:normAutofit fontScale="92500" lnSpcReduction="10000"/>
          </a:bodyPr>
          <a:lstStyle/>
          <a:p>
            <a:pPr>
              <a:lnSpc>
                <a:spcPct val="110000"/>
              </a:lnSpc>
            </a:pPr>
            <a:r>
              <a:rPr lang="en-US" sz="3400" b="1" u="sng" dirty="0"/>
              <a:t>Phase TWO</a:t>
            </a:r>
          </a:p>
          <a:p>
            <a:pPr lvl="1"/>
            <a:r>
              <a:rPr lang="en-US" b="1" u="sng" dirty="0"/>
              <a:t>CONSTRUCT</a:t>
            </a:r>
          </a:p>
          <a:p>
            <a:pPr lvl="1"/>
            <a:r>
              <a:rPr lang="en-US" dirty="0"/>
              <a:t>New two story education facility.</a:t>
            </a:r>
          </a:p>
          <a:p>
            <a:pPr lvl="2"/>
            <a:r>
              <a:rPr lang="en-US" dirty="0"/>
              <a:t>First floor (10,493 square feet) used during the week for child care center and church programs and on Sundays for nursery and preliminary Sunday school. A 400 square foot kitchen, laundry, and elevator to the second floor are included in this square footage.</a:t>
            </a:r>
          </a:p>
          <a:p>
            <a:pPr lvl="2"/>
            <a:r>
              <a:rPr lang="en-US" dirty="0"/>
              <a:t>Second floor (10,493 square feet) used for elementary and secondary Sunday school. Teacher workroom, library/computer resources, and mechanical are also located upstairs.</a:t>
            </a:r>
          </a:p>
          <a:p>
            <a:pPr lvl="1"/>
            <a:r>
              <a:rPr lang="en-US" dirty="0"/>
              <a:t>Play yard to be fenced in for controlled access: 6433 square feet for occupancy of 80 children at a time.</a:t>
            </a:r>
          </a:p>
          <a:p>
            <a:pPr lvl="1"/>
            <a:r>
              <a:rPr lang="en-US" dirty="0"/>
              <a:t>Narthex to be extended to southwest side of sanctuary enclosing corridor between sanctuary and new education facility.</a:t>
            </a:r>
          </a:p>
          <a:p>
            <a:pPr lvl="1"/>
            <a:r>
              <a:rPr lang="en-US" dirty="0"/>
              <a:t>Covered walkway to be built from southwest side sanctuary </a:t>
            </a:r>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39</a:t>
            </a:fld>
            <a:endParaRPr lang="en-US" dirty="0"/>
          </a:p>
        </p:txBody>
      </p:sp>
      <p:sp>
        <p:nvSpPr>
          <p:cNvPr id="6" name="TextBox 5"/>
          <p:cNvSpPr txBox="1"/>
          <p:nvPr/>
        </p:nvSpPr>
        <p:spPr>
          <a:xfrm>
            <a:off x="1090842" y="925452"/>
            <a:ext cx="7772400" cy="400110"/>
          </a:xfrm>
          <a:prstGeom prst="rect">
            <a:avLst/>
          </a:prstGeom>
          <a:noFill/>
        </p:spPr>
        <p:txBody>
          <a:bodyPr wrap="square" rtlCol="0">
            <a:spAutoFit/>
          </a:bodyPr>
          <a:lstStyle/>
          <a:p>
            <a:r>
              <a:rPr lang="en-US" sz="2000" b="1" dirty="0"/>
              <a:t>Comprehensive Long-Range Master Plan, July 2000, Bay Architects</a:t>
            </a:r>
            <a:endParaRPr lang="en-US" sz="2000" dirty="0"/>
          </a:p>
        </p:txBody>
      </p:sp>
      <p:sp>
        <p:nvSpPr>
          <p:cNvPr id="7" name="TextBox 6"/>
          <p:cNvSpPr txBox="1"/>
          <p:nvPr/>
        </p:nvSpPr>
        <p:spPr>
          <a:xfrm>
            <a:off x="10278738" y="6136542"/>
            <a:ext cx="1573037" cy="215444"/>
          </a:xfrm>
          <a:prstGeom prst="rect">
            <a:avLst/>
          </a:prstGeom>
          <a:noFill/>
        </p:spPr>
        <p:txBody>
          <a:bodyPr wrap="square" rtlCol="0">
            <a:spAutoFit/>
          </a:bodyPr>
          <a:lstStyle/>
          <a:p>
            <a:r>
              <a:rPr lang="en-US" sz="800" dirty="0">
                <a:hlinkClick r:id="rId2" action="ppaction://hlinksldjump"/>
              </a:rPr>
              <a:t>Return to Additional Details</a:t>
            </a:r>
            <a:endParaRPr lang="en-US" sz="800" dirty="0"/>
          </a:p>
        </p:txBody>
      </p:sp>
      <p:sp>
        <p:nvSpPr>
          <p:cNvPr id="8" name="Rectangle 7"/>
          <p:cNvSpPr/>
          <p:nvPr/>
        </p:nvSpPr>
        <p:spPr>
          <a:xfrm>
            <a:off x="10278738" y="5908903"/>
            <a:ext cx="1140056" cy="215444"/>
          </a:xfrm>
          <a:prstGeom prst="rect">
            <a:avLst/>
          </a:prstGeom>
        </p:spPr>
        <p:txBody>
          <a:bodyPr wrap="none">
            <a:spAutoFit/>
          </a:bodyPr>
          <a:lstStyle/>
          <a:p>
            <a:r>
              <a:rPr lang="en-US" sz="800" dirty="0">
                <a:solidFill>
                  <a:srgbClr val="222222"/>
                </a:solidFill>
                <a:hlinkClick r:id="rId3" action="ppaction://hlinksldjump"/>
              </a:rPr>
              <a:t>Return to presentation</a:t>
            </a:r>
            <a:endParaRPr lang="en-US" sz="800" dirty="0"/>
          </a:p>
        </p:txBody>
      </p:sp>
    </p:spTree>
    <p:extLst>
      <p:ext uri="{BB962C8B-B14F-4D97-AF65-F5344CB8AC3E}">
        <p14:creationId xmlns:p14="http://schemas.microsoft.com/office/powerpoint/2010/main" val="2725206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6983" y="157561"/>
            <a:ext cx="9931400" cy="840189"/>
          </a:xfrm>
        </p:spPr>
        <p:txBody>
          <a:bodyPr/>
          <a:lstStyle/>
          <a:p>
            <a:r>
              <a:rPr lang="en-US" dirty="0"/>
              <a:t>CPTF Charter</a:t>
            </a:r>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4</a:t>
            </a:fld>
            <a:endParaRPr lang="en-US" dirty="0"/>
          </a:p>
        </p:txBody>
      </p:sp>
      <p:sp>
        <p:nvSpPr>
          <p:cNvPr id="8" name="TextBox 7"/>
          <p:cNvSpPr txBox="1"/>
          <p:nvPr/>
        </p:nvSpPr>
        <p:spPr>
          <a:xfrm>
            <a:off x="4331279" y="259086"/>
            <a:ext cx="6747538" cy="1477328"/>
          </a:xfrm>
          <a:prstGeom prst="rect">
            <a:avLst/>
          </a:prstGeom>
          <a:noFill/>
        </p:spPr>
        <p:txBody>
          <a:bodyPr wrap="square" rtlCol="0">
            <a:spAutoFit/>
          </a:bodyPr>
          <a:lstStyle/>
          <a:p>
            <a:r>
              <a:rPr lang="en-US" baseline="30000" dirty="0"/>
              <a:t>8 </a:t>
            </a:r>
            <a:r>
              <a:rPr lang="en-US" dirty="0"/>
              <a:t>For once you were darkness, but now in the Lord you are light. Live as children of light— </a:t>
            </a:r>
            <a:r>
              <a:rPr lang="en-US" baseline="30000" dirty="0"/>
              <a:t>9 </a:t>
            </a:r>
            <a:r>
              <a:rPr lang="en-US" dirty="0"/>
              <a:t>for the fruit of the light is found in all that is good and right and true.     Ephesians 5: 8-9 NRSV</a:t>
            </a:r>
          </a:p>
          <a:p>
            <a:endParaRPr lang="en-US" dirty="0"/>
          </a:p>
          <a:p>
            <a:r>
              <a:rPr lang="en-US" dirty="0"/>
              <a:t>The CPTF is to shine the light of the Lord on the WPC Campus </a:t>
            </a:r>
          </a:p>
        </p:txBody>
      </p:sp>
      <p:pic>
        <p:nvPicPr>
          <p:cNvPr id="3" name="Picture 2"/>
          <p:cNvPicPr>
            <a:picLocks noChangeAspect="1"/>
          </p:cNvPicPr>
          <p:nvPr/>
        </p:nvPicPr>
        <p:blipFill>
          <a:blip r:embed="rId2"/>
          <a:stretch>
            <a:fillRect/>
          </a:stretch>
        </p:blipFill>
        <p:spPr>
          <a:xfrm>
            <a:off x="3771766" y="2032233"/>
            <a:ext cx="7582034" cy="4235217"/>
          </a:xfrm>
          <a:prstGeom prst="rect">
            <a:avLst/>
          </a:prstGeom>
        </p:spPr>
      </p:pic>
      <p:pic>
        <p:nvPicPr>
          <p:cNvPr id="10" name="Picture 9"/>
          <p:cNvPicPr>
            <a:picLocks noChangeAspect="1"/>
          </p:cNvPicPr>
          <p:nvPr/>
        </p:nvPicPr>
        <p:blipFill>
          <a:blip r:embed="rId3"/>
          <a:stretch>
            <a:fillRect/>
          </a:stretch>
        </p:blipFill>
        <p:spPr>
          <a:xfrm rot="214907">
            <a:off x="672490" y="1244552"/>
            <a:ext cx="3074620" cy="1988083"/>
          </a:xfrm>
          <a:prstGeom prst="rect">
            <a:avLst/>
          </a:prstGeom>
        </p:spPr>
      </p:pic>
    </p:spTree>
    <p:extLst>
      <p:ext uri="{BB962C8B-B14F-4D97-AF65-F5344CB8AC3E}">
        <p14:creationId xmlns:p14="http://schemas.microsoft.com/office/powerpoint/2010/main" val="8443221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834" y="192114"/>
            <a:ext cx="10515600" cy="980661"/>
          </a:xfrm>
        </p:spPr>
        <p:txBody>
          <a:bodyPr>
            <a:normAutofit/>
          </a:bodyPr>
          <a:lstStyle/>
          <a:p>
            <a:r>
              <a:rPr lang="en-US" dirty="0"/>
              <a:t>Summary of July 2000 Master Plan-3 </a:t>
            </a:r>
          </a:p>
        </p:txBody>
      </p:sp>
      <p:sp>
        <p:nvSpPr>
          <p:cNvPr id="3" name="Content Placeholder 2"/>
          <p:cNvSpPr>
            <a:spLocks noGrp="1"/>
          </p:cNvSpPr>
          <p:nvPr>
            <p:ph idx="1"/>
          </p:nvPr>
        </p:nvSpPr>
        <p:spPr/>
        <p:txBody>
          <a:bodyPr>
            <a:normAutofit fontScale="92500" lnSpcReduction="10000"/>
          </a:bodyPr>
          <a:lstStyle/>
          <a:p>
            <a:pPr>
              <a:lnSpc>
                <a:spcPct val="110000"/>
              </a:lnSpc>
            </a:pPr>
            <a:r>
              <a:rPr lang="en-US" sz="3400" b="1" u="sng" dirty="0"/>
              <a:t>Phase THREE</a:t>
            </a:r>
          </a:p>
          <a:p>
            <a:pPr lvl="1"/>
            <a:r>
              <a:rPr lang="en-US" b="1" u="sng" dirty="0"/>
              <a:t>DEMOLISH</a:t>
            </a:r>
            <a:r>
              <a:rPr lang="en-US" b="1" dirty="0"/>
              <a:t> </a:t>
            </a:r>
          </a:p>
          <a:p>
            <a:pPr lvl="2"/>
            <a:r>
              <a:rPr lang="en-US" dirty="0"/>
              <a:t>Original two story education facility (8700 square feet), Bouton Hall, and kitchen serving Bouton Hall (2600 square feet).</a:t>
            </a:r>
          </a:p>
          <a:p>
            <a:pPr lvl="1"/>
            <a:r>
              <a:rPr lang="en-US" b="1" u="sng" dirty="0"/>
              <a:t>CONSTRUCT</a:t>
            </a:r>
          </a:p>
          <a:p>
            <a:pPr lvl="2"/>
            <a:r>
              <a:rPr lang="en-US" dirty="0"/>
              <a:t>New administration wing and Narthex extension (4583 square feet) to connect sanctuary and original administration building.</a:t>
            </a:r>
          </a:p>
          <a:p>
            <a:pPr lvl="2"/>
            <a:r>
              <a:rPr lang="en-US" dirty="0"/>
              <a:t>New multipurpose room (1409 square feet) to replace Bouton Hall. This room could be subdivided with movable partitions for youth activities.</a:t>
            </a:r>
          </a:p>
          <a:p>
            <a:pPr lvl="2"/>
            <a:r>
              <a:rPr lang="en-US" dirty="0"/>
              <a:t>Renovate original administration building. Existing administration to be converted to adult classrooms. Existing choir to be expanded to include instrument storage, bell choir rehearsal, music storage, children choir practice room, and choir director office. Existing library to be converted into a conference room.</a:t>
            </a:r>
          </a:p>
          <a:p>
            <a:pPr lvl="2"/>
            <a:r>
              <a:rPr lang="en-US" dirty="0"/>
              <a:t>Covered walkway to be added to the northwest side extending from the north comer of the original church building to the doors that service the sanctuary.</a:t>
            </a:r>
          </a:p>
          <a:p>
            <a:endParaRPr lang="en-US" dirty="0"/>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40</a:t>
            </a:fld>
            <a:endParaRPr lang="en-US" dirty="0"/>
          </a:p>
        </p:txBody>
      </p:sp>
      <p:sp>
        <p:nvSpPr>
          <p:cNvPr id="6" name="TextBox 5"/>
          <p:cNvSpPr txBox="1"/>
          <p:nvPr/>
        </p:nvSpPr>
        <p:spPr>
          <a:xfrm>
            <a:off x="1151834" y="1018921"/>
            <a:ext cx="7772400" cy="400110"/>
          </a:xfrm>
          <a:prstGeom prst="rect">
            <a:avLst/>
          </a:prstGeom>
          <a:noFill/>
        </p:spPr>
        <p:txBody>
          <a:bodyPr wrap="square" rtlCol="0">
            <a:spAutoFit/>
          </a:bodyPr>
          <a:lstStyle/>
          <a:p>
            <a:r>
              <a:rPr lang="en-US" sz="2000" b="1" dirty="0"/>
              <a:t>Comprehensive Long-Range Master Plan, July 2000, Bay Architects</a:t>
            </a:r>
            <a:endParaRPr lang="en-US" sz="2000" dirty="0"/>
          </a:p>
        </p:txBody>
      </p:sp>
      <p:sp>
        <p:nvSpPr>
          <p:cNvPr id="7" name="TextBox 6"/>
          <p:cNvSpPr txBox="1"/>
          <p:nvPr/>
        </p:nvSpPr>
        <p:spPr>
          <a:xfrm>
            <a:off x="10527378" y="6134419"/>
            <a:ext cx="1573037" cy="215444"/>
          </a:xfrm>
          <a:prstGeom prst="rect">
            <a:avLst/>
          </a:prstGeom>
          <a:noFill/>
        </p:spPr>
        <p:txBody>
          <a:bodyPr wrap="square" rtlCol="0">
            <a:spAutoFit/>
          </a:bodyPr>
          <a:lstStyle/>
          <a:p>
            <a:r>
              <a:rPr lang="en-US" sz="800" dirty="0">
                <a:hlinkClick r:id="rId2" action="ppaction://hlinksldjump"/>
              </a:rPr>
              <a:t>Return to Additional Details</a:t>
            </a:r>
            <a:endParaRPr lang="en-US" sz="800" dirty="0"/>
          </a:p>
        </p:txBody>
      </p:sp>
      <p:sp>
        <p:nvSpPr>
          <p:cNvPr id="8" name="Rectangle 7"/>
          <p:cNvSpPr/>
          <p:nvPr/>
        </p:nvSpPr>
        <p:spPr>
          <a:xfrm>
            <a:off x="10527378" y="5908903"/>
            <a:ext cx="1140056" cy="215444"/>
          </a:xfrm>
          <a:prstGeom prst="rect">
            <a:avLst/>
          </a:prstGeom>
        </p:spPr>
        <p:txBody>
          <a:bodyPr wrap="none">
            <a:spAutoFit/>
          </a:bodyPr>
          <a:lstStyle/>
          <a:p>
            <a:r>
              <a:rPr lang="en-US" sz="800" dirty="0">
                <a:solidFill>
                  <a:srgbClr val="222222"/>
                </a:solidFill>
                <a:hlinkClick r:id="rId3" action="ppaction://hlinksldjump"/>
              </a:rPr>
              <a:t>Return to presentation</a:t>
            </a:r>
            <a:endParaRPr lang="en-US" sz="800" dirty="0"/>
          </a:p>
        </p:txBody>
      </p:sp>
    </p:spTree>
    <p:extLst>
      <p:ext uri="{BB962C8B-B14F-4D97-AF65-F5344CB8AC3E}">
        <p14:creationId xmlns:p14="http://schemas.microsoft.com/office/powerpoint/2010/main" val="39898285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246" y="414466"/>
            <a:ext cx="10515600" cy="919227"/>
          </a:xfrm>
        </p:spPr>
        <p:txBody>
          <a:bodyPr>
            <a:normAutofit fontScale="90000"/>
          </a:bodyPr>
          <a:lstStyle/>
          <a:p>
            <a:r>
              <a:rPr lang="en-US" dirty="0"/>
              <a:t>Summary of July 2000 Master Plan-4 </a:t>
            </a:r>
            <a:br>
              <a:rPr lang="en-US" dirty="0"/>
            </a:br>
            <a:r>
              <a:rPr lang="en-US" dirty="0"/>
              <a:t>and Future</a:t>
            </a:r>
          </a:p>
        </p:txBody>
      </p:sp>
      <p:sp>
        <p:nvSpPr>
          <p:cNvPr id="3" name="Content Placeholder 2"/>
          <p:cNvSpPr>
            <a:spLocks noGrp="1"/>
          </p:cNvSpPr>
          <p:nvPr>
            <p:ph idx="1"/>
          </p:nvPr>
        </p:nvSpPr>
        <p:spPr>
          <a:xfrm>
            <a:off x="838200" y="1890878"/>
            <a:ext cx="10515600" cy="4351338"/>
          </a:xfrm>
        </p:spPr>
        <p:txBody>
          <a:bodyPr>
            <a:normAutofit fontScale="77500" lnSpcReduction="20000"/>
          </a:bodyPr>
          <a:lstStyle/>
          <a:p>
            <a:pPr>
              <a:lnSpc>
                <a:spcPct val="120000"/>
              </a:lnSpc>
            </a:pPr>
            <a:r>
              <a:rPr lang="en-US" sz="3600" b="1" u="sng" dirty="0"/>
              <a:t>Phase FOUR </a:t>
            </a:r>
          </a:p>
          <a:p>
            <a:pPr lvl="1"/>
            <a:r>
              <a:rPr lang="en-US" b="1" u="sng" dirty="0"/>
              <a:t>DEMOLISH</a:t>
            </a:r>
          </a:p>
          <a:p>
            <a:pPr lvl="2"/>
            <a:r>
              <a:rPr lang="en-US" dirty="0"/>
              <a:t>Parking lot on north side of Moody street</a:t>
            </a:r>
          </a:p>
          <a:p>
            <a:pPr lvl="1"/>
            <a:r>
              <a:rPr lang="en-US" b="1" u="sng" dirty="0"/>
              <a:t>CONSTRUCT</a:t>
            </a:r>
          </a:p>
          <a:p>
            <a:pPr lvl="2"/>
            <a:r>
              <a:rPr lang="en-US" dirty="0"/>
              <a:t>New courtyard with covered and uncovered walkways, benches, and landscaping.</a:t>
            </a:r>
          </a:p>
          <a:p>
            <a:pPr lvl="2"/>
            <a:r>
              <a:rPr lang="en-US" dirty="0"/>
              <a:t>Circular drive for passenger drop off.</a:t>
            </a:r>
          </a:p>
          <a:p>
            <a:r>
              <a:rPr lang="en-US" b="1" u="heavy" dirty="0"/>
              <a:t>FUTURE PHASES</a:t>
            </a:r>
          </a:p>
          <a:p>
            <a:pPr lvl="1"/>
            <a:r>
              <a:rPr lang="en-US" dirty="0"/>
              <a:t>There has been some discussion on Future Phases that extend beyond Phase 4.  These have been expressed as visions for the future growth of Webster Presbyterian Church after the initial phases are completed.  Below is a list of possibilities for future growth.</a:t>
            </a:r>
          </a:p>
          <a:p>
            <a:pPr lvl="2"/>
            <a:r>
              <a:rPr lang="en-US" dirty="0"/>
              <a:t>Demolition of Existing Administration Wing (original Sanctuary building) and replace with new Adult Classroom space.</a:t>
            </a:r>
          </a:p>
          <a:p>
            <a:pPr lvl="2"/>
            <a:r>
              <a:rPr lang="en-US" dirty="0"/>
              <a:t>Possible purchase of additional residential lots on Washington St. (complete ownership of Blocks 30 &amp; 31)</a:t>
            </a:r>
          </a:p>
          <a:p>
            <a:pPr lvl="2"/>
            <a:r>
              <a:rPr lang="en-US" dirty="0"/>
              <a:t>Additional parking.</a:t>
            </a:r>
          </a:p>
          <a:p>
            <a:pPr lvl="2"/>
            <a:r>
              <a:rPr lang="en-US" dirty="0"/>
              <a:t>New Gymnasium Facility.</a:t>
            </a:r>
          </a:p>
          <a:p>
            <a:pPr lvl="2"/>
            <a:r>
              <a:rPr lang="en-US" dirty="0"/>
              <a:t>Additional Fellowship or Multi-Purpose space.</a:t>
            </a:r>
          </a:p>
          <a:p>
            <a:endParaRPr lang="en-US" dirty="0"/>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41</a:t>
            </a:fld>
            <a:endParaRPr lang="en-US" dirty="0"/>
          </a:p>
        </p:txBody>
      </p:sp>
      <p:sp>
        <p:nvSpPr>
          <p:cNvPr id="6" name="TextBox 5"/>
          <p:cNvSpPr txBox="1"/>
          <p:nvPr/>
        </p:nvSpPr>
        <p:spPr>
          <a:xfrm>
            <a:off x="1101246" y="1376635"/>
            <a:ext cx="7772400" cy="400110"/>
          </a:xfrm>
          <a:prstGeom prst="rect">
            <a:avLst/>
          </a:prstGeom>
          <a:noFill/>
        </p:spPr>
        <p:txBody>
          <a:bodyPr wrap="square" rtlCol="0">
            <a:spAutoFit/>
          </a:bodyPr>
          <a:lstStyle/>
          <a:p>
            <a:r>
              <a:rPr lang="en-US" sz="2000" b="1" dirty="0"/>
              <a:t>Comprehensive Long-Range Master Plan, July 2000, Bay Architects</a:t>
            </a:r>
            <a:endParaRPr lang="en-US" sz="2000" dirty="0"/>
          </a:p>
        </p:txBody>
      </p:sp>
      <p:sp>
        <p:nvSpPr>
          <p:cNvPr id="7" name="TextBox 6"/>
          <p:cNvSpPr txBox="1"/>
          <p:nvPr/>
        </p:nvSpPr>
        <p:spPr>
          <a:xfrm>
            <a:off x="10580016" y="6120930"/>
            <a:ext cx="1573037" cy="215444"/>
          </a:xfrm>
          <a:prstGeom prst="rect">
            <a:avLst/>
          </a:prstGeom>
          <a:noFill/>
        </p:spPr>
        <p:txBody>
          <a:bodyPr wrap="square" rtlCol="0">
            <a:spAutoFit/>
          </a:bodyPr>
          <a:lstStyle/>
          <a:p>
            <a:r>
              <a:rPr lang="en-US" sz="800" dirty="0">
                <a:hlinkClick r:id="rId2" action="ppaction://hlinksldjump"/>
              </a:rPr>
              <a:t>Return to Additional Details</a:t>
            </a:r>
            <a:endParaRPr lang="en-US" sz="800" dirty="0"/>
          </a:p>
        </p:txBody>
      </p:sp>
      <p:sp>
        <p:nvSpPr>
          <p:cNvPr id="8" name="Rectangle 7"/>
          <p:cNvSpPr/>
          <p:nvPr/>
        </p:nvSpPr>
        <p:spPr>
          <a:xfrm>
            <a:off x="10580016" y="5885510"/>
            <a:ext cx="1140056" cy="215444"/>
          </a:xfrm>
          <a:prstGeom prst="rect">
            <a:avLst/>
          </a:prstGeom>
        </p:spPr>
        <p:txBody>
          <a:bodyPr wrap="none">
            <a:spAutoFit/>
          </a:bodyPr>
          <a:lstStyle/>
          <a:p>
            <a:r>
              <a:rPr lang="en-US" sz="800" dirty="0">
                <a:solidFill>
                  <a:srgbClr val="222222"/>
                </a:solidFill>
                <a:hlinkClick r:id="rId3" action="ppaction://hlinksldjump"/>
              </a:rPr>
              <a:t>Return to presentation</a:t>
            </a:r>
            <a:endParaRPr lang="en-US" sz="800" dirty="0"/>
          </a:p>
        </p:txBody>
      </p:sp>
    </p:spTree>
    <p:extLst>
      <p:ext uri="{BB962C8B-B14F-4D97-AF65-F5344CB8AC3E}">
        <p14:creationId xmlns:p14="http://schemas.microsoft.com/office/powerpoint/2010/main" val="28887332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9338" y="313509"/>
            <a:ext cx="9169400" cy="1329395"/>
          </a:xfrm>
        </p:spPr>
        <p:txBody>
          <a:bodyPr/>
          <a:lstStyle/>
          <a:p>
            <a:r>
              <a:rPr lang="en-US" dirty="0"/>
              <a:t>A Capital Campaign is a </a:t>
            </a:r>
            <a:br>
              <a:rPr lang="en-US" dirty="0"/>
            </a:br>
            <a:r>
              <a:rPr lang="en-US" dirty="0"/>
              <a:t>Window to the Church’s Soul</a:t>
            </a:r>
          </a:p>
        </p:txBody>
      </p:sp>
      <p:sp>
        <p:nvSpPr>
          <p:cNvPr id="3" name="Content Placeholder 2"/>
          <p:cNvSpPr>
            <a:spLocks noGrp="1"/>
          </p:cNvSpPr>
          <p:nvPr>
            <p:ph idx="1"/>
          </p:nvPr>
        </p:nvSpPr>
        <p:spPr>
          <a:xfrm>
            <a:off x="1639425" y="1937542"/>
            <a:ext cx="9169400" cy="3444875"/>
          </a:xfrm>
        </p:spPr>
        <p:txBody>
          <a:bodyPr/>
          <a:lstStyle/>
          <a:p>
            <a:pPr marL="0" indent="0">
              <a:buNone/>
            </a:pPr>
            <a:r>
              <a:rPr lang="en-US" dirty="0"/>
              <a:t>“A campaign is not just a set of steps that individuals take. It is really a function of the institution’s concept of where it’s heading, a reflection of the organization’s priorities, needs, and mission.”</a:t>
            </a:r>
          </a:p>
          <a:p>
            <a:pPr marL="0" indent="0">
              <a:buNone/>
            </a:pPr>
            <a:r>
              <a:rPr lang="en-US" dirty="0"/>
              <a:t>- Julia Walker</a:t>
            </a:r>
          </a:p>
          <a:p>
            <a:pPr marL="0" indent="0">
              <a:buNone/>
            </a:pPr>
            <a:r>
              <a:rPr lang="en-US" dirty="0"/>
              <a:t>   </a:t>
            </a:r>
            <a:r>
              <a:rPr lang="en-US" sz="2000" dirty="0"/>
              <a:t>Jumpstarting the Stalled Fundraising Campaign (2009)</a:t>
            </a:r>
            <a:endParaRPr lang="en-US" dirty="0"/>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42</a:t>
            </a:fld>
            <a:endParaRPr lang="en-US" dirty="0"/>
          </a:p>
        </p:txBody>
      </p:sp>
      <p:sp>
        <p:nvSpPr>
          <p:cNvPr id="6" name="TextBox 5"/>
          <p:cNvSpPr txBox="1"/>
          <p:nvPr/>
        </p:nvSpPr>
        <p:spPr>
          <a:xfrm>
            <a:off x="10278738" y="6136542"/>
            <a:ext cx="1573037" cy="215444"/>
          </a:xfrm>
          <a:prstGeom prst="rect">
            <a:avLst/>
          </a:prstGeom>
          <a:noFill/>
        </p:spPr>
        <p:txBody>
          <a:bodyPr wrap="square" rtlCol="0">
            <a:spAutoFit/>
          </a:bodyPr>
          <a:lstStyle/>
          <a:p>
            <a:r>
              <a:rPr lang="en-US" sz="800" dirty="0">
                <a:hlinkClick r:id="rId2" action="ppaction://hlinksldjump"/>
              </a:rPr>
              <a:t>Return to Additional Details</a:t>
            </a:r>
            <a:endParaRPr lang="en-US" sz="800" dirty="0"/>
          </a:p>
        </p:txBody>
      </p:sp>
      <p:sp>
        <p:nvSpPr>
          <p:cNvPr id="7" name="TextBox 6"/>
          <p:cNvSpPr txBox="1"/>
          <p:nvPr/>
        </p:nvSpPr>
        <p:spPr>
          <a:xfrm>
            <a:off x="10278737" y="5811194"/>
            <a:ext cx="1573037" cy="215444"/>
          </a:xfrm>
          <a:prstGeom prst="rect">
            <a:avLst/>
          </a:prstGeom>
          <a:noFill/>
        </p:spPr>
        <p:txBody>
          <a:bodyPr wrap="square" rtlCol="0">
            <a:spAutoFit/>
          </a:bodyPr>
          <a:lstStyle/>
          <a:p>
            <a:r>
              <a:rPr lang="en-US" sz="800" dirty="0">
                <a:hlinkClick r:id="rId3" action="ppaction://hlinksldjump"/>
              </a:rPr>
              <a:t>Return to Recommendations</a:t>
            </a:r>
            <a:endParaRPr lang="en-US" sz="800" dirty="0"/>
          </a:p>
        </p:txBody>
      </p:sp>
    </p:spTree>
    <p:extLst>
      <p:ext uri="{BB962C8B-B14F-4D97-AF65-F5344CB8AC3E}">
        <p14:creationId xmlns:p14="http://schemas.microsoft.com/office/powerpoint/2010/main" val="3906921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644" y="215900"/>
            <a:ext cx="10515600" cy="963543"/>
          </a:xfrm>
        </p:spPr>
        <p:txBody>
          <a:bodyPr/>
          <a:lstStyle/>
          <a:p>
            <a:r>
              <a:rPr lang="en-US" dirty="0"/>
              <a:t>Capital Campaign Considerations</a:t>
            </a:r>
          </a:p>
        </p:txBody>
      </p:sp>
      <p:sp>
        <p:nvSpPr>
          <p:cNvPr id="3" name="Content Placeholder 2"/>
          <p:cNvSpPr>
            <a:spLocks noGrp="1"/>
          </p:cNvSpPr>
          <p:nvPr>
            <p:ph idx="1"/>
          </p:nvPr>
        </p:nvSpPr>
        <p:spPr>
          <a:xfrm>
            <a:off x="1128644" y="1428548"/>
            <a:ext cx="10255526" cy="4765675"/>
          </a:xfrm>
        </p:spPr>
        <p:txBody>
          <a:bodyPr>
            <a:normAutofit fontScale="77500" lnSpcReduction="20000"/>
          </a:bodyPr>
          <a:lstStyle/>
          <a:p>
            <a:r>
              <a:rPr lang="en-US" dirty="0"/>
              <a:t>Needs to be managed by those with marketing and people skills </a:t>
            </a:r>
          </a:p>
          <a:p>
            <a:r>
              <a:rPr lang="en-US" dirty="0"/>
              <a:t>Needs backing and participation of Pastors and church leadership</a:t>
            </a:r>
          </a:p>
          <a:p>
            <a:r>
              <a:rPr lang="en-US" dirty="0"/>
              <a:t>First Question: “What ministry will be enabled (or enhanced) if you proceed with this campaign?” </a:t>
            </a:r>
          </a:p>
          <a:p>
            <a:r>
              <a:rPr lang="en-US" dirty="0"/>
              <a:t>Needs to have a vision or a marketing story that people are willing to give toward</a:t>
            </a:r>
          </a:p>
          <a:p>
            <a:pPr lvl="1"/>
            <a:r>
              <a:rPr lang="en-US" dirty="0"/>
              <a:t>The Capital Campaign Vision needs to paint a captivating picture of the new reality you hope to achieve with the campaign.</a:t>
            </a:r>
          </a:p>
          <a:p>
            <a:pPr lvl="1"/>
            <a:r>
              <a:rPr lang="en-US" dirty="0"/>
              <a:t>The campaign needs to describe WHAT is to be done and WHY it this important to the ministry of the church</a:t>
            </a:r>
          </a:p>
          <a:p>
            <a:pPr lvl="1"/>
            <a:r>
              <a:rPr lang="en-US" dirty="0"/>
              <a:t>Justification of  a campaign focused on only debt reduction and building repair is a challenge, but can be done</a:t>
            </a:r>
          </a:p>
          <a:p>
            <a:r>
              <a:rPr lang="en-US" dirty="0"/>
              <a:t>Determine what is feasible for the church </a:t>
            </a:r>
          </a:p>
          <a:p>
            <a:pPr lvl="1"/>
            <a:r>
              <a:rPr lang="en-US" dirty="0"/>
              <a:t>How much can the church expect to raise</a:t>
            </a:r>
          </a:p>
          <a:p>
            <a:pPr lvl="1"/>
            <a:r>
              <a:rPr lang="en-US" dirty="0"/>
              <a:t>Who are the top potential donors and how much do you expect from them</a:t>
            </a:r>
          </a:p>
          <a:p>
            <a:r>
              <a:rPr lang="en-US" dirty="0"/>
              <a:t>If trying to raise an amount equal to or more than your annual budget, then the campaign would benefit from professional counsel</a:t>
            </a:r>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43</a:t>
            </a:fld>
            <a:endParaRPr lang="en-US" dirty="0"/>
          </a:p>
        </p:txBody>
      </p:sp>
      <p:sp>
        <p:nvSpPr>
          <p:cNvPr id="6" name="TextBox 5"/>
          <p:cNvSpPr txBox="1"/>
          <p:nvPr/>
        </p:nvSpPr>
        <p:spPr>
          <a:xfrm>
            <a:off x="10278738" y="6136542"/>
            <a:ext cx="1573037" cy="215444"/>
          </a:xfrm>
          <a:prstGeom prst="rect">
            <a:avLst/>
          </a:prstGeom>
          <a:noFill/>
        </p:spPr>
        <p:txBody>
          <a:bodyPr wrap="square" rtlCol="0">
            <a:spAutoFit/>
          </a:bodyPr>
          <a:lstStyle/>
          <a:p>
            <a:r>
              <a:rPr lang="en-US" sz="800" dirty="0">
                <a:hlinkClick r:id="rId2" action="ppaction://hlinksldjump"/>
              </a:rPr>
              <a:t>Return to Additional Details</a:t>
            </a:r>
            <a:endParaRPr lang="en-US" sz="800" dirty="0"/>
          </a:p>
        </p:txBody>
      </p:sp>
      <p:sp>
        <p:nvSpPr>
          <p:cNvPr id="7" name="TextBox 6"/>
          <p:cNvSpPr txBox="1"/>
          <p:nvPr/>
        </p:nvSpPr>
        <p:spPr>
          <a:xfrm>
            <a:off x="10278737" y="5811194"/>
            <a:ext cx="1573037" cy="215444"/>
          </a:xfrm>
          <a:prstGeom prst="rect">
            <a:avLst/>
          </a:prstGeom>
          <a:noFill/>
        </p:spPr>
        <p:txBody>
          <a:bodyPr wrap="square" rtlCol="0">
            <a:spAutoFit/>
          </a:bodyPr>
          <a:lstStyle/>
          <a:p>
            <a:r>
              <a:rPr lang="en-US" sz="800" dirty="0">
                <a:hlinkClick r:id="rId3" action="ppaction://hlinksldjump"/>
              </a:rPr>
              <a:t>Return to Recommendations</a:t>
            </a:r>
            <a:endParaRPr lang="en-US" sz="800" dirty="0"/>
          </a:p>
        </p:txBody>
      </p:sp>
    </p:spTree>
    <p:extLst>
      <p:ext uri="{BB962C8B-B14F-4D97-AF65-F5344CB8AC3E}">
        <p14:creationId xmlns:p14="http://schemas.microsoft.com/office/powerpoint/2010/main" val="30482291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1" y="322216"/>
            <a:ext cx="9418982" cy="1101405"/>
          </a:xfrm>
        </p:spPr>
        <p:txBody>
          <a:bodyPr>
            <a:noAutofit/>
          </a:bodyPr>
          <a:lstStyle/>
          <a:p>
            <a:r>
              <a:rPr lang="en-US" sz="4000" dirty="0"/>
              <a:t>Experience of nearby PC (USA) churches with Capital Campaigns</a:t>
            </a:r>
          </a:p>
        </p:txBody>
      </p:sp>
      <p:sp>
        <p:nvSpPr>
          <p:cNvPr id="3" name="Content Placeholder 2"/>
          <p:cNvSpPr>
            <a:spLocks noGrp="1"/>
          </p:cNvSpPr>
          <p:nvPr>
            <p:ph idx="1"/>
          </p:nvPr>
        </p:nvSpPr>
        <p:spPr>
          <a:xfrm>
            <a:off x="1143000" y="1714317"/>
            <a:ext cx="10515600" cy="4351338"/>
          </a:xfrm>
          <a:ln>
            <a:solidFill>
              <a:schemeClr val="accent1"/>
            </a:solidFill>
          </a:ln>
        </p:spPr>
        <p:txBody>
          <a:bodyPr>
            <a:normAutofit fontScale="77500" lnSpcReduction="20000"/>
          </a:bodyPr>
          <a:lstStyle/>
          <a:p>
            <a:pPr marL="0" marR="0" indent="0">
              <a:spcBef>
                <a:spcPts val="0"/>
              </a:spcBef>
              <a:buNone/>
            </a:pPr>
            <a:r>
              <a:rPr lang="en-US" sz="2600" dirty="0"/>
              <a:t>Grand Lakes PC in Katy</a:t>
            </a:r>
          </a:p>
          <a:p>
            <a:pPr marL="0" marR="0" indent="0">
              <a:spcBef>
                <a:spcPts val="0"/>
              </a:spcBef>
              <a:buNone/>
            </a:pPr>
            <a:r>
              <a:rPr lang="en-US" sz="2600" dirty="0"/>
              <a:t>    Pastor –  Dean Pogue - </a:t>
            </a:r>
            <a:r>
              <a:rPr lang="en-US" sz="2100" u="sng" dirty="0">
                <a:solidFill>
                  <a:srgbClr val="0000FF"/>
                </a:solidFill>
                <a:latin typeface="Calibri" panose="020F0502020204030204" pitchFamily="34" charset="0"/>
                <a:ea typeface="Calibri" panose="020F0502020204030204" pitchFamily="34" charset="0"/>
                <a:cs typeface="Times New Roman" panose="02020603050405020304" pitchFamily="18" charset="0"/>
              </a:rPr>
              <a:t>dpogue@grandlakespc.org  </a:t>
            </a:r>
            <a:endParaRPr lang="en-US" sz="2600" dirty="0"/>
          </a:p>
          <a:p>
            <a:pPr marR="0" indent="0">
              <a:spcBef>
                <a:spcPts val="0"/>
              </a:spcBef>
              <a:buNone/>
            </a:pPr>
            <a:r>
              <a:rPr lang="en-US" sz="2600" dirty="0"/>
              <a:t>Church web - </a:t>
            </a:r>
            <a:r>
              <a:rPr lang="en-US" sz="23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2"/>
              </a:rPr>
              <a:t>http://grandlakespc.org/</a:t>
            </a:r>
            <a:endParaRPr lang="en-US" sz="23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600"/>
              </a:spcAft>
              <a:buNone/>
            </a:pPr>
            <a:r>
              <a:rPr lang="en-US" sz="2600" dirty="0"/>
              <a:t>When I talked to him he started by asking about our vision for the fundraiser and then if we had a master plan we were following.  I guess that if we did not have these he would have told us to go do that first.</a:t>
            </a:r>
          </a:p>
          <a:p>
            <a:pPr marL="0" indent="0">
              <a:spcBef>
                <a:spcPts val="0"/>
              </a:spcBef>
              <a:spcAft>
                <a:spcPts val="600"/>
              </a:spcAft>
              <a:buNone/>
            </a:pPr>
            <a:r>
              <a:rPr lang="en-US" sz="2600" dirty="0"/>
              <a:t>Then he described their situation.  When he arrived, he noticed a lot of “dark” rooms and challenged the church to focus on and increase the “ministry per sq. ft. per hr.”  (Did I mention that he has a geology degree and an MS in corporate finance, and spent his pre ministry career doing business consulting)</a:t>
            </a:r>
          </a:p>
          <a:p>
            <a:pPr marL="0" indent="0">
              <a:spcBef>
                <a:spcPts val="0"/>
              </a:spcBef>
              <a:spcAft>
                <a:spcPts val="600"/>
              </a:spcAft>
              <a:buNone/>
            </a:pPr>
            <a:r>
              <a:rPr lang="en-US" sz="2600" dirty="0"/>
              <a:t>He said they considered 3 Capital Campaign consulting firms </a:t>
            </a:r>
          </a:p>
          <a:p>
            <a:pPr marL="800100" lvl="1" indent="-342900">
              <a:spcBef>
                <a:spcPts val="0"/>
              </a:spcBef>
              <a:buFont typeface="Times New Roman" panose="02020603050405020304" pitchFamily="18" charset="0"/>
              <a:buChar char="-"/>
            </a:pPr>
            <a:r>
              <a:rPr lang="en-US" sz="2900" dirty="0"/>
              <a:t>Cargill Associates at </a:t>
            </a:r>
            <a:r>
              <a:rPr lang="en-US" sz="2900" dirty="0">
                <a:hlinkClick r:id="rId3"/>
              </a:rPr>
              <a:t>http://www.cargillassociates.com</a:t>
            </a:r>
            <a:r>
              <a:rPr lang="en-US" sz="2900" dirty="0"/>
              <a:t> </a:t>
            </a:r>
          </a:p>
          <a:p>
            <a:pPr marL="800100" lvl="1" indent="-342900">
              <a:spcBef>
                <a:spcPts val="0"/>
              </a:spcBef>
              <a:buFont typeface="Times New Roman" panose="02020603050405020304" pitchFamily="18" charset="0"/>
              <a:buChar char="-"/>
            </a:pPr>
            <a:r>
              <a:rPr lang="en-US" sz="2900" dirty="0"/>
              <a:t>Generis  at  </a:t>
            </a:r>
            <a:r>
              <a:rPr lang="en-US" sz="2900" dirty="0">
                <a:hlinkClick r:id="rId4"/>
              </a:rPr>
              <a:t>https://generis.com</a:t>
            </a:r>
            <a:endParaRPr lang="en-US" sz="2900" dirty="0"/>
          </a:p>
          <a:p>
            <a:pPr marL="800100" lvl="1" indent="-342900">
              <a:spcBef>
                <a:spcPts val="0"/>
              </a:spcBef>
              <a:spcAft>
                <a:spcPts val="600"/>
              </a:spcAft>
              <a:buFont typeface="Times New Roman" panose="02020603050405020304" pitchFamily="18" charset="0"/>
              <a:buChar char="-"/>
            </a:pPr>
            <a:r>
              <a:rPr lang="en-US" sz="2900" dirty="0"/>
              <a:t>Horizons Stewardship Company  </a:t>
            </a:r>
            <a:r>
              <a:rPr lang="en-US" sz="2900" dirty="0">
                <a:hlinkClick r:id="rId5"/>
              </a:rPr>
              <a:t>http://www.horizonsstewardship.com/</a:t>
            </a:r>
            <a:endParaRPr lang="en-US" sz="2900" dirty="0"/>
          </a:p>
          <a:p>
            <a:pPr marL="0" marR="0" indent="0">
              <a:spcBef>
                <a:spcPts val="0"/>
              </a:spcBef>
              <a:spcAft>
                <a:spcPts val="600"/>
              </a:spcAft>
              <a:buNone/>
            </a:pPr>
            <a:r>
              <a:rPr lang="en-US" sz="2600" dirty="0"/>
              <a:t>They chose Horizons because they insisted on starting with prayer and made prayer key a part of their process.   Pastor Dean said “We engaged a campaign consultant, and it was worth every penny!”</a:t>
            </a:r>
          </a:p>
          <a:p>
            <a:pPr marL="0" indent="0">
              <a:buNone/>
            </a:pPr>
            <a:endParaRPr lang="en-US" dirty="0"/>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44</a:t>
            </a:fld>
            <a:endParaRPr lang="en-US" dirty="0"/>
          </a:p>
        </p:txBody>
      </p:sp>
      <p:sp>
        <p:nvSpPr>
          <p:cNvPr id="6" name="TextBox 5"/>
          <p:cNvSpPr txBox="1"/>
          <p:nvPr/>
        </p:nvSpPr>
        <p:spPr>
          <a:xfrm>
            <a:off x="10278738" y="6136542"/>
            <a:ext cx="1573037" cy="215444"/>
          </a:xfrm>
          <a:prstGeom prst="rect">
            <a:avLst/>
          </a:prstGeom>
          <a:noFill/>
        </p:spPr>
        <p:txBody>
          <a:bodyPr wrap="square" rtlCol="0">
            <a:spAutoFit/>
          </a:bodyPr>
          <a:lstStyle/>
          <a:p>
            <a:r>
              <a:rPr lang="en-US" sz="800" dirty="0">
                <a:hlinkClick r:id="rId6" action="ppaction://hlinksldjump"/>
              </a:rPr>
              <a:t>Return to Additional Details</a:t>
            </a:r>
            <a:endParaRPr lang="en-US" sz="800" dirty="0"/>
          </a:p>
        </p:txBody>
      </p:sp>
      <p:sp>
        <p:nvSpPr>
          <p:cNvPr id="7" name="TextBox 6"/>
          <p:cNvSpPr txBox="1"/>
          <p:nvPr/>
        </p:nvSpPr>
        <p:spPr>
          <a:xfrm>
            <a:off x="10278737" y="5811194"/>
            <a:ext cx="1573037" cy="215444"/>
          </a:xfrm>
          <a:prstGeom prst="rect">
            <a:avLst/>
          </a:prstGeom>
          <a:noFill/>
        </p:spPr>
        <p:txBody>
          <a:bodyPr wrap="square" rtlCol="0">
            <a:spAutoFit/>
          </a:bodyPr>
          <a:lstStyle/>
          <a:p>
            <a:r>
              <a:rPr lang="en-US" sz="800" dirty="0">
                <a:hlinkClick r:id="rId7" action="ppaction://hlinksldjump"/>
              </a:rPr>
              <a:t>Return to Recommendations</a:t>
            </a:r>
            <a:endParaRPr lang="en-US" sz="800" dirty="0"/>
          </a:p>
        </p:txBody>
      </p:sp>
    </p:spTree>
    <p:extLst>
      <p:ext uri="{BB962C8B-B14F-4D97-AF65-F5344CB8AC3E}">
        <p14:creationId xmlns:p14="http://schemas.microsoft.com/office/powerpoint/2010/main" val="3243246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0118" y="375319"/>
            <a:ext cx="9442088" cy="1128226"/>
          </a:xfrm>
        </p:spPr>
        <p:txBody>
          <a:bodyPr>
            <a:normAutofit fontScale="90000"/>
          </a:bodyPr>
          <a:lstStyle/>
          <a:p>
            <a:r>
              <a:rPr lang="en-US" dirty="0"/>
              <a:t>Experience of nearby PC (USA) churches with Capital Campaigns</a:t>
            </a:r>
          </a:p>
        </p:txBody>
      </p:sp>
      <p:sp>
        <p:nvSpPr>
          <p:cNvPr id="3" name="Content Placeholder 2"/>
          <p:cNvSpPr>
            <a:spLocks noGrp="1"/>
          </p:cNvSpPr>
          <p:nvPr>
            <p:ph idx="1"/>
          </p:nvPr>
        </p:nvSpPr>
        <p:spPr>
          <a:xfrm>
            <a:off x="1060450" y="1737636"/>
            <a:ext cx="10515600" cy="1946275"/>
          </a:xfrm>
          <a:ln>
            <a:solidFill>
              <a:schemeClr val="accent1"/>
            </a:solidFill>
          </a:ln>
        </p:spPr>
        <p:txBody>
          <a:bodyPr>
            <a:normAutofit/>
          </a:bodyPr>
          <a:lstStyle/>
          <a:p>
            <a:pPr marL="0" indent="0">
              <a:spcBef>
                <a:spcPts val="0"/>
              </a:spcBef>
              <a:buNone/>
            </a:pPr>
            <a:r>
              <a:rPr lang="en-US" sz="1800"/>
              <a:t>FPC, Tomball - small congregation pretty much ran their own campaign – </a:t>
            </a:r>
          </a:p>
          <a:p>
            <a:pPr marL="0" indent="0">
              <a:spcBef>
                <a:spcPts val="0"/>
              </a:spcBef>
              <a:buNone/>
            </a:pPr>
            <a:r>
              <a:rPr lang="en-US" sz="1800"/>
              <a:t>Pastor is Robert Rush - </a:t>
            </a:r>
            <a:r>
              <a:rPr lang="en-US" sz="1800" u="sng">
                <a:hlinkClick r:id="rId2"/>
              </a:rPr>
              <a:t>RobertRush832@gmail.com</a:t>
            </a:r>
            <a:endParaRPr lang="en-US" sz="1200"/>
          </a:p>
          <a:p>
            <a:pPr marL="0" indent="0">
              <a:spcBef>
                <a:spcPts val="0"/>
              </a:spcBef>
              <a:buNone/>
            </a:pPr>
            <a:r>
              <a:rPr lang="en-US" sz="1800"/>
              <a:t>Church web - </a:t>
            </a:r>
            <a:r>
              <a:rPr lang="en-US" sz="1800" u="sng">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http://www.fpctomball.org/</a:t>
            </a:r>
            <a:endParaRPr lang="en-US" sz="1800" u="sng">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a:t>Tomball PCUSA church used Cargill Associates at </a:t>
            </a:r>
            <a:r>
              <a:rPr lang="en-US" sz="1600" u="sng">
                <a:hlinkClick r:id="rId4"/>
              </a:rPr>
              <a:t>http://www.cargillassociates.com</a:t>
            </a:r>
            <a:r>
              <a:rPr lang="en-US" sz="1600" u="sng"/>
              <a:t> </a:t>
            </a:r>
            <a:r>
              <a:rPr lang="en-US" sz="1800"/>
              <a:t>to help with their fund raiser.  There was a fee.   Cargill provides training and materials, but much of the work is up to the church. Pastor Rush said they were very happy with the help received and they are now Building. </a:t>
            </a:r>
          </a:p>
          <a:p>
            <a:endParaRPr lang="en-US" dirty="0"/>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45</a:t>
            </a:fld>
            <a:endParaRPr lang="en-US" dirty="0"/>
          </a:p>
        </p:txBody>
      </p:sp>
      <p:sp>
        <p:nvSpPr>
          <p:cNvPr id="7" name="TextBox 6"/>
          <p:cNvSpPr txBox="1"/>
          <p:nvPr/>
        </p:nvSpPr>
        <p:spPr>
          <a:xfrm>
            <a:off x="1060450" y="3914033"/>
            <a:ext cx="10515600" cy="1754326"/>
          </a:xfrm>
          <a:prstGeom prst="rect">
            <a:avLst/>
          </a:prstGeom>
          <a:noFill/>
          <a:ln>
            <a:solidFill>
              <a:schemeClr val="accent1"/>
            </a:solidFill>
          </a:ln>
        </p:spPr>
        <p:txBody>
          <a:bodyPr wrap="square" rtlCol="0">
            <a:spAutoFit/>
          </a:bodyPr>
          <a:lstStyle/>
          <a:p>
            <a:r>
              <a:rPr lang="en-US" dirty="0"/>
              <a:t>Covenant, College Station - similar size congregation - ran a "bond" campaign of their own creating – </a:t>
            </a:r>
          </a:p>
          <a:p>
            <a:r>
              <a:rPr lang="en-US" dirty="0"/>
              <a:t>Pastor - Jonathan Murray - </a:t>
            </a:r>
            <a:r>
              <a:rPr lang="en-US" u="sng" dirty="0">
                <a:hlinkClick r:id="rId5"/>
              </a:rPr>
              <a:t>jonathan@covenantpresbyterian.org</a:t>
            </a:r>
            <a:endParaRPr lang="en-US" dirty="0"/>
          </a:p>
          <a:p>
            <a:r>
              <a:rPr lang="en-US" dirty="0"/>
              <a:t>Church web - </a:t>
            </a:r>
            <a:r>
              <a:rPr lang="en-US" u="sng" dirty="0">
                <a:hlinkClick r:id="rId6"/>
              </a:rPr>
              <a:t>http://www.covenantpresbyterian.org/</a:t>
            </a:r>
            <a:endParaRPr lang="en-US" dirty="0"/>
          </a:p>
          <a:p>
            <a:r>
              <a:rPr lang="en-US" dirty="0"/>
              <a:t>Monday I talked to Pastor Jonathon Murray.  He gave me the name of a member who is a lawyer who managed their campaign.  Basically they found a few members to lend the church money at low interest and thus moved debt from the bank to some members.  They still have a bank debt, and overall the total debt was not reduced. </a:t>
            </a:r>
          </a:p>
        </p:txBody>
      </p:sp>
      <p:sp>
        <p:nvSpPr>
          <p:cNvPr id="8" name="TextBox 7"/>
          <p:cNvSpPr txBox="1"/>
          <p:nvPr/>
        </p:nvSpPr>
        <p:spPr>
          <a:xfrm>
            <a:off x="10278738" y="6136542"/>
            <a:ext cx="1573037" cy="215444"/>
          </a:xfrm>
          <a:prstGeom prst="rect">
            <a:avLst/>
          </a:prstGeom>
          <a:noFill/>
        </p:spPr>
        <p:txBody>
          <a:bodyPr wrap="square" rtlCol="0">
            <a:spAutoFit/>
          </a:bodyPr>
          <a:lstStyle/>
          <a:p>
            <a:r>
              <a:rPr lang="en-US" sz="800" dirty="0">
                <a:hlinkClick r:id="rId7" action="ppaction://hlinksldjump"/>
              </a:rPr>
              <a:t>Return to Additional Details</a:t>
            </a:r>
            <a:endParaRPr lang="en-US" sz="800" dirty="0"/>
          </a:p>
        </p:txBody>
      </p:sp>
      <p:sp>
        <p:nvSpPr>
          <p:cNvPr id="9" name="TextBox 8"/>
          <p:cNvSpPr txBox="1"/>
          <p:nvPr/>
        </p:nvSpPr>
        <p:spPr>
          <a:xfrm>
            <a:off x="10278737" y="5811194"/>
            <a:ext cx="1573037" cy="215444"/>
          </a:xfrm>
          <a:prstGeom prst="rect">
            <a:avLst/>
          </a:prstGeom>
          <a:noFill/>
        </p:spPr>
        <p:txBody>
          <a:bodyPr wrap="square" rtlCol="0">
            <a:spAutoFit/>
          </a:bodyPr>
          <a:lstStyle/>
          <a:p>
            <a:r>
              <a:rPr lang="en-US" sz="800" dirty="0">
                <a:hlinkClick r:id="rId8" action="ppaction://hlinksldjump"/>
              </a:rPr>
              <a:t>Return to Recommendations</a:t>
            </a:r>
            <a:endParaRPr lang="en-US" sz="800" dirty="0"/>
          </a:p>
        </p:txBody>
      </p:sp>
    </p:spTree>
    <p:extLst>
      <p:ext uri="{BB962C8B-B14F-4D97-AF65-F5344CB8AC3E}">
        <p14:creationId xmlns:p14="http://schemas.microsoft.com/office/powerpoint/2010/main" val="37511757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900" y="279765"/>
            <a:ext cx="9536974" cy="1142635"/>
          </a:xfrm>
        </p:spPr>
        <p:txBody>
          <a:bodyPr>
            <a:noAutofit/>
          </a:bodyPr>
          <a:lstStyle/>
          <a:p>
            <a:r>
              <a:rPr lang="en-US" sz="4000" dirty="0"/>
              <a:t>Experience of nearby PC (USA) churches with Capital Campaigns</a:t>
            </a:r>
          </a:p>
        </p:txBody>
      </p:sp>
      <p:sp>
        <p:nvSpPr>
          <p:cNvPr id="3" name="Content Placeholder 2"/>
          <p:cNvSpPr>
            <a:spLocks noGrp="1"/>
          </p:cNvSpPr>
          <p:nvPr>
            <p:ph idx="1"/>
          </p:nvPr>
        </p:nvSpPr>
        <p:spPr>
          <a:xfrm>
            <a:off x="1104900" y="1639887"/>
            <a:ext cx="10515600" cy="4351338"/>
          </a:xfrm>
          <a:ln>
            <a:solidFill>
              <a:schemeClr val="accent1"/>
            </a:solidFill>
          </a:ln>
        </p:spPr>
        <p:txBody>
          <a:bodyPr>
            <a:noAutofit/>
          </a:bodyPr>
          <a:lstStyle/>
          <a:p>
            <a:pPr marL="0" indent="0">
              <a:spcBef>
                <a:spcPts val="0"/>
              </a:spcBef>
              <a:spcAft>
                <a:spcPts val="600"/>
              </a:spcAft>
              <a:buNone/>
            </a:pPr>
            <a:r>
              <a:rPr lang="en-US" sz="1800" dirty="0"/>
              <a:t>St. Paul Presbyterian Church  at  http://saintpaulhouston.org/</a:t>
            </a:r>
          </a:p>
          <a:p>
            <a:pPr marL="0" indent="0">
              <a:spcBef>
                <a:spcPts val="0"/>
              </a:spcBef>
              <a:spcAft>
                <a:spcPts val="600"/>
              </a:spcAft>
              <a:buNone/>
            </a:pPr>
            <a:r>
              <a:rPr lang="en-US" sz="1800" dirty="0"/>
              <a:t>     A member  started talking about their Capital Fund Raising -- which they are in the middle (end??) of. I had all sorts of questions for her. They used a group called Generis (at  </a:t>
            </a:r>
            <a:r>
              <a:rPr lang="en-US" sz="1800" dirty="0">
                <a:hlinkClick r:id="rId2"/>
              </a:rPr>
              <a:t>https://generis.com</a:t>
            </a:r>
            <a:r>
              <a:rPr lang="en-US" sz="1800" dirty="0"/>
              <a:t> ) to lead their campaign and have been happy with them. They have a large population of people from other countries, and many of them send their money home to their families rather than give to the church. </a:t>
            </a:r>
          </a:p>
          <a:p>
            <a:pPr marL="0" indent="0">
              <a:spcBef>
                <a:spcPts val="0"/>
              </a:spcBef>
              <a:spcAft>
                <a:spcPts val="600"/>
              </a:spcAft>
              <a:buNone/>
            </a:pPr>
            <a:r>
              <a:rPr lang="en-US" sz="1800" dirty="0"/>
              <a:t>     They are having a little difficulty trying to educate them about supporting their church here. She told me that they have sold their property but are having trouble finding a place to build. I asked her if they got any help from the Presbytery on property value/cost of their building, or anything like that. The answer was no. They had a commercial realtor in their church who donated his time/services to handle all of that for them. They had multiple offers for their land which is on 59 near Ft. Bend area. So, they do have the money to build what they want. </a:t>
            </a:r>
          </a:p>
          <a:p>
            <a:pPr marL="0" indent="0">
              <a:spcBef>
                <a:spcPts val="0"/>
              </a:spcBef>
              <a:spcAft>
                <a:spcPts val="600"/>
              </a:spcAft>
              <a:buNone/>
            </a:pPr>
            <a:r>
              <a:rPr lang="en-US" sz="1800" dirty="0"/>
              <a:t>      They have decided on the architect that they want to use -- Charles Shaw with Church Build. He only works on churches. Although he lives near Baytown (?), his office is in Bellaire. When we were talking, she said that they had a big church. I asked how many people they had, and she said they had about 150. </a:t>
            </a:r>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46</a:t>
            </a:fld>
            <a:endParaRPr lang="en-US" dirty="0"/>
          </a:p>
        </p:txBody>
      </p:sp>
      <p:sp>
        <p:nvSpPr>
          <p:cNvPr id="6" name="TextBox 5"/>
          <p:cNvSpPr txBox="1"/>
          <p:nvPr/>
        </p:nvSpPr>
        <p:spPr>
          <a:xfrm>
            <a:off x="10278738" y="6136542"/>
            <a:ext cx="1573037" cy="215444"/>
          </a:xfrm>
          <a:prstGeom prst="rect">
            <a:avLst/>
          </a:prstGeom>
          <a:noFill/>
        </p:spPr>
        <p:txBody>
          <a:bodyPr wrap="square" rtlCol="0">
            <a:spAutoFit/>
          </a:bodyPr>
          <a:lstStyle/>
          <a:p>
            <a:r>
              <a:rPr lang="en-US" sz="800" dirty="0">
                <a:hlinkClick r:id="rId3" action="ppaction://hlinksldjump"/>
              </a:rPr>
              <a:t>Return to Additional Details</a:t>
            </a:r>
            <a:endParaRPr lang="en-US" sz="800" dirty="0"/>
          </a:p>
        </p:txBody>
      </p:sp>
      <p:sp>
        <p:nvSpPr>
          <p:cNvPr id="7" name="TextBox 6"/>
          <p:cNvSpPr txBox="1"/>
          <p:nvPr/>
        </p:nvSpPr>
        <p:spPr>
          <a:xfrm>
            <a:off x="10278737" y="5811194"/>
            <a:ext cx="1573037" cy="215444"/>
          </a:xfrm>
          <a:prstGeom prst="rect">
            <a:avLst/>
          </a:prstGeom>
          <a:noFill/>
        </p:spPr>
        <p:txBody>
          <a:bodyPr wrap="square" rtlCol="0">
            <a:spAutoFit/>
          </a:bodyPr>
          <a:lstStyle/>
          <a:p>
            <a:r>
              <a:rPr lang="en-US" sz="800" dirty="0">
                <a:hlinkClick r:id="rId4" action="ppaction://hlinksldjump"/>
              </a:rPr>
              <a:t>Return to Recommendations</a:t>
            </a:r>
            <a:endParaRPr lang="en-US" sz="800" dirty="0"/>
          </a:p>
        </p:txBody>
      </p:sp>
    </p:spTree>
    <p:extLst>
      <p:ext uri="{BB962C8B-B14F-4D97-AF65-F5344CB8AC3E}">
        <p14:creationId xmlns:p14="http://schemas.microsoft.com/office/powerpoint/2010/main" val="162135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6982" y="0"/>
            <a:ext cx="10515600" cy="1325563"/>
          </a:xfrm>
        </p:spPr>
        <p:txBody>
          <a:bodyPr/>
          <a:lstStyle/>
          <a:p>
            <a:r>
              <a:rPr lang="en-US" dirty="0"/>
              <a:t>CPTF MEMBERS</a:t>
            </a:r>
          </a:p>
        </p:txBody>
      </p:sp>
      <p:sp>
        <p:nvSpPr>
          <p:cNvPr id="3" name="Content Placeholder 2"/>
          <p:cNvSpPr>
            <a:spLocks noGrp="1"/>
          </p:cNvSpPr>
          <p:nvPr>
            <p:ph idx="1"/>
          </p:nvPr>
        </p:nvSpPr>
        <p:spPr>
          <a:xfrm>
            <a:off x="2209800" y="1986780"/>
            <a:ext cx="7108135" cy="3708352"/>
          </a:xfrm>
        </p:spPr>
        <p:txBody>
          <a:bodyPr/>
          <a:lstStyle/>
          <a:p>
            <a:pPr marL="0" indent="0">
              <a:buNone/>
            </a:pPr>
            <a:r>
              <a:rPr lang="en-US" dirty="0"/>
              <a:t>Karla Bradley               	Coco Motley   </a:t>
            </a:r>
          </a:p>
          <a:p>
            <a:pPr marL="0" indent="0">
              <a:buNone/>
            </a:pPr>
            <a:r>
              <a:rPr lang="en-US" dirty="0"/>
              <a:t>Courtenay Clifford      	Joe Schwarz</a:t>
            </a:r>
          </a:p>
          <a:p>
            <a:pPr marL="0" indent="0">
              <a:buNone/>
            </a:pPr>
            <a:r>
              <a:rPr lang="en-US" dirty="0"/>
              <a:t>Kathy Dixon                 	Reese Terry</a:t>
            </a:r>
          </a:p>
          <a:p>
            <a:pPr marL="0" indent="0">
              <a:buNone/>
            </a:pPr>
            <a:r>
              <a:rPr lang="en-US" dirty="0"/>
              <a:t>James </a:t>
            </a:r>
            <a:r>
              <a:rPr lang="en-US" dirty="0" err="1"/>
              <a:t>Kinzler</a:t>
            </a:r>
            <a:r>
              <a:rPr lang="en-US" dirty="0"/>
              <a:t>             	Dennis </a:t>
            </a:r>
            <a:r>
              <a:rPr lang="en-US" dirty="0" err="1"/>
              <a:t>Waehner</a:t>
            </a:r>
            <a:endParaRPr lang="en-US" dirty="0"/>
          </a:p>
          <a:p>
            <a:pPr marL="0" indent="0">
              <a:buNone/>
            </a:pPr>
            <a:r>
              <a:rPr lang="en-US" dirty="0"/>
              <a:t>Al Manson</a:t>
            </a:r>
          </a:p>
          <a:p>
            <a:pPr marL="0" indent="0">
              <a:buNone/>
            </a:pPr>
            <a:r>
              <a:rPr lang="en-US" dirty="0"/>
              <a:t>Scott McNeill (CM representative until 1 Nov)</a:t>
            </a:r>
          </a:p>
          <a:p>
            <a:pPr marL="0" indent="0">
              <a:buNone/>
            </a:pPr>
            <a:r>
              <a:rPr lang="en-US" dirty="0"/>
              <a:t>Ken Thompson (CM representative after 1 Nov)</a:t>
            </a:r>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5</a:t>
            </a:fld>
            <a:endParaRPr lang="en-US" dirty="0"/>
          </a:p>
        </p:txBody>
      </p:sp>
      <p:pic>
        <p:nvPicPr>
          <p:cNvPr id="6" name="Picture 5" descr="Detective Silhouette by centroacademic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2509" y="1903945"/>
            <a:ext cx="2670073" cy="2670073"/>
          </a:xfrm>
          <a:prstGeom prst="rect">
            <a:avLst/>
          </a:prstGeom>
        </p:spPr>
      </p:pic>
    </p:spTree>
    <p:extLst>
      <p:ext uri="{BB962C8B-B14F-4D97-AF65-F5344CB8AC3E}">
        <p14:creationId xmlns:p14="http://schemas.microsoft.com/office/powerpoint/2010/main" val="4281968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4779" y="0"/>
            <a:ext cx="10515600" cy="1325563"/>
          </a:xfrm>
        </p:spPr>
        <p:txBody>
          <a:bodyPr/>
          <a:lstStyle/>
          <a:p>
            <a:r>
              <a:rPr lang="en-US" dirty="0"/>
              <a:t>CPTF To Do List</a:t>
            </a:r>
          </a:p>
        </p:txBody>
      </p:sp>
      <p:sp>
        <p:nvSpPr>
          <p:cNvPr id="3" name="Content Placeholder 2"/>
          <p:cNvSpPr>
            <a:spLocks noGrp="1"/>
          </p:cNvSpPr>
          <p:nvPr>
            <p:ph idx="1"/>
          </p:nvPr>
        </p:nvSpPr>
        <p:spPr>
          <a:xfrm>
            <a:off x="838200" y="1498600"/>
            <a:ext cx="10515600" cy="4678363"/>
          </a:xfrm>
        </p:spPr>
        <p:txBody>
          <a:bodyPr>
            <a:normAutofit fontScale="92500" lnSpcReduction="10000"/>
          </a:bodyPr>
          <a:lstStyle/>
          <a:p>
            <a:r>
              <a:rPr lang="en-US" dirty="0"/>
              <a:t>Identify capital issues (for example roof repair, deteriorating organ and others) threating the financial stability of WPC </a:t>
            </a:r>
          </a:p>
          <a:p>
            <a:pPr lvl="1"/>
            <a:r>
              <a:rPr lang="en-US" dirty="0"/>
              <a:t>Consider the church debt</a:t>
            </a:r>
          </a:p>
          <a:p>
            <a:pPr lvl="1"/>
            <a:r>
              <a:rPr lang="en-US" dirty="0"/>
              <a:t>Consider the overall health of the campus facilities (maintenance projects require capital)</a:t>
            </a:r>
          </a:p>
          <a:p>
            <a:pPr lvl="1"/>
            <a:r>
              <a:rPr lang="en-US" dirty="0"/>
              <a:t>Address current and future needs and how to meet those needs</a:t>
            </a:r>
          </a:p>
          <a:p>
            <a:pPr lvl="1"/>
            <a:r>
              <a:rPr lang="en-US" dirty="0"/>
              <a:t>Review the Comprehensive Long-Range Master Plan, July 2000, Bay Architects</a:t>
            </a:r>
          </a:p>
          <a:p>
            <a:pPr lvl="1"/>
            <a:r>
              <a:rPr lang="en-US" dirty="0"/>
              <a:t>Consider relocating to better serve the needs of congregation and to better fulfill our vision</a:t>
            </a:r>
          </a:p>
          <a:p>
            <a:r>
              <a:rPr lang="en-US" dirty="0"/>
              <a:t>Develop options of what should be done, the associated cost, and proposals for paying for them</a:t>
            </a:r>
          </a:p>
          <a:p>
            <a:r>
              <a:rPr lang="en-US" dirty="0"/>
              <a:t>Report to the Session who has the responsibility to decide what to do and to present it to the congregation for their approval</a:t>
            </a:r>
          </a:p>
          <a:p>
            <a:endParaRPr lang="en-US" dirty="0"/>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6</a:t>
            </a:fld>
            <a:endParaRPr lang="en-US" dirty="0"/>
          </a:p>
        </p:txBody>
      </p:sp>
    </p:spTree>
    <p:extLst>
      <p:ext uri="{BB962C8B-B14F-4D97-AF65-F5344CB8AC3E}">
        <p14:creationId xmlns:p14="http://schemas.microsoft.com/office/powerpoint/2010/main" val="805642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992" y="185530"/>
            <a:ext cx="10515600" cy="1007166"/>
          </a:xfrm>
        </p:spPr>
        <p:txBody>
          <a:bodyPr/>
          <a:lstStyle/>
          <a:p>
            <a:r>
              <a:rPr lang="en-US" dirty="0"/>
              <a:t>What the CPTF Did</a:t>
            </a:r>
          </a:p>
        </p:txBody>
      </p:sp>
      <p:sp>
        <p:nvSpPr>
          <p:cNvPr id="3" name="Content Placeholder 2"/>
          <p:cNvSpPr>
            <a:spLocks noGrp="1"/>
          </p:cNvSpPr>
          <p:nvPr>
            <p:ph idx="1"/>
          </p:nvPr>
        </p:nvSpPr>
        <p:spPr>
          <a:xfrm>
            <a:off x="1638300" y="1046922"/>
            <a:ext cx="9418983" cy="5245514"/>
          </a:xfrm>
        </p:spPr>
        <p:txBody>
          <a:bodyPr>
            <a:normAutofit fontScale="70000" lnSpcReduction="20000"/>
          </a:bodyPr>
          <a:lstStyle/>
          <a:p>
            <a:r>
              <a:rPr lang="en-US" dirty="0"/>
              <a:t>Met over 20 times and started every meeting with a devotion and prayer</a:t>
            </a:r>
          </a:p>
          <a:p>
            <a:r>
              <a:rPr lang="en-US" dirty="0"/>
              <a:t>Brainstormed projects to improve the welcoming environment of our campus</a:t>
            </a:r>
          </a:p>
          <a:p>
            <a:r>
              <a:rPr lang="en-US" dirty="0"/>
              <a:t>Sought Congregation’s input on needed campus changes</a:t>
            </a:r>
          </a:p>
          <a:p>
            <a:r>
              <a:rPr lang="en-US" dirty="0"/>
              <a:t>Had conversations with experts:</a:t>
            </a:r>
          </a:p>
          <a:p>
            <a:pPr lvl="1"/>
            <a:r>
              <a:rPr lang="en-US" dirty="0"/>
              <a:t>City of Webster Planners</a:t>
            </a:r>
          </a:p>
          <a:p>
            <a:pPr lvl="1"/>
            <a:r>
              <a:rPr lang="en-US" dirty="0">
                <a:hlinkClick r:id="rId2" action="ppaction://hlinksldjump"/>
              </a:rPr>
              <a:t>Lorrie Foreman</a:t>
            </a:r>
            <a:r>
              <a:rPr lang="en-US" dirty="0"/>
              <a:t>, CEO of </a:t>
            </a:r>
            <a:r>
              <a:rPr lang="en-US" dirty="0" err="1"/>
              <a:t>Venturi</a:t>
            </a:r>
            <a:r>
              <a:rPr lang="en-US" dirty="0"/>
              <a:t> Outcomes and General Contractor and Project Manager</a:t>
            </a:r>
          </a:p>
          <a:p>
            <a:pPr lvl="1"/>
            <a:r>
              <a:rPr lang="en-US" dirty="0"/>
              <a:t>Rick Wade, Commercial Real Estate Broker</a:t>
            </a:r>
          </a:p>
          <a:p>
            <a:pPr lvl="1"/>
            <a:r>
              <a:rPr lang="en-US" dirty="0"/>
              <a:t>Kevin Story, Story Architects</a:t>
            </a:r>
          </a:p>
          <a:p>
            <a:pPr lvl="1"/>
            <a:r>
              <a:rPr lang="en-US" dirty="0"/>
              <a:t>Several contractors to obtain project estimates</a:t>
            </a:r>
          </a:p>
          <a:p>
            <a:pPr lvl="1"/>
            <a:r>
              <a:rPr lang="en-US" dirty="0"/>
              <a:t>Local PC (USA) churches that ran a capital campaign</a:t>
            </a:r>
          </a:p>
          <a:p>
            <a:r>
              <a:rPr lang="en-US" dirty="0"/>
              <a:t>Reviewed the following</a:t>
            </a:r>
          </a:p>
          <a:p>
            <a:pPr lvl="1"/>
            <a:r>
              <a:rPr lang="en-US" dirty="0">
                <a:hlinkClick r:id="rId3" action="ppaction://hlinksldjump"/>
              </a:rPr>
              <a:t>Early History </a:t>
            </a:r>
            <a:r>
              <a:rPr lang="en-US" dirty="0"/>
              <a:t>of the campus, "Little White Church on NASA Road One“  (1993) </a:t>
            </a:r>
          </a:p>
          <a:p>
            <a:pPr lvl="1"/>
            <a:r>
              <a:rPr lang="en-US" dirty="0"/>
              <a:t>Comprehensive Long-Range Master Plan from Bay Architects (2000)</a:t>
            </a:r>
          </a:p>
          <a:p>
            <a:pPr lvl="1"/>
            <a:r>
              <a:rPr lang="en-US" b="1" dirty="0"/>
              <a:t>Final Report of the WPC Membership Coordinating Team (March 19, 2015)</a:t>
            </a:r>
          </a:p>
          <a:p>
            <a:pPr lvl="1"/>
            <a:r>
              <a:rPr lang="en-US" dirty="0"/>
              <a:t>Community Demographics from Presbyterian Church (USA)</a:t>
            </a:r>
          </a:p>
          <a:p>
            <a:pPr lvl="1"/>
            <a:r>
              <a:rPr lang="en-US" dirty="0"/>
              <a:t>Facility Energy Assessment and Recommendations (February 3, 2016)</a:t>
            </a:r>
          </a:p>
          <a:p>
            <a:r>
              <a:rPr lang="en-US" dirty="0"/>
              <a:t>Received Reports from a Commercial Building Inspector and a Plumbing Inspector</a:t>
            </a:r>
          </a:p>
          <a:p>
            <a:r>
              <a:rPr lang="en-US" dirty="0"/>
              <a:t>Developed a list of projects including descriptions, costs, and benefits</a:t>
            </a:r>
          </a:p>
          <a:p>
            <a:pPr lvl="1"/>
            <a:endParaRPr lang="en-US" dirty="0"/>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7</a:t>
            </a:fld>
            <a:endParaRPr lang="en-US" dirty="0"/>
          </a:p>
        </p:txBody>
      </p:sp>
    </p:spTree>
    <p:extLst>
      <p:ext uri="{BB962C8B-B14F-4D97-AF65-F5344CB8AC3E}">
        <p14:creationId xmlns:p14="http://schemas.microsoft.com/office/powerpoint/2010/main" val="2118038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2627" y="279400"/>
            <a:ext cx="9565636" cy="708177"/>
          </a:xfrm>
        </p:spPr>
        <p:txBody>
          <a:bodyPr/>
          <a:lstStyle/>
          <a:p>
            <a:r>
              <a:rPr lang="en-US" dirty="0"/>
              <a:t>Overall Findings</a:t>
            </a:r>
          </a:p>
        </p:txBody>
      </p:sp>
      <p:sp>
        <p:nvSpPr>
          <p:cNvPr id="3" name="Content Placeholder 2"/>
          <p:cNvSpPr>
            <a:spLocks noGrp="1"/>
          </p:cNvSpPr>
          <p:nvPr>
            <p:ph idx="1"/>
          </p:nvPr>
        </p:nvSpPr>
        <p:spPr>
          <a:xfrm>
            <a:off x="1600200" y="987577"/>
            <a:ext cx="10134599" cy="5870424"/>
          </a:xfrm>
        </p:spPr>
        <p:txBody>
          <a:bodyPr>
            <a:noAutofit/>
          </a:bodyPr>
          <a:lstStyle/>
          <a:p>
            <a:pPr lvl="0"/>
            <a:r>
              <a:rPr lang="en-US" sz="1350" b="1" dirty="0"/>
              <a:t>Overall</a:t>
            </a:r>
          </a:p>
          <a:p>
            <a:pPr lvl="1"/>
            <a:r>
              <a:rPr lang="en-US" sz="1350" dirty="0"/>
              <a:t>The congregation has a lot of faith in this church and is passionate about its future</a:t>
            </a:r>
          </a:p>
          <a:p>
            <a:pPr lvl="1"/>
            <a:r>
              <a:rPr lang="en-US" sz="1350" dirty="0"/>
              <a:t>WPC is in a good </a:t>
            </a:r>
            <a:r>
              <a:rPr lang="en-US" sz="1350" dirty="0">
                <a:hlinkClick r:id="rId2" action="ppaction://hlinksldjump"/>
              </a:rPr>
              <a:t>location</a:t>
            </a:r>
            <a:r>
              <a:rPr lang="en-US" sz="1350" dirty="0"/>
              <a:t> in the center of the City of Webster</a:t>
            </a:r>
          </a:p>
          <a:p>
            <a:pPr lvl="1"/>
            <a:r>
              <a:rPr lang="en-US" sz="1350" dirty="0"/>
              <a:t>WPC has a wonderful </a:t>
            </a:r>
            <a:r>
              <a:rPr lang="en-US" sz="1350" dirty="0">
                <a:hlinkClick r:id="rId3" action="ppaction://hlinksldjump"/>
              </a:rPr>
              <a:t>campus</a:t>
            </a:r>
            <a:r>
              <a:rPr lang="en-US" sz="1350" dirty="0"/>
              <a:t> with sound buildings </a:t>
            </a:r>
          </a:p>
          <a:p>
            <a:pPr lvl="1"/>
            <a:r>
              <a:rPr lang="en-US" sz="1350" dirty="0"/>
              <a:t>There is room for expansion on this campus</a:t>
            </a:r>
          </a:p>
          <a:p>
            <a:pPr lvl="1"/>
            <a:r>
              <a:rPr lang="en-US" sz="1350" dirty="0"/>
              <a:t>Current </a:t>
            </a:r>
            <a:r>
              <a:rPr lang="en-US" sz="1350" dirty="0">
                <a:hlinkClick r:id="rId4" action="ppaction://hlinksldjump"/>
              </a:rPr>
              <a:t>debt</a:t>
            </a:r>
            <a:r>
              <a:rPr lang="en-US" sz="1350" dirty="0"/>
              <a:t> is about </a:t>
            </a:r>
            <a:r>
              <a:rPr lang="en-US" sz="1350" dirty="0">
                <a:solidFill>
                  <a:srgbClr val="FF0000"/>
                </a:solidFill>
              </a:rPr>
              <a:t>$376,200.00</a:t>
            </a:r>
          </a:p>
          <a:p>
            <a:pPr lvl="0"/>
            <a:r>
              <a:rPr lang="en-US" sz="1350" b="1" dirty="0"/>
              <a:t>Relocation</a:t>
            </a:r>
          </a:p>
          <a:p>
            <a:pPr lvl="1"/>
            <a:r>
              <a:rPr lang="en-US" sz="1350" dirty="0"/>
              <a:t>WPC is a destination church and moving won't change that</a:t>
            </a:r>
          </a:p>
          <a:p>
            <a:pPr lvl="1"/>
            <a:r>
              <a:rPr lang="en-US" sz="1350" dirty="0"/>
              <a:t>It makes no sense to move because WPC would have to pay off current debt and incur new debt</a:t>
            </a:r>
          </a:p>
          <a:p>
            <a:pPr lvl="1"/>
            <a:r>
              <a:rPr lang="en-US" sz="1350" dirty="0"/>
              <a:t>If WPC acquired another property, WPC would have similar problems, including a debt </a:t>
            </a:r>
          </a:p>
          <a:p>
            <a:pPr lvl="0"/>
            <a:r>
              <a:rPr lang="en-US" sz="1350" b="1" dirty="0"/>
              <a:t>Campus usage</a:t>
            </a:r>
          </a:p>
          <a:p>
            <a:pPr lvl="1"/>
            <a:r>
              <a:rPr lang="en-US" sz="1350" dirty="0"/>
              <a:t>There is more room  in our buildings than WPC needs, but there is no viable way to scale back</a:t>
            </a:r>
          </a:p>
          <a:p>
            <a:pPr lvl="1"/>
            <a:r>
              <a:rPr lang="en-US" sz="1350" dirty="0"/>
              <a:t>Demolition of any building would require a new building for the functions lost</a:t>
            </a:r>
          </a:p>
          <a:p>
            <a:pPr lvl="1"/>
            <a:r>
              <a:rPr lang="en-US" sz="1350" dirty="0"/>
              <a:t>The </a:t>
            </a:r>
            <a:r>
              <a:rPr lang="en-US" sz="1350" dirty="0">
                <a:hlinkClick r:id="rId5" action="ppaction://hlinksldjump"/>
              </a:rPr>
              <a:t>2002 Master Plan</a:t>
            </a:r>
            <a:r>
              <a:rPr lang="en-US" sz="1350" dirty="0"/>
              <a:t>, of which most Part 1A and some of Part 1B are completed, is no longer applicable</a:t>
            </a:r>
          </a:p>
          <a:p>
            <a:pPr lvl="0"/>
            <a:r>
              <a:rPr lang="en-US" sz="1350" b="1" dirty="0"/>
              <a:t>Condition of Buildings </a:t>
            </a:r>
          </a:p>
          <a:p>
            <a:pPr lvl="1"/>
            <a:r>
              <a:rPr lang="en-US" sz="1350" dirty="0"/>
              <a:t>Maintenance has been low priority for years, to come back in line will be over </a:t>
            </a:r>
            <a:r>
              <a:rPr lang="en-US" sz="1350" dirty="0">
                <a:solidFill>
                  <a:srgbClr val="FF0000"/>
                </a:solidFill>
              </a:rPr>
              <a:t>$170,000 </a:t>
            </a:r>
            <a:r>
              <a:rPr lang="en-US" sz="1350" dirty="0"/>
              <a:t>for back-maintenance (</a:t>
            </a:r>
            <a:r>
              <a:rPr lang="en-US" sz="1350" dirty="0">
                <a:solidFill>
                  <a:srgbClr val="FF0000"/>
                </a:solidFill>
              </a:rPr>
              <a:t>some not estimated</a:t>
            </a:r>
            <a:r>
              <a:rPr lang="en-US" sz="1350" dirty="0"/>
              <a:t>)</a:t>
            </a:r>
          </a:p>
          <a:p>
            <a:pPr lvl="1"/>
            <a:r>
              <a:rPr lang="en-US" sz="1350" dirty="0"/>
              <a:t>In addition there are many maintenance projects that should be planned for the next 2 to 3 years that will be at least </a:t>
            </a:r>
            <a:r>
              <a:rPr lang="en-US" sz="1350" dirty="0">
                <a:solidFill>
                  <a:srgbClr val="FF0000"/>
                </a:solidFill>
              </a:rPr>
              <a:t>$100,000</a:t>
            </a:r>
          </a:p>
          <a:p>
            <a:pPr lvl="1"/>
            <a:r>
              <a:rPr lang="en-US" sz="1350" b="1" dirty="0"/>
              <a:t>All buildings have water leak problems </a:t>
            </a:r>
          </a:p>
          <a:p>
            <a:pPr lvl="1"/>
            <a:r>
              <a:rPr lang="en-US" sz="1350" u="sng" dirty="0"/>
              <a:t>These are commercial buildings and should be maintained by professionals </a:t>
            </a:r>
            <a:r>
              <a:rPr lang="en-US" sz="1350" dirty="0"/>
              <a:t>under the direction (albeit temporarily) of an architect</a:t>
            </a:r>
          </a:p>
          <a:p>
            <a:pPr lvl="0"/>
            <a:r>
              <a:rPr lang="en-US" sz="1350" b="1" dirty="0"/>
              <a:t>Sanctuary Organ</a:t>
            </a:r>
          </a:p>
          <a:p>
            <a:pPr lvl="1"/>
            <a:r>
              <a:rPr lang="en-US" sz="1350" dirty="0"/>
              <a:t>Organ needs significant maintenance and repair</a:t>
            </a:r>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8</a:t>
            </a:fld>
            <a:endParaRPr lang="en-US" dirty="0"/>
          </a:p>
        </p:txBody>
      </p:sp>
    </p:spTree>
    <p:extLst>
      <p:ext uri="{BB962C8B-B14F-4D97-AF65-F5344CB8AC3E}">
        <p14:creationId xmlns:p14="http://schemas.microsoft.com/office/powerpoint/2010/main" val="2736384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1708" y="264582"/>
            <a:ext cx="10515600" cy="785372"/>
          </a:xfrm>
        </p:spPr>
        <p:txBody>
          <a:bodyPr/>
          <a:lstStyle/>
          <a:p>
            <a:r>
              <a:rPr lang="en-US" dirty="0"/>
              <a:t>WPC Building Water Leaks</a:t>
            </a:r>
          </a:p>
        </p:txBody>
      </p:sp>
      <p:sp>
        <p:nvSpPr>
          <p:cNvPr id="3" name="Content Placeholder 2"/>
          <p:cNvSpPr>
            <a:spLocks noGrp="1"/>
          </p:cNvSpPr>
          <p:nvPr>
            <p:ph idx="1"/>
          </p:nvPr>
        </p:nvSpPr>
        <p:spPr>
          <a:xfrm>
            <a:off x="2128356" y="1267355"/>
            <a:ext cx="8279842" cy="5406544"/>
          </a:xfrm>
        </p:spPr>
        <p:txBody>
          <a:bodyPr>
            <a:noAutofit/>
          </a:bodyPr>
          <a:lstStyle/>
          <a:p>
            <a:r>
              <a:rPr lang="en-US" sz="1600" b="1" dirty="0"/>
              <a:t>Sanctuary</a:t>
            </a:r>
          </a:p>
          <a:p>
            <a:pPr marL="971550" lvl="1" indent="-514350">
              <a:buFont typeface="+mj-lt"/>
              <a:buAutoNum type="arabicPeriod"/>
            </a:pPr>
            <a:r>
              <a:rPr lang="en-US" sz="1600" dirty="0"/>
              <a:t>Leak on southwest side floods Pray Grounds (root cause unknown)</a:t>
            </a:r>
          </a:p>
          <a:p>
            <a:pPr marL="971550" lvl="1" indent="-514350">
              <a:buFont typeface="+mj-lt"/>
              <a:buAutoNum type="arabicPeriod"/>
            </a:pPr>
            <a:r>
              <a:rPr lang="en-US" sz="1600" dirty="0"/>
              <a:t>Stucco exterior wall with micro cracks</a:t>
            </a:r>
          </a:p>
          <a:p>
            <a:pPr marL="971550" lvl="1" indent="-514350">
              <a:buFont typeface="+mj-lt"/>
              <a:buAutoNum type="arabicPeriod"/>
            </a:pPr>
            <a:r>
              <a:rPr lang="en-US" sz="1600" dirty="0"/>
              <a:t>Damaged gutters</a:t>
            </a:r>
          </a:p>
          <a:p>
            <a:pPr marL="971550" lvl="1" indent="-514350">
              <a:buFont typeface="+mj-lt"/>
              <a:buAutoNum type="arabicPeriod"/>
            </a:pPr>
            <a:r>
              <a:rPr lang="en-US" sz="1600" dirty="0"/>
              <a:t>Leak in narthex over entry to Sanctuary (recently repaired but still appears to leak)</a:t>
            </a:r>
          </a:p>
          <a:p>
            <a:r>
              <a:rPr lang="en-US" sz="1600" b="1" dirty="0"/>
              <a:t>Fellowship Hal</a:t>
            </a:r>
            <a:r>
              <a:rPr lang="en-US" sz="1600" dirty="0"/>
              <a:t>l</a:t>
            </a:r>
          </a:p>
          <a:p>
            <a:pPr marL="971550" lvl="1" indent="-514350">
              <a:buFont typeface="+mj-lt"/>
              <a:buAutoNum type="arabicPeriod"/>
            </a:pPr>
            <a:r>
              <a:rPr lang="en-US" sz="1600" dirty="0"/>
              <a:t>Stucco exterior wall with micro cracks</a:t>
            </a:r>
          </a:p>
          <a:p>
            <a:pPr marL="971550" lvl="1" indent="-514350">
              <a:buFont typeface="+mj-lt"/>
              <a:buAutoNum type="arabicPeriod"/>
            </a:pPr>
            <a:r>
              <a:rPr lang="en-US" sz="1600" dirty="0"/>
              <a:t>Old roof that needs replacement now</a:t>
            </a:r>
          </a:p>
          <a:p>
            <a:pPr marL="971550" lvl="1" indent="-514350">
              <a:buFont typeface="+mj-lt"/>
              <a:buAutoNum type="arabicPeriod"/>
            </a:pPr>
            <a:r>
              <a:rPr lang="en-US" sz="1600" dirty="0"/>
              <a:t>Damaged window frames </a:t>
            </a:r>
          </a:p>
          <a:p>
            <a:r>
              <a:rPr lang="en-US" sz="1600" b="1" dirty="0"/>
              <a:t>Admin / CE building</a:t>
            </a:r>
          </a:p>
          <a:p>
            <a:pPr marL="971550" lvl="1" indent="-514350">
              <a:buFont typeface="+mj-lt"/>
              <a:buAutoNum type="arabicPeriod"/>
            </a:pPr>
            <a:r>
              <a:rPr lang="en-US" sz="1600" dirty="0"/>
              <a:t>Stucco exterior wall with micro cracks</a:t>
            </a:r>
          </a:p>
          <a:p>
            <a:pPr marL="971550" lvl="1" indent="-514350">
              <a:buFont typeface="+mj-lt"/>
              <a:buAutoNum type="arabicPeriod"/>
            </a:pPr>
            <a:r>
              <a:rPr lang="en-US" sz="1600" dirty="0"/>
              <a:t>Recently repaired roof may still have problems</a:t>
            </a:r>
          </a:p>
          <a:p>
            <a:pPr marL="971550" lvl="1" indent="-514350">
              <a:buFont typeface="+mj-lt"/>
              <a:buAutoNum type="arabicPeriod"/>
            </a:pPr>
            <a:r>
              <a:rPr lang="en-US" sz="1600" dirty="0"/>
              <a:t>Water stains of the ceiling tiles in Admin Building (Meeting Room, Bouton Hall, Pastor Office) (root cause unknown)</a:t>
            </a:r>
          </a:p>
          <a:p>
            <a:pPr marL="971550" lvl="1" indent="-514350">
              <a:buFont typeface="+mj-lt"/>
              <a:buAutoNum type="arabicPeriod"/>
            </a:pPr>
            <a:r>
              <a:rPr lang="en-US" sz="1600" dirty="0"/>
              <a:t>Old iron drainage pipes (inside the structure)</a:t>
            </a:r>
          </a:p>
          <a:p>
            <a:pPr marL="971550" lvl="1" indent="-514350">
              <a:buFont typeface="+mj-lt"/>
              <a:buAutoNum type="arabicPeriod"/>
            </a:pPr>
            <a:r>
              <a:rPr lang="en-US" sz="1600" dirty="0"/>
              <a:t>Damaged stained glass window frames </a:t>
            </a:r>
          </a:p>
          <a:p>
            <a:pPr marL="971550" lvl="1" indent="-514350">
              <a:buFont typeface="+mj-lt"/>
              <a:buAutoNum type="arabicPeriod"/>
            </a:pPr>
            <a:r>
              <a:rPr lang="en-US" sz="1600" dirty="0"/>
              <a:t>Damaged windows on NASA 1 side of CE building</a:t>
            </a:r>
          </a:p>
          <a:p>
            <a:pPr marL="971550" lvl="1" indent="-514350">
              <a:buFont typeface="+mj-lt"/>
              <a:buAutoNum type="arabicPeriod"/>
            </a:pPr>
            <a:r>
              <a:rPr lang="en-US" sz="1600" dirty="0"/>
              <a:t>Leaking windows in Helen's office and in the Bookkeeper office</a:t>
            </a:r>
          </a:p>
        </p:txBody>
      </p:sp>
      <p:sp>
        <p:nvSpPr>
          <p:cNvPr id="4" name="Date Placeholder 3"/>
          <p:cNvSpPr>
            <a:spLocks noGrp="1"/>
          </p:cNvSpPr>
          <p:nvPr>
            <p:ph type="dt" sz="half" idx="10"/>
          </p:nvPr>
        </p:nvSpPr>
        <p:spPr/>
        <p:txBody>
          <a:bodyPr/>
          <a:lstStyle/>
          <a:p>
            <a:r>
              <a:rPr lang="en-US"/>
              <a:t>2/4/2017</a:t>
            </a:r>
            <a:endParaRPr lang="en-US" dirty="0"/>
          </a:p>
        </p:txBody>
      </p:sp>
      <p:sp>
        <p:nvSpPr>
          <p:cNvPr id="5" name="Slide Number Placeholder 4"/>
          <p:cNvSpPr>
            <a:spLocks noGrp="1"/>
          </p:cNvSpPr>
          <p:nvPr>
            <p:ph type="sldNum" sz="quarter" idx="12"/>
          </p:nvPr>
        </p:nvSpPr>
        <p:spPr/>
        <p:txBody>
          <a:bodyPr/>
          <a:lstStyle/>
          <a:p>
            <a:fld id="{D97D370B-29F5-404B-B399-2F5984C7CF7A}" type="slidenum">
              <a:rPr lang="en-US" smtClean="0"/>
              <a:t>9</a:t>
            </a:fld>
            <a:endParaRPr lang="en-US" dirty="0"/>
          </a:p>
        </p:txBody>
      </p:sp>
      <p:sp>
        <p:nvSpPr>
          <p:cNvPr id="6" name="TextBox 5"/>
          <p:cNvSpPr txBox="1"/>
          <p:nvPr/>
        </p:nvSpPr>
        <p:spPr>
          <a:xfrm>
            <a:off x="1152938" y="893439"/>
            <a:ext cx="10373139" cy="400110"/>
          </a:xfrm>
          <a:prstGeom prst="rect">
            <a:avLst/>
          </a:prstGeom>
          <a:noFill/>
        </p:spPr>
        <p:txBody>
          <a:bodyPr wrap="square" rtlCol="0">
            <a:spAutoFit/>
          </a:bodyPr>
          <a:lstStyle/>
          <a:p>
            <a:r>
              <a:rPr lang="en-US" sz="2000" b="1" dirty="0"/>
              <a:t>These water leaks should be the top priority for repair; delay will result in increased cost.</a:t>
            </a:r>
          </a:p>
        </p:txBody>
      </p:sp>
    </p:spTree>
    <p:extLst>
      <p:ext uri="{BB962C8B-B14F-4D97-AF65-F5344CB8AC3E}">
        <p14:creationId xmlns:p14="http://schemas.microsoft.com/office/powerpoint/2010/main" val="31082382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5501</TotalTime>
  <Words>4932</Words>
  <Application>Microsoft Office PowerPoint</Application>
  <PresentationFormat>Widescreen</PresentationFormat>
  <Paragraphs>775</Paragraphs>
  <Slides>46</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3" baseType="lpstr">
      <vt:lpstr>Arial</vt:lpstr>
      <vt:lpstr>Arial</vt:lpstr>
      <vt:lpstr>Calibri</vt:lpstr>
      <vt:lpstr>Calibri Light</vt:lpstr>
      <vt:lpstr>Times New Roman</vt:lpstr>
      <vt:lpstr>Office Theme</vt:lpstr>
      <vt:lpstr>Worksheet</vt:lpstr>
      <vt:lpstr>CAPITAL PLANNING TASK FORCE REPORT</vt:lpstr>
      <vt:lpstr>Initial CPTF Recommendation</vt:lpstr>
      <vt:lpstr>Our Responsibility as Inheritors of WPC</vt:lpstr>
      <vt:lpstr>CPTF Charter</vt:lpstr>
      <vt:lpstr>CPTF MEMBERS</vt:lpstr>
      <vt:lpstr>CPTF To Do List</vt:lpstr>
      <vt:lpstr>What the CPTF Did</vt:lpstr>
      <vt:lpstr>Overall Findings</vt:lpstr>
      <vt:lpstr>WPC Building Water Leaks</vt:lpstr>
      <vt:lpstr>CPTF “List of Projects”</vt:lpstr>
      <vt:lpstr>CPTF Recommendations to Session</vt:lpstr>
      <vt:lpstr>How Much is Available if</vt:lpstr>
      <vt:lpstr>Make Effective use of WPC Membership</vt:lpstr>
      <vt:lpstr> It can be Done! Joash Repairs the Temple 2 Chronicles 24 NRSV </vt:lpstr>
      <vt:lpstr>What the CPTF Delivered</vt:lpstr>
      <vt:lpstr>Additional Details</vt:lpstr>
      <vt:lpstr>2016 Campus Description</vt:lpstr>
      <vt:lpstr>2016 Campus Overhead View and Map</vt:lpstr>
      <vt:lpstr>City of Webster Campus Plat Map</vt:lpstr>
      <vt:lpstr>Campus 2016 Real Estate Value</vt:lpstr>
      <vt:lpstr>Current Debt as of January 1, 2017</vt:lpstr>
      <vt:lpstr>Lorrie Foreman  Assessment of WPC Campus</vt:lpstr>
      <vt:lpstr>2017 Summary of Campus Status</vt:lpstr>
      <vt:lpstr>2017 Campus Status - Sanctuary</vt:lpstr>
      <vt:lpstr>2017 Campus Status – Fellowship Hall</vt:lpstr>
      <vt:lpstr>2017 Campus Status – Admin &amp; CE Building</vt:lpstr>
      <vt:lpstr>2017 Campus Status – Admin &amp; CE Building</vt:lpstr>
      <vt:lpstr>2017 Campus Status – Grounds and Parking</vt:lpstr>
      <vt:lpstr>Best Practices for  the Campus Management Budget</vt:lpstr>
      <vt:lpstr>WPC CM Budget vs. Criteria</vt:lpstr>
      <vt:lpstr>Early Campus History   1893 to 1990 "Little White Church on NASA Road One“  (1993)  and NASA Projects</vt:lpstr>
      <vt:lpstr>Early Campus History   1893 to 1990 "Little White Church on NASA Road One“  (1993) and NASA Projects</vt:lpstr>
      <vt:lpstr>Where WPC is Located</vt:lpstr>
      <vt:lpstr>City of Webster Demographics  From Wikipedia</vt:lpstr>
      <vt:lpstr>Community Demographics from PC (USA)</vt:lpstr>
      <vt:lpstr>Where do our Members live by ZIP Code</vt:lpstr>
      <vt:lpstr>Summary of July 2000 Master Plan-1A</vt:lpstr>
      <vt:lpstr>Summary of July 2000 Master Plan-1B </vt:lpstr>
      <vt:lpstr>Summary of July 2000 Master Plan-2 </vt:lpstr>
      <vt:lpstr>Summary of July 2000 Master Plan-3 </vt:lpstr>
      <vt:lpstr>Summary of July 2000 Master Plan-4  and Future</vt:lpstr>
      <vt:lpstr>A Capital Campaign is a  Window to the Church’s Soul</vt:lpstr>
      <vt:lpstr>Capital Campaign Considerations</vt:lpstr>
      <vt:lpstr>Experience of nearby PC (USA) churches with Capital Campaigns</vt:lpstr>
      <vt:lpstr>Experience of nearby PC (USA) churches with Capital Campaigns</vt:lpstr>
      <vt:lpstr>Experience of nearby PC (USA) churches with Capital Campaigns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CAPATAL PLANNING TASK FORCE REPORT</dc:title>
  <dc:creator>Courtenay B Clifford</dc:creator>
  <cp:lastModifiedBy>Courtenay B Clifford</cp:lastModifiedBy>
  <cp:revision>438</cp:revision>
  <cp:lastPrinted>2016-11-27T15:17:00Z</cp:lastPrinted>
  <dcterms:created xsi:type="dcterms:W3CDTF">2016-11-06T21:58:27Z</dcterms:created>
  <dcterms:modified xsi:type="dcterms:W3CDTF">2017-01-21T11:55:41Z</dcterms:modified>
</cp:coreProperties>
</file>